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2" r:id="rId9"/>
    <p:sldId id="259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8B83-AB92-4321-8693-8431C736195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84665-8E41-4339-AB9D-70296BA3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3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0E4B-3B55-48CD-B328-FF5093E19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D19FC-F4CA-43ED-88BC-F1E9B634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390C9-F40E-49FC-A291-4400D0E8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0B5CC-589E-462D-B1C1-85E2EB9D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CBD7D-102E-4B86-BB9A-96CC5C6E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1132-E3CF-45E8-AD3E-4C1F534A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8CC1F-F67F-4070-AD3F-265145639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83F57-15F4-40D0-A93A-24D9FC07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CA4F8-5B0C-4FC2-A3FF-229907D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2A91F-A4E4-4778-8D1B-C98261F1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7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6B688-BC88-4191-B36C-5C3F70443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9E222-6603-4E4B-B797-C975D6B8E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39164-48E1-4DE5-9042-A3F6B67A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32025-B77A-4E4B-A82B-D46B253C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232D-C499-4EB7-B48E-9051276F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9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9C55-D286-4B9C-BCAC-1AE7F4FD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811D-2956-42C2-8872-5C63E2A7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1ECFB-2005-4368-B154-20A2EB3C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D4D45-AF36-405B-84E6-BD12B916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17A39-345F-46F9-87DB-3E9C2E21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2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EEAF-3084-416B-BEB8-22A94733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24083-1277-454F-BAE3-3337DEFBE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CF43C-146D-447E-B61C-F9119355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821D0-BF8C-4D5D-B6FA-623104F4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67E1E-46CB-4424-8BC9-DDA0EFE3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7AE4-3101-4209-9605-7EA63A36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46E54-56A2-41B0-B858-96D966182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60428-6358-46F8-971B-5721E2FFB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40F89-B47B-4E00-ADCD-346BF908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BC3F3-1DEB-49F7-AB44-511489EA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C3F6E-1239-4A10-A94A-A31968D8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9AC1-96ED-4AFE-B02C-FC31198A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429CE-7B61-4E11-A065-A6B4AAF0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340D4-4C4E-4CF3-9EA3-EC15A75C0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79EED-9B1B-40E0-9F1D-E22A1BA10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B81D3-0114-4472-A136-B565B3C68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0CF78-1F11-4377-9373-01923C3C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169A9-DBD8-444B-B2CA-4EC41EEC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D4683-0B08-4880-98C4-8E2FF4D3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7F1E-B6C5-4A62-ADF2-1AE17218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D9428-177F-4332-BB2F-7E5DD599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008E6-215E-47A9-8876-3A96BDA5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D0AC-C0F9-4F3E-ABB8-80298BDA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CAA8E-CDD1-474B-8838-10BA73EE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F0BB9-B6FE-48E7-BD93-99964A38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2771A-D16A-43AF-8B42-371BBB1A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1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BCC4-C246-4980-B598-7471EFDE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7A19-DEC7-429E-BD7E-E0CF69A06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DC4D8-AF43-48BE-8587-9482646A7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14E16-B2E9-4149-9DCB-712E261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714C-2E4F-48E4-9E8C-8746D266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A6EEF-A4AE-4CAB-BD63-5CB88D7B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4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6117-D69A-4CF5-A253-0B377D04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0C004-5E47-45D9-AE72-88B0CC2D7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7AEEF-D38C-4D3A-B704-C5C16FDF5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EB45D-EC40-488B-AA90-511D1A1D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AFD78-B9B4-4B36-96AA-1AED9AA5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CB59-3801-4AAA-9893-5BE233E5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4FF1D-C08D-4CBE-BA39-491BB0F1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E3E80-E0AE-48B7-876C-53DC754C0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0B134-3319-40CF-82FF-554378464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385A-47B0-4B6E-A994-43AC8C3ADB3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6326A-0BA4-42E2-9E09-E42F482EC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64988-049B-42E6-8EA1-F3B0D8907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CCE9D-C6F6-4605-AD5A-7F9021D5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5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66D67D-B1A0-4D96-9E2B-728356FBE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25" y="2735263"/>
            <a:ext cx="9144000" cy="960437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MS2 LCW system reconfiguration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D97F7-2BA9-409B-BD4C-C52D92E3CB2C}"/>
              </a:ext>
            </a:extLst>
          </p:cNvPr>
          <p:cNvSpPr txBox="1"/>
          <p:nvPr/>
        </p:nvSpPr>
        <p:spPr>
          <a:xfrm>
            <a:off x="656931" y="4674803"/>
            <a:ext cx="3609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Jennifer Chikelu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June 25, 2020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First presentation.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752E3-ECB5-4957-A17A-BD719E59C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31" y="464935"/>
            <a:ext cx="678238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C9139-79C8-4A22-90C6-6AE7A6DF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81" y="728456"/>
            <a:ext cx="5393809" cy="1356376"/>
          </a:xfrm>
        </p:spPr>
        <p:txBody>
          <a:bodyPr>
            <a:normAutofit/>
          </a:bodyPr>
          <a:lstStyle/>
          <a:p>
            <a:r>
              <a:rPr lang="en-US" sz="3600" dirty="0"/>
              <a:t>Instrumentation/equipment</a:t>
            </a:r>
            <a:endParaRPr lang="en-US" sz="29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F1406-0054-41A0-91C5-AAD1F3E55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r>
              <a:rPr lang="en-US" sz="2400" dirty="0"/>
              <a:t>The excel sheet provides instrumentations and equipment lists and pricing.</a:t>
            </a:r>
          </a:p>
          <a:p>
            <a:r>
              <a:rPr lang="en-US" sz="2400" dirty="0"/>
              <a:t>The existing pump, seem it will still be used for the upgrade since it meets specifications</a:t>
            </a:r>
            <a:r>
              <a:rPr lang="en-US" sz="1800" dirty="0"/>
              <a:t>. </a:t>
            </a:r>
          </a:p>
          <a:p>
            <a:endParaRPr lang="en-US" sz="1800" dirty="0"/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2D3289BE-8E47-42BB-9897-1D285A6C3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467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7" name="Picture 6" descr="A close up of a street&#10;&#10;Description automatically generated">
            <a:extLst>
              <a:ext uri="{FF2B5EF4-FFF2-40B4-BE49-F238E27FC236}">
                <a16:creationId xmlns:a16="http://schemas.microsoft.com/office/drawing/2014/main" id="{B30E5F9B-AFDA-4A2F-98FC-7DE72E3BD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467"/>
          <a:stretch/>
        </p:blipFill>
        <p:spPr>
          <a:xfrm>
            <a:off x="6299063" y="3381581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7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2D987-B75C-48FC-8315-A53EA737C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428391"/>
            <a:ext cx="8724900" cy="56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1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28AE-C78C-40FE-9370-E759D6D7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86645"/>
          </a:xfrm>
        </p:spPr>
        <p:txBody>
          <a:bodyPr/>
          <a:lstStyle/>
          <a:p>
            <a:r>
              <a:rPr lang="en-US" dirty="0"/>
              <a:t>2” line to M-01 design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F6AD5-70D7-4E47-948E-F1BC736C1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104900"/>
            <a:ext cx="6600824" cy="5286375"/>
          </a:xfrm>
        </p:spPr>
        <p:txBody>
          <a:bodyPr>
            <a:normAutofit/>
          </a:bodyPr>
          <a:lstStyle/>
          <a:p>
            <a:r>
              <a:rPr lang="en-US" dirty="0"/>
              <a:t>From the previous presentation, options to relocate the pipes were;</a:t>
            </a:r>
          </a:p>
          <a:p>
            <a:pPr marL="0" indent="0">
              <a:buNone/>
            </a:pPr>
            <a:r>
              <a:rPr lang="en-US" dirty="0"/>
              <a:t>1. Trench and bury the pipes between service building. How deep can we go as not to interfere with other pipelines or existing installations?</a:t>
            </a:r>
          </a:p>
          <a:p>
            <a:pPr marL="0" indent="0">
              <a:buNone/>
            </a:pPr>
            <a:r>
              <a:rPr lang="en-US" dirty="0"/>
              <a:t>2. Another option is to directional-bore through the downstream MS1 enclosure wall and run pipes through the shielding berm to MS2. The design specifics? Will it be easier to attain compared to the first option?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2BAC9-3CC2-4D7A-AA03-A14FD7E06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1554664"/>
            <a:ext cx="4962525" cy="52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854A-7510-4B8A-A259-4D49DF26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FFF-6994-49BB-8F66-CE1EF9981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P&amp;ID</a:t>
            </a:r>
          </a:p>
          <a:p>
            <a:r>
              <a:rPr lang="en-US" dirty="0"/>
              <a:t>Specifications and operating conditions. Assumptions made. </a:t>
            </a:r>
          </a:p>
          <a:p>
            <a:r>
              <a:rPr lang="en-US" dirty="0"/>
              <a:t>Heat exchanger sizing</a:t>
            </a:r>
          </a:p>
          <a:p>
            <a:r>
              <a:rPr lang="en-US" dirty="0"/>
              <a:t>Chiller specification met need?</a:t>
            </a:r>
          </a:p>
          <a:p>
            <a:r>
              <a:rPr lang="en-US" dirty="0"/>
              <a:t>Instrumentations for the primary and secondary loop.</a:t>
            </a:r>
          </a:p>
          <a:p>
            <a:r>
              <a:rPr lang="en-US" dirty="0"/>
              <a:t>2” LCW paths between M1&amp;M2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F1A25-99A0-4277-8585-8106EB4C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3" y="790867"/>
            <a:ext cx="11237172" cy="5599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E21609-09CF-4C1D-BFBA-1E9A821EDB5D}"/>
              </a:ext>
            </a:extLst>
          </p:cNvPr>
          <p:cNvSpPr txBox="1"/>
          <p:nvPr/>
        </p:nvSpPr>
        <p:spPr>
          <a:xfrm>
            <a:off x="1677880" y="150920"/>
            <a:ext cx="290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P&amp;ID </a:t>
            </a:r>
          </a:p>
        </p:txBody>
      </p:sp>
    </p:spTree>
    <p:extLst>
      <p:ext uri="{BB962C8B-B14F-4D97-AF65-F5344CB8AC3E}">
        <p14:creationId xmlns:p14="http://schemas.microsoft.com/office/powerpoint/2010/main" val="382229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6A4E-E488-49CA-8D96-6139DAF4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and design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EC6F0-7A0E-4753-AB69-45A357D50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1367161"/>
            <a:ext cx="10599198" cy="48098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Given;</a:t>
            </a:r>
          </a:p>
          <a:p>
            <a:r>
              <a:rPr lang="en-US" dirty="0"/>
              <a:t>Total system heat load to be 1MW. </a:t>
            </a:r>
          </a:p>
          <a:p>
            <a:r>
              <a:rPr lang="en-US" dirty="0"/>
              <a:t>Cooling liquid in secondary loop is 40% by vol glycol and 60% water.</a:t>
            </a:r>
          </a:p>
          <a:p>
            <a:r>
              <a:rPr lang="en-US" dirty="0"/>
              <a:t>The primary loop is just water, design temperature of water supplied to magnets is 90 F.</a:t>
            </a:r>
          </a:p>
          <a:p>
            <a:r>
              <a:rPr lang="en-US" dirty="0"/>
              <a:t>The volumetric flow rate in primary and secondary loop is assumed to be 500 gpm for the both loops. Piped in 4” SCH 10.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F0B4-9169-497B-B1B3-5E4CFAF1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256"/>
          </a:xfrm>
        </p:spPr>
        <p:txBody>
          <a:bodyPr/>
          <a:lstStyle/>
          <a:p>
            <a:r>
              <a:rPr lang="en-US" dirty="0"/>
              <a:t>SIZING HEAT EXCHANGER PLATE AND FRAME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063FBB-FB7A-4AC4-A037-F90157722F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602" y="958788"/>
                <a:ext cx="10599198" cy="564619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For 1 MW, of heat load on the primary loop the temperature difference is estimated with the formula;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400" dirty="0"/>
                  <a:t>= V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, c=specific heat capacity= 4.18kj/kg-k,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=mass flow rate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7.8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/>
                  <a:t> = ,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32.2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/>
                  <a:t>=90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40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/>
                  <a:t> = 104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Since the entire heat load will be transferred to the cooling fluid,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</m:oMath>
                </a14:m>
                <a:r>
                  <a:rPr lang="en-US" sz="2400" dirty="0"/>
                  <a:t> = mass flowrate of glycol-water mixture. C = 3.47kj/kg-k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400" dirty="0"/>
                  <a:t>= 1MW.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= 8.2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/>
                  <a:t>. Assume initial temp of cooling fluid,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𝑐𝑖</m:t>
                        </m:r>
                      </m:sub>
                    </m:sSub>
                  </m:oMath>
                </a14:m>
                <a:r>
                  <a:rPr lang="en-US" sz="2400" dirty="0"/>
                  <a:t>= 65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sz="2400" dirty="0"/>
                  <a:t> = 18.3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/>
                  <a:t>, final temp should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26.5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 </m:t>
                    </m:r>
                  </m:oMath>
                </a14:m>
                <a:r>
                  <a:rPr lang="en-US" sz="2400" dirty="0"/>
                  <a:t>= 79.7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sz="2400" dirty="0"/>
                  <a:t>.    </a:t>
                </a:r>
              </a:p>
              <a:p>
                <a:pPr marL="0" indent="0">
                  <a:buNone/>
                </a:pPr>
                <a:r>
                  <a:rPr lang="en-US" sz="2400" dirty="0"/>
                  <a:t>The LMTD for parallel flow in HX was calculated to be, 21.5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sz="2400" dirty="0"/>
                  <a:t> OR  12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LMTD for counter flow in HX was calculated to be, 24.6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sz="2400" dirty="0"/>
                  <a:t> OR  13.7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Heat transfer coefficient, U=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063FBB-FB7A-4AC4-A037-F90157722F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602" y="958788"/>
                <a:ext cx="10599198" cy="5646198"/>
              </a:xfrm>
              <a:blipFill>
                <a:blip r:embed="rId2"/>
                <a:stretch>
                  <a:fillRect l="-920" t="-1512" r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90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4E340F-7EF4-4776-BEAB-3202E8909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26" y="133350"/>
                <a:ext cx="6932672" cy="6572250"/>
              </a:xfrm>
            </p:spPr>
            <p:txBody>
              <a:bodyPr/>
              <a:lstStyle/>
              <a:p>
                <a:r>
                  <a:rPr lang="en-US" dirty="0"/>
                  <a:t>Specifications from plate and frame Heat exchanger formerly used for a 600 KW heat load, having  overall heat transfer, U=1241 </a:t>
                </a:r>
                <a:r>
                  <a:rPr lang="en-US" dirty="0" err="1"/>
                  <a:t>btu</a:t>
                </a:r>
                <a:r>
                  <a:rPr lang="en-US" dirty="0"/>
                  <a:t>/</a:t>
                </a:r>
                <a:r>
                  <a:rPr lang="en-US" dirty="0" err="1"/>
                  <a:t>h.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dirty="0"/>
                  <a:t>  = 7046 W/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.K, we can determine the total heat transfer area and number of plates needed for 1MW = 3,412,142 Btu/</a:t>
                </a:r>
                <a:r>
                  <a:rPr lang="en-US" dirty="0" err="1"/>
                  <a:t>hr</a:t>
                </a:r>
                <a:r>
                  <a:rPr lang="en-US" dirty="0"/>
                  <a:t> heat load. </a:t>
                </a:r>
              </a:p>
              <a:p>
                <a:r>
                  <a:rPr lang="en-US" dirty="0"/>
                  <a:t>q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𝑈𝐴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𝐿𝑀𝑇𝐷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If counter 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𝐿𝑀𝑇𝐷</m:t>
                        </m:r>
                      </m:sub>
                    </m:sSub>
                  </m:oMath>
                </a14:m>
                <a:r>
                  <a:rPr lang="en-US" dirty="0"/>
                  <a:t> = 24.6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dirty="0"/>
                  <a:t>, then A = 112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42 plates</a:t>
                </a:r>
              </a:p>
              <a:p>
                <a:r>
                  <a:rPr lang="en-US" dirty="0"/>
                  <a:t>If parallel 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𝐿𝑀𝑇𝐷</m:t>
                        </m:r>
                      </m:sub>
                    </m:sSub>
                  </m:oMath>
                </a14:m>
                <a:r>
                  <a:rPr lang="en-US" dirty="0"/>
                  <a:t> = 21.5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dirty="0"/>
                  <a:t>, then A = 128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47 plates</a:t>
                </a:r>
              </a:p>
              <a:p>
                <a:r>
                  <a:rPr lang="en-US" dirty="0"/>
                  <a:t>Surface area of each plate is 1.42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Recommended are 42 plates of similar specification of HX presented.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4E340F-7EF4-4776-BEAB-3202E8909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6" y="133350"/>
                <a:ext cx="6932672" cy="6572250"/>
              </a:xfrm>
              <a:blipFill>
                <a:blip r:embed="rId2"/>
                <a:stretch>
                  <a:fillRect l="-1583" t="-1577" b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4A864D-2BBD-480C-91B8-B31CCF06C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797" y="334322"/>
            <a:ext cx="5044877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8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D00A-34D2-4CB8-BF97-B56E8E15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Chiller sizing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D42BA-0604-4827-92E0-BCB23850C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size the chiller,</a:t>
                </a:r>
              </a:p>
              <a:p>
                <a:r>
                  <a:rPr lang="en-US" dirty="0"/>
                  <a:t>Calculate heat load on chiller,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= 1 MW = 3,412,142 </a:t>
                </a:r>
                <a:r>
                  <a:rPr lang="en-US" dirty="0" err="1"/>
                  <a:t>btu</a:t>
                </a:r>
                <a:r>
                  <a:rPr lang="en-US" dirty="0"/>
                  <a:t>/</a:t>
                </a:r>
                <a:r>
                  <a:rPr lang="en-US" dirty="0" err="1"/>
                  <a:t>hr</a:t>
                </a:r>
                <a:r>
                  <a:rPr lang="en-US" dirty="0"/>
                  <a:t> = 284 tons of refrigeration. Hence using 2 *140 ton chillers. </a:t>
                </a:r>
              </a:p>
              <a:p>
                <a:r>
                  <a:rPr lang="en-US" dirty="0"/>
                  <a:t>The chiller will have pump sized to meet refrigeration flow needs around the secondary loop.</a:t>
                </a:r>
              </a:p>
              <a:p>
                <a:r>
                  <a:rPr lang="en-US" dirty="0"/>
                  <a:t>More information about chiller specifics is listed below.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D42BA-0604-4827-92E0-BCB23850C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31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4A9877-00DC-41ED-9A1A-8F82DBBDE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67136" cy="3952875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DA7C842-1C73-4B82-8FC0-0B1587C37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36" y="0"/>
            <a:ext cx="5429249" cy="44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28BB19-5558-44E4-BDD5-B6AFDAF9C2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82" b="24549"/>
          <a:stretch/>
        </p:blipFill>
        <p:spPr>
          <a:xfrm>
            <a:off x="2255236" y="3962258"/>
            <a:ext cx="3579475" cy="2629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AE3A05-DDE7-48E2-AF74-9DC8E06E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760" y="3581116"/>
            <a:ext cx="1120237" cy="32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4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3AEBAC-B74C-4A9D-982D-EFE5E4FF0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95348"/>
            <a:ext cx="4676775" cy="5276852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B12791F-384C-4185-B2B8-D0C206CF8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5825" y="800100"/>
            <a:ext cx="4324114" cy="5276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0489E7-DC86-4A84-8EBD-A2BF170C04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60"/>
          <a:stretch/>
        </p:blipFill>
        <p:spPr>
          <a:xfrm>
            <a:off x="9019939" y="968540"/>
            <a:ext cx="2913002" cy="40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618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  <vt:lpstr>AGENDA</vt:lpstr>
      <vt:lpstr>PowerPoint Presentation</vt:lpstr>
      <vt:lpstr>Specifications and design calculations</vt:lpstr>
      <vt:lpstr>SIZING HEAT EXCHANGER PLATE AND FRAME</vt:lpstr>
      <vt:lpstr>PowerPoint Presentation</vt:lpstr>
      <vt:lpstr>Chiller sizing</vt:lpstr>
      <vt:lpstr>PowerPoint Presentation</vt:lpstr>
      <vt:lpstr>PowerPoint Presentation</vt:lpstr>
      <vt:lpstr>Instrumentation/equipment</vt:lpstr>
      <vt:lpstr>PowerPoint Presentation</vt:lpstr>
      <vt:lpstr>2” line to M-01 design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Chikelu</dc:creator>
  <cp:lastModifiedBy>Jennifer Chikelu</cp:lastModifiedBy>
  <cp:revision>4</cp:revision>
  <dcterms:created xsi:type="dcterms:W3CDTF">2020-06-25T18:47:49Z</dcterms:created>
  <dcterms:modified xsi:type="dcterms:W3CDTF">2020-06-25T21:06:34Z</dcterms:modified>
</cp:coreProperties>
</file>