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40"/>
  </p:notesMasterIdLst>
  <p:handoutMasterIdLst>
    <p:handoutMasterId r:id="rId41"/>
  </p:handoutMasterIdLst>
  <p:sldIdLst>
    <p:sldId id="265" r:id="rId3"/>
    <p:sldId id="676" r:id="rId4"/>
    <p:sldId id="626" r:id="rId5"/>
    <p:sldId id="627" r:id="rId6"/>
    <p:sldId id="698" r:id="rId7"/>
    <p:sldId id="699" r:id="rId8"/>
    <p:sldId id="744" r:id="rId9"/>
    <p:sldId id="707" r:id="rId10"/>
    <p:sldId id="738" r:id="rId11"/>
    <p:sldId id="696" r:id="rId12"/>
    <p:sldId id="700" r:id="rId13"/>
    <p:sldId id="739" r:id="rId14"/>
    <p:sldId id="697" r:id="rId15"/>
    <p:sldId id="714" r:id="rId16"/>
    <p:sldId id="737" r:id="rId17"/>
    <p:sldId id="721" r:id="rId18"/>
    <p:sldId id="732" r:id="rId19"/>
    <p:sldId id="722" r:id="rId20"/>
    <p:sldId id="705" r:id="rId21"/>
    <p:sldId id="708" r:id="rId22"/>
    <p:sldId id="735" r:id="rId23"/>
    <p:sldId id="712" r:id="rId24"/>
    <p:sldId id="702" r:id="rId25"/>
    <p:sldId id="710" r:id="rId26"/>
    <p:sldId id="723" r:id="rId27"/>
    <p:sldId id="728" r:id="rId28"/>
    <p:sldId id="726" r:id="rId29"/>
    <p:sldId id="727" r:id="rId30"/>
    <p:sldId id="733" r:id="rId31"/>
    <p:sldId id="730" r:id="rId32"/>
    <p:sldId id="740" r:id="rId33"/>
    <p:sldId id="741" r:id="rId34"/>
    <p:sldId id="742" r:id="rId35"/>
    <p:sldId id="734" r:id="rId36"/>
    <p:sldId id="731" r:id="rId37"/>
    <p:sldId id="745" r:id="rId38"/>
    <p:sldId id="729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AE2868"/>
    <a:srgbClr val="00FF00"/>
    <a:srgbClr val="404040"/>
    <a:srgbClr val="505050"/>
    <a:srgbClr val="004C97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4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594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898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66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70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34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74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137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873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55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97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030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912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404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29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005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491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387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628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3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42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87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7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306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5066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95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35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93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2641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1799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2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23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37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54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dirty="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2301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00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ECA563-A977-4E78-8EB8-32B24223B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1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3/10/2020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.xml"/><Relationship Id="rId7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b="0" dirty="0">
                <a:latin typeface="Helvetica" panose="020B0604020202020204" pitchFamily="34" charset="0"/>
                <a:ea typeface="Geneva" pitchFamily="121" charset="-128"/>
              </a:rPr>
              <a:t>Booster Half-Integer Correction Studies</a:t>
            </a:r>
            <a:endParaRPr lang="en-US" altLang="en-US" sz="28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49" y="4841875"/>
            <a:ext cx="8018985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J. Eldred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, Y.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Alexahin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, D. Johnson, J. Johnstone, V.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Kapin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, C.Y. Tan,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US Japan Teleconference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Mar. 10th,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MAD-X Model for </a:t>
            </a:r>
            <a:r>
              <a:rPr lang="en-US" sz="2400" dirty="0">
                <a:solidFill>
                  <a:schemeClr val="accent6"/>
                </a:solidFill>
              </a:rPr>
              <a:t>HEP Lattice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4D1A012-0326-4754-AEDC-236D2C4B1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4" y="872359"/>
            <a:ext cx="6681476" cy="52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00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MAD-X Model vs. SVD Meas. for </a:t>
            </a:r>
            <a:r>
              <a:rPr lang="en-US" sz="2400" dirty="0">
                <a:solidFill>
                  <a:schemeClr val="accent6"/>
                </a:solidFill>
              </a:rPr>
              <a:t>HEP Lattice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picture containing display, group, various, bunch&#10;&#10;Description automatically generated">
            <a:extLst>
              <a:ext uri="{FF2B5EF4-FFF2-40B4-BE49-F238E27FC236}">
                <a16:creationId xmlns:a16="http://schemas.microsoft.com/office/drawing/2014/main" id="{69AAB623-ACAF-484D-99E5-C49FEE74C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26" y="1153596"/>
            <a:ext cx="8499685" cy="3780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3CA84-8DD7-491F-98F0-88CD596E32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37229" y="5539017"/>
            <a:ext cx="1678158" cy="583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DDBDDF-9144-4D99-A6F6-2694AF1FF63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33112" y="5535626"/>
            <a:ext cx="1798571" cy="60816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067D2AF-441C-42C9-B7DA-A7A3AA11C2D4}"/>
              </a:ext>
            </a:extLst>
          </p:cNvPr>
          <p:cNvSpPr txBox="1">
            <a:spLocks/>
          </p:cNvSpPr>
          <p:nvPr/>
        </p:nvSpPr>
        <p:spPr>
          <a:xfrm>
            <a:off x="3177835" y="4949736"/>
            <a:ext cx="2492829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6"/>
                </a:solidFill>
              </a:rPr>
              <a:t>Average Errors</a:t>
            </a:r>
          </a:p>
        </p:txBody>
      </p:sp>
    </p:spTree>
    <p:extLst>
      <p:ext uri="{BB962C8B-B14F-4D97-AF65-F5344CB8AC3E}">
        <p14:creationId xmlns:p14="http://schemas.microsoft.com/office/powerpoint/2010/main" val="990488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MAD-X Model for </a:t>
            </a:r>
            <a:r>
              <a:rPr lang="en-US" sz="2400" dirty="0">
                <a:solidFill>
                  <a:schemeClr val="accent6"/>
                </a:solidFill>
              </a:rPr>
              <a:t>HEP Lattice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4D1A012-0326-4754-AEDC-236D2C4B1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4" y="872359"/>
            <a:ext cx="6681476" cy="52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6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MAD-X Model for </a:t>
            </a:r>
            <a:r>
              <a:rPr lang="en-US" sz="2400" dirty="0">
                <a:solidFill>
                  <a:schemeClr val="accent6"/>
                </a:solidFill>
              </a:rPr>
              <a:t>at </a:t>
            </a:r>
            <a:r>
              <a:rPr lang="en-US" sz="2400" dirty="0" err="1">
                <a:solidFill>
                  <a:schemeClr val="accent6"/>
                </a:solidFill>
              </a:rPr>
              <a:t>Qy</a:t>
            </a:r>
            <a:r>
              <a:rPr lang="en-US" sz="2400" dirty="0">
                <a:solidFill>
                  <a:schemeClr val="accent6"/>
                </a:solidFill>
              </a:rPr>
              <a:t> =0.6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663C92-CD28-4647-888E-15CAC38DEE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8524" y="885308"/>
            <a:ext cx="6681476" cy="5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83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MAD-X Model for </a:t>
            </a:r>
            <a:r>
              <a:rPr lang="en-US" sz="2400" dirty="0">
                <a:solidFill>
                  <a:schemeClr val="accent6"/>
                </a:solidFill>
              </a:rPr>
              <a:t>at </a:t>
            </a:r>
            <a:r>
              <a:rPr lang="en-US" sz="2400" dirty="0" err="1">
                <a:solidFill>
                  <a:schemeClr val="accent6"/>
                </a:solidFill>
              </a:rPr>
              <a:t>Qy</a:t>
            </a:r>
            <a:r>
              <a:rPr lang="en-US" sz="2400" dirty="0">
                <a:solidFill>
                  <a:schemeClr val="accent6"/>
                </a:solidFill>
              </a:rPr>
              <a:t> =0.53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290FC-3374-462A-BCAD-3E3A690B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8762" y="872359"/>
            <a:ext cx="6660999" cy="52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84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2Qy Resonance Driving Term </a:t>
            </a:r>
            <a:r>
              <a:rPr lang="en-US" sz="2400" dirty="0">
                <a:solidFill>
                  <a:schemeClr val="accent6"/>
                </a:solidFill>
              </a:rPr>
              <a:t>measured over the ramp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D566E1C-2866-4900-B2AE-B329EF82B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10" y="1502341"/>
            <a:ext cx="4927822" cy="3426963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E6C7AF67-D04B-44B1-9EDE-2D31DF309E0B}"/>
              </a:ext>
            </a:extLst>
          </p:cNvPr>
          <p:cNvSpPr txBox="1">
            <a:spLocks/>
          </p:cNvSpPr>
          <p:nvPr/>
        </p:nvSpPr>
        <p:spPr bwMode="auto">
          <a:xfrm>
            <a:off x="5286645" y="1971077"/>
            <a:ext cx="3511010" cy="30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The resonance driving term is strongest at injection, and </a:t>
            </a:r>
            <a:r>
              <a:rPr lang="en-US" sz="2000" b="1" dirty="0">
                <a:solidFill>
                  <a:schemeClr val="tx2"/>
                </a:solidFill>
              </a:rPr>
              <a:t>decreases with momentum</a:t>
            </a:r>
            <a:r>
              <a:rPr lang="en-US" sz="20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This makes sense, because one of the major sources of the </a:t>
            </a:r>
            <a:r>
              <a:rPr lang="en-US" sz="2000" dirty="0" err="1">
                <a:solidFill>
                  <a:schemeClr val="accent6"/>
                </a:solidFill>
              </a:rPr>
              <a:t>symmery</a:t>
            </a:r>
            <a:r>
              <a:rPr lang="en-US" sz="2000" dirty="0">
                <a:solidFill>
                  <a:schemeClr val="accent6"/>
                </a:solidFill>
              </a:rPr>
              <a:t>-breaking in the ring is the </a:t>
            </a:r>
            <a:r>
              <a:rPr lang="en-US" sz="2000" b="1" dirty="0">
                <a:solidFill>
                  <a:schemeClr val="tx2"/>
                </a:solidFill>
              </a:rPr>
              <a:t>DC-powered dogleg at extraction.</a:t>
            </a:r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FDD33E70-1B1D-4488-B128-A6967707CFE1}"/>
              </a:ext>
            </a:extLst>
          </p:cNvPr>
          <p:cNvSpPr txBox="1">
            <a:spLocks/>
          </p:cNvSpPr>
          <p:nvPr/>
        </p:nvSpPr>
        <p:spPr bwMode="auto">
          <a:xfrm>
            <a:off x="1075069" y="5572348"/>
            <a:ext cx="1561543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Alexahin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57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3D172-D763-4F8B-A470-8B4276F3777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Compensating Half-Integer</a:t>
            </a:r>
          </a:p>
        </p:txBody>
      </p:sp>
      <p:sp>
        <p:nvSpPr>
          <p:cNvPr id="12" name="Content Placeholder 29">
            <a:extLst>
              <a:ext uri="{FF2B5EF4-FFF2-40B4-BE49-F238E27FC236}">
                <a16:creationId xmlns:a16="http://schemas.microsoft.com/office/drawing/2014/main" id="{A6DEB104-5307-4C0C-8EAA-B19C8A68F5F2}"/>
              </a:ext>
            </a:extLst>
          </p:cNvPr>
          <p:cNvSpPr txBox="1">
            <a:spLocks/>
          </p:cNvSpPr>
          <p:nvPr/>
        </p:nvSpPr>
        <p:spPr bwMode="auto">
          <a:xfrm>
            <a:off x="195189" y="981591"/>
            <a:ext cx="8672513" cy="50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The vertical half-integer resonance strength is proportional to</a:t>
            </a:r>
          </a:p>
          <a:p>
            <a:pPr marL="0" indent="0"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Each linear focusing element makes a contribution proportional to the vertical beta function, and has a complex phase given by twice the phase-advance.</a:t>
            </a:r>
          </a:p>
          <a:p>
            <a:pPr marL="0" indent="0">
              <a:buNone/>
            </a:pPr>
            <a:endParaRPr lang="en-US" sz="1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To compensate the vertical half-integer, we need two independent sets of quadrupoles, at high </a:t>
            </a:r>
            <a:r>
              <a:rPr lang="el-GR" sz="2200" dirty="0">
                <a:solidFill>
                  <a:schemeClr val="accent6"/>
                </a:solidFill>
              </a:rPr>
              <a:t>β</a:t>
            </a:r>
            <a:r>
              <a:rPr lang="en-US" sz="2200" dirty="0">
                <a:solidFill>
                  <a:schemeClr val="accent6"/>
                </a:solidFill>
              </a:rPr>
              <a:t>y locations (i.e. long-straights), with the proper phase-advances to add coherently.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66F28-1DCC-49F6-80EB-53430290A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68078" y="1521444"/>
            <a:ext cx="3987036" cy="6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4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3D172-D763-4F8B-A470-8B4276F3777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Compensating 2Qy=13 for 24-period ring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27E0A1-CC1E-4063-8693-6ABC835AC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945" y="885804"/>
            <a:ext cx="5038882" cy="256032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360ABD-544E-4EA4-88C2-3A51BB34D90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0585" y="3550375"/>
            <a:ext cx="5030728" cy="2560320"/>
          </a:xfrm>
          <a:prstGeom prst="rect">
            <a:avLst/>
          </a:prstGeom>
        </p:spPr>
      </p:pic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F3176D91-8031-4C1E-BE2E-E64508E56D63}"/>
              </a:ext>
            </a:extLst>
          </p:cNvPr>
          <p:cNvSpPr txBox="1">
            <a:spLocks/>
          </p:cNvSpPr>
          <p:nvPr/>
        </p:nvSpPr>
        <p:spPr bwMode="auto">
          <a:xfrm>
            <a:off x="5536861" y="3674170"/>
            <a:ext cx="3457076" cy="240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Group A: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-QL24, +QL01, -QL02,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+QL12, -QL13, +QL14 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Group B: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-QL06, +QL07, -QL08,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+QL18, -QL19, +QL20</a:t>
            </a: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B3A33C75-C2DB-4BF0-95A4-1174AB500094}"/>
              </a:ext>
            </a:extLst>
          </p:cNvPr>
          <p:cNvSpPr txBox="1">
            <a:spLocks/>
          </p:cNvSpPr>
          <p:nvPr/>
        </p:nvSpPr>
        <p:spPr bwMode="auto">
          <a:xfrm>
            <a:off x="5532348" y="925990"/>
            <a:ext cx="3457076" cy="26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Resonant phase between adjacent Booster cells: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Between 12 Booster cells: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Between 6 Booster cells: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FD3356-AFD9-4AD7-8CDE-1B8EFE2A87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86372" y="1613156"/>
            <a:ext cx="2620474" cy="256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E22F57-4165-488E-A3A3-8F5B90ADA4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86372" y="2348096"/>
            <a:ext cx="1866259" cy="256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8C5B25-C479-4049-B41B-B3ABD69F4EB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86372" y="3123040"/>
            <a:ext cx="1991189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55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MAD-X Model for </a:t>
            </a:r>
            <a:r>
              <a:rPr lang="en-US" sz="2400" dirty="0">
                <a:solidFill>
                  <a:schemeClr val="accent6"/>
                </a:solidFill>
              </a:rPr>
              <a:t>at </a:t>
            </a:r>
            <a:r>
              <a:rPr lang="en-US" sz="2400" dirty="0" err="1">
                <a:solidFill>
                  <a:schemeClr val="accent6"/>
                </a:solidFill>
              </a:rPr>
              <a:t>Qy</a:t>
            </a:r>
            <a:r>
              <a:rPr lang="en-US" sz="2400" dirty="0">
                <a:solidFill>
                  <a:schemeClr val="accent6"/>
                </a:solidFill>
              </a:rPr>
              <a:t> =0.53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1290FC-3374-462A-BCAD-3E3A690B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8762" y="872359"/>
            <a:ext cx="6660999" cy="52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5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MAD-X Model for </a:t>
            </a:r>
            <a:r>
              <a:rPr lang="en-US" sz="2400" dirty="0">
                <a:solidFill>
                  <a:schemeClr val="accent6"/>
                </a:solidFill>
              </a:rPr>
              <a:t>at </a:t>
            </a:r>
            <a:r>
              <a:rPr lang="en-US" sz="2400" dirty="0" err="1">
                <a:solidFill>
                  <a:schemeClr val="accent6"/>
                </a:solidFill>
              </a:rPr>
              <a:t>Qy</a:t>
            </a:r>
            <a:r>
              <a:rPr lang="en-US" sz="2400" dirty="0">
                <a:solidFill>
                  <a:schemeClr val="accent6"/>
                </a:solidFill>
              </a:rPr>
              <a:t> =0.53 </a:t>
            </a:r>
            <a:r>
              <a:rPr lang="en-US" sz="2400" i="1" dirty="0">
                <a:solidFill>
                  <a:schemeClr val="accent3"/>
                </a:solidFill>
              </a:rPr>
              <a:t>corrected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290FC-3374-462A-BCAD-3E3A690B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8762" y="900999"/>
            <a:ext cx="6660999" cy="52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7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E8A16B66-0B25-4EFF-874E-C04FF926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2376634"/>
            <a:ext cx="7847013" cy="1457499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Space-charge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Emittance Growth</a:t>
            </a:r>
          </a:p>
        </p:txBody>
      </p:sp>
    </p:spTree>
    <p:extLst>
      <p:ext uri="{BB962C8B-B14F-4D97-AF65-F5344CB8AC3E}">
        <p14:creationId xmlns:p14="http://schemas.microsoft.com/office/powerpoint/2010/main" val="4092253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E8A16B66-0B25-4EFF-874E-C04FF926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2271977"/>
            <a:ext cx="7847013" cy="1977284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Dec. 11 Study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“Proof of Principle” near 2Qy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4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23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3D172-D763-4F8B-A470-8B4276F3777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Dec. 11 Study</a:t>
            </a:r>
          </a:p>
        </p:txBody>
      </p:sp>
      <p:sp>
        <p:nvSpPr>
          <p:cNvPr id="12" name="Content Placeholder 29">
            <a:extLst>
              <a:ext uri="{FF2B5EF4-FFF2-40B4-BE49-F238E27FC236}">
                <a16:creationId xmlns:a16="http://schemas.microsoft.com/office/drawing/2014/main" id="{A6DEB104-5307-4C0C-8EAA-B19C8A68F5F2}"/>
              </a:ext>
            </a:extLst>
          </p:cNvPr>
          <p:cNvSpPr txBox="1">
            <a:spLocks/>
          </p:cNvSpPr>
          <p:nvPr/>
        </p:nvSpPr>
        <p:spPr bwMode="auto">
          <a:xfrm>
            <a:off x="195189" y="981590"/>
            <a:ext cx="8672513" cy="518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Changing the tune:</a:t>
            </a: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Each of 24 Booster cells has a QL (quad-long) and QS (quad-short).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Tune shift by changing all QLs together and all QSs together.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Tune shift only for the earliest 2ms of the cycle.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Scan QL Groups: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Scan QL currents in two groups of six, which make orthogonal contributions to 2Qy resonance.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DC current offsets used, to match RDTs and for controls convenience.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Dec. 11 Study: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Change </a:t>
            </a:r>
            <a:r>
              <a:rPr lang="en-US" sz="2000" dirty="0" err="1">
                <a:solidFill>
                  <a:schemeClr val="accent6"/>
                </a:solidFill>
              </a:rPr>
              <a:t>Qy</a:t>
            </a:r>
            <a:r>
              <a:rPr lang="en-US" sz="2000" dirty="0">
                <a:solidFill>
                  <a:schemeClr val="accent6"/>
                </a:solidFill>
              </a:rPr>
              <a:t> to 0.54, near vertical half-integer resonance.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Scan QL groups A &amp; B to improve massive losses.</a:t>
            </a:r>
          </a:p>
        </p:txBody>
      </p:sp>
    </p:spTree>
    <p:extLst>
      <p:ext uri="{BB962C8B-B14F-4D97-AF65-F5344CB8AC3E}">
        <p14:creationId xmlns:p14="http://schemas.microsoft.com/office/powerpoint/2010/main" val="3782665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3D172-D763-4F8B-A470-8B4276F3777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Vertical Tune at Injection</a:t>
            </a:r>
          </a:p>
        </p:txBody>
      </p:sp>
      <p:pic>
        <p:nvPicPr>
          <p:cNvPr id="6" name="Picture 5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F04E57C-F8BC-44AD-BD54-BD2109A80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42" y="1632226"/>
            <a:ext cx="3957313" cy="4023360"/>
          </a:xfrm>
          <a:prstGeom prst="rect">
            <a:avLst/>
          </a:prstGeom>
        </p:spPr>
      </p:pic>
      <p:pic>
        <p:nvPicPr>
          <p:cNvPr id="18" name="Picture 17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E007F106-0A99-42D6-ABFA-20E2E17FF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45" y="1632226"/>
            <a:ext cx="3962818" cy="4023360"/>
          </a:xfrm>
          <a:prstGeom prst="rect">
            <a:avLst/>
          </a:prstGeom>
        </p:spPr>
      </p:pic>
      <p:sp>
        <p:nvSpPr>
          <p:cNvPr id="21" name="Content Placeholder 29">
            <a:extLst>
              <a:ext uri="{FF2B5EF4-FFF2-40B4-BE49-F238E27FC236}">
                <a16:creationId xmlns:a16="http://schemas.microsoft.com/office/drawing/2014/main" id="{270F3E01-D190-48D2-9050-7F2203D7B1B6}"/>
              </a:ext>
            </a:extLst>
          </p:cNvPr>
          <p:cNvSpPr txBox="1">
            <a:spLocks/>
          </p:cNvSpPr>
          <p:nvPr/>
        </p:nvSpPr>
        <p:spPr bwMode="auto">
          <a:xfrm>
            <a:off x="617281" y="1099274"/>
            <a:ext cx="3210001" cy="4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HEP Tune Ramp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22" name="Content Placeholder 29">
            <a:extLst>
              <a:ext uri="{FF2B5EF4-FFF2-40B4-BE49-F238E27FC236}">
                <a16:creationId xmlns:a16="http://schemas.microsoft.com/office/drawing/2014/main" id="{3100F7A3-1A60-4E8A-B641-FA807059033A}"/>
              </a:ext>
            </a:extLst>
          </p:cNvPr>
          <p:cNvSpPr txBox="1">
            <a:spLocks/>
          </p:cNvSpPr>
          <p:nvPr/>
        </p:nvSpPr>
        <p:spPr bwMode="auto">
          <a:xfrm>
            <a:off x="5059016" y="1098772"/>
            <a:ext cx="3524545" cy="4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Tune Ramp near </a:t>
            </a:r>
            <a:r>
              <a:rPr lang="en-US" sz="2200" b="1" dirty="0" err="1">
                <a:solidFill>
                  <a:schemeClr val="accent6"/>
                </a:solidFill>
              </a:rPr>
              <a:t>Qy</a:t>
            </a:r>
            <a:r>
              <a:rPr lang="en-US" sz="2200" b="1" dirty="0">
                <a:solidFill>
                  <a:schemeClr val="accent6"/>
                </a:solidFill>
              </a:rPr>
              <a:t>=0.6</a:t>
            </a:r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8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3D172-D763-4F8B-A470-8B4276F3777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Half-Integer Compensation</a:t>
            </a:r>
          </a:p>
        </p:txBody>
      </p:sp>
      <p:sp>
        <p:nvSpPr>
          <p:cNvPr id="12" name="Content Placeholder 29">
            <a:extLst>
              <a:ext uri="{FF2B5EF4-FFF2-40B4-BE49-F238E27FC236}">
                <a16:creationId xmlns:a16="http://schemas.microsoft.com/office/drawing/2014/main" id="{A6DEB104-5307-4C0C-8EAA-B19C8A68F5F2}"/>
              </a:ext>
            </a:extLst>
          </p:cNvPr>
          <p:cNvSpPr txBox="1">
            <a:spLocks/>
          </p:cNvSpPr>
          <p:nvPr/>
        </p:nvSpPr>
        <p:spPr bwMode="auto">
          <a:xfrm>
            <a:off x="195189" y="981591"/>
            <a:ext cx="8672513" cy="10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Sweep subsets of quadrupoles with orthogonal contributions to 2Qy. 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First study, Dec 11:  </a:t>
            </a:r>
            <a:r>
              <a:rPr lang="en-US" sz="2200" dirty="0">
                <a:solidFill>
                  <a:schemeClr val="accent6"/>
                </a:solidFill>
              </a:rPr>
              <a:t>low-intensity, </a:t>
            </a:r>
            <a:r>
              <a:rPr lang="en-US" sz="2200" dirty="0" err="1">
                <a:solidFill>
                  <a:schemeClr val="accent6"/>
                </a:solidFill>
              </a:rPr>
              <a:t>Qy</a:t>
            </a:r>
            <a:r>
              <a:rPr lang="en-US" sz="2200" dirty="0">
                <a:solidFill>
                  <a:schemeClr val="accent6"/>
                </a:solidFill>
              </a:rPr>
              <a:t>=0.54, proof-of-principle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4CD3FF-B4B8-4148-825A-139F61A6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89" y="2047582"/>
            <a:ext cx="4083911" cy="4201877"/>
          </a:xfrm>
          <a:prstGeom prst="rect">
            <a:avLst/>
          </a:prstGeom>
        </p:spPr>
      </p:pic>
      <p:sp>
        <p:nvSpPr>
          <p:cNvPr id="13" name="Content Placeholder 29">
            <a:extLst>
              <a:ext uri="{FF2B5EF4-FFF2-40B4-BE49-F238E27FC236}">
                <a16:creationId xmlns:a16="http://schemas.microsoft.com/office/drawing/2014/main" id="{5B750D05-AE38-4C0C-ACA9-D31DAB2567EA}"/>
              </a:ext>
            </a:extLst>
          </p:cNvPr>
          <p:cNvSpPr txBox="1">
            <a:spLocks/>
          </p:cNvSpPr>
          <p:nvPr/>
        </p:nvSpPr>
        <p:spPr bwMode="auto">
          <a:xfrm>
            <a:off x="5043197" y="2177545"/>
            <a:ext cx="3743150" cy="35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Group A: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-QL24, +QL01, -QL02,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+QL12, -QL13, +QL14 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Group B: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-QL06, +QL07, -QL08,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+QL18, -QL19, +QL20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Best efficiency: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A= +2.222, B = -1.238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3EFE31-31AF-4511-B99A-5883E38C7B1C}"/>
              </a:ext>
            </a:extLst>
          </p:cNvPr>
          <p:cNvCxnSpPr>
            <a:cxnSpLocks/>
          </p:cNvCxnSpPr>
          <p:nvPr/>
        </p:nvCxnSpPr>
        <p:spPr>
          <a:xfrm flipH="1" flipV="1">
            <a:off x="2453971" y="3887675"/>
            <a:ext cx="914562" cy="1568651"/>
          </a:xfrm>
          <a:prstGeom prst="straightConnector1">
            <a:avLst/>
          </a:prstGeom>
          <a:ln w="38100" cap="flat" cmpd="sng">
            <a:solidFill>
              <a:schemeClr val="accent4"/>
            </a:solidFill>
            <a:round/>
            <a:headEnd type="oval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A2EBB38C-FCFF-4042-84B8-AC3670C16680}"/>
              </a:ext>
            </a:extLst>
          </p:cNvPr>
          <p:cNvSpPr txBox="1">
            <a:spLocks/>
          </p:cNvSpPr>
          <p:nvPr/>
        </p:nvSpPr>
        <p:spPr bwMode="auto">
          <a:xfrm>
            <a:off x="2496660" y="3683685"/>
            <a:ext cx="914562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~75%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6" name="Content Placeholder 29">
            <a:extLst>
              <a:ext uri="{FF2B5EF4-FFF2-40B4-BE49-F238E27FC236}">
                <a16:creationId xmlns:a16="http://schemas.microsoft.com/office/drawing/2014/main" id="{292ADFE1-7244-4A35-805E-80F735B43A94}"/>
              </a:ext>
            </a:extLst>
          </p:cNvPr>
          <p:cNvSpPr txBox="1">
            <a:spLocks/>
          </p:cNvSpPr>
          <p:nvPr/>
        </p:nvSpPr>
        <p:spPr bwMode="auto">
          <a:xfrm>
            <a:off x="3057262" y="5436412"/>
            <a:ext cx="782468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</a:rPr>
              <a:t>~25%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1E8C0782-352B-4F37-9A17-A01E55D42CE4}"/>
              </a:ext>
            </a:extLst>
          </p:cNvPr>
          <p:cNvSpPr/>
          <p:nvPr/>
        </p:nvSpPr>
        <p:spPr>
          <a:xfrm>
            <a:off x="2321235" y="3394234"/>
            <a:ext cx="265471" cy="281567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9">
            <a:extLst>
              <a:ext uri="{FF2B5EF4-FFF2-40B4-BE49-F238E27FC236}">
                <a16:creationId xmlns:a16="http://schemas.microsoft.com/office/drawing/2014/main" id="{4424989D-C74F-41D4-80E7-9EFDBC8B30B4}"/>
              </a:ext>
            </a:extLst>
          </p:cNvPr>
          <p:cNvSpPr txBox="1">
            <a:spLocks/>
          </p:cNvSpPr>
          <p:nvPr/>
        </p:nvSpPr>
        <p:spPr bwMode="auto">
          <a:xfrm>
            <a:off x="2347783" y="3142662"/>
            <a:ext cx="1126938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accent6"/>
                </a:solidFill>
              </a:rPr>
              <a:t>(MAD-X)</a:t>
            </a:r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52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/>
              <a:t>Tunescan</a:t>
            </a:r>
            <a:r>
              <a:rPr lang="en-US" sz="2400" dirty="0"/>
              <a:t> before Compensation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5C88CC-FD64-46BB-8014-055D8DF61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08" y="911710"/>
            <a:ext cx="7996584" cy="5140661"/>
          </a:xfrm>
          <a:prstGeom prst="rect">
            <a:avLst/>
          </a:prstGeom>
        </p:spPr>
      </p:pic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0474FD3C-5F41-4B0E-A1B9-536EC46407E3}"/>
              </a:ext>
            </a:extLst>
          </p:cNvPr>
          <p:cNvSpPr txBox="1">
            <a:spLocks/>
          </p:cNvSpPr>
          <p:nvPr/>
        </p:nvSpPr>
        <p:spPr bwMode="auto">
          <a:xfrm>
            <a:off x="2813240" y="842953"/>
            <a:ext cx="3210001" cy="4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Before Compensation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EAC53F40-B5CD-4018-A543-BF89481B5A38}"/>
              </a:ext>
            </a:extLst>
          </p:cNvPr>
          <p:cNvSpPr txBox="1">
            <a:spLocks/>
          </p:cNvSpPr>
          <p:nvPr/>
        </p:nvSpPr>
        <p:spPr bwMode="auto">
          <a:xfrm>
            <a:off x="1901586" y="1185549"/>
            <a:ext cx="2047719" cy="3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600" b="1" dirty="0">
                <a:solidFill>
                  <a:schemeClr val="accent6"/>
                </a:solidFill>
              </a:rPr>
              <a:t>Early Transmission</a:t>
            </a:r>
          </a:p>
        </p:txBody>
      </p:sp>
      <p:sp>
        <p:nvSpPr>
          <p:cNvPr id="16" name="Content Placeholder 29">
            <a:extLst>
              <a:ext uri="{FF2B5EF4-FFF2-40B4-BE49-F238E27FC236}">
                <a16:creationId xmlns:a16="http://schemas.microsoft.com/office/drawing/2014/main" id="{DB1F312F-C9A2-450C-8DB6-43C5531124C6}"/>
              </a:ext>
            </a:extLst>
          </p:cNvPr>
          <p:cNvSpPr txBox="1">
            <a:spLocks/>
          </p:cNvSpPr>
          <p:nvPr/>
        </p:nvSpPr>
        <p:spPr bwMode="auto">
          <a:xfrm>
            <a:off x="4615542" y="1183433"/>
            <a:ext cx="1993974" cy="3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600" b="1" dirty="0">
                <a:solidFill>
                  <a:schemeClr val="accent6"/>
                </a:solidFill>
              </a:rPr>
              <a:t>Late Transmission</a:t>
            </a: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81A19B61-5ACB-430A-9FF8-D75DBD5A06CB}"/>
              </a:ext>
            </a:extLst>
          </p:cNvPr>
          <p:cNvSpPr txBox="1">
            <a:spLocks/>
          </p:cNvSpPr>
          <p:nvPr/>
        </p:nvSpPr>
        <p:spPr bwMode="auto">
          <a:xfrm>
            <a:off x="3311842" y="5687717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Qx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A25D591F-C2C3-4D7E-A0F4-80B90CDA2BF0}"/>
              </a:ext>
            </a:extLst>
          </p:cNvPr>
          <p:cNvSpPr txBox="1">
            <a:spLocks/>
          </p:cNvSpPr>
          <p:nvPr/>
        </p:nvSpPr>
        <p:spPr bwMode="auto">
          <a:xfrm>
            <a:off x="6023241" y="5691874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Qx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D538C77E-FEAF-419E-B91F-D44F484B2F1D}"/>
              </a:ext>
            </a:extLst>
          </p:cNvPr>
          <p:cNvSpPr txBox="1">
            <a:spLocks/>
          </p:cNvSpPr>
          <p:nvPr/>
        </p:nvSpPr>
        <p:spPr bwMode="auto">
          <a:xfrm>
            <a:off x="884651" y="1516135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Qy</a:t>
            </a:r>
            <a:endParaRPr lang="en-US" sz="2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89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/>
              <a:t>Tunescan</a:t>
            </a:r>
            <a:r>
              <a:rPr lang="en-US" sz="2400" dirty="0"/>
              <a:t> after Compensation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C88CC-FD64-46BB-8014-055D8DF613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3708" y="911710"/>
            <a:ext cx="7996584" cy="5140660"/>
          </a:xfrm>
          <a:prstGeom prst="rect">
            <a:avLst/>
          </a:prstGeom>
        </p:spPr>
      </p:pic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0474FD3C-5F41-4B0E-A1B9-536EC46407E3}"/>
              </a:ext>
            </a:extLst>
          </p:cNvPr>
          <p:cNvSpPr txBox="1">
            <a:spLocks/>
          </p:cNvSpPr>
          <p:nvPr/>
        </p:nvSpPr>
        <p:spPr bwMode="auto">
          <a:xfrm>
            <a:off x="2813240" y="842953"/>
            <a:ext cx="3210001" cy="4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</a:rPr>
              <a:t>After Compensation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B3E9217D-13FD-4900-A10D-E0696777FEE2}"/>
              </a:ext>
            </a:extLst>
          </p:cNvPr>
          <p:cNvSpPr txBox="1">
            <a:spLocks/>
          </p:cNvSpPr>
          <p:nvPr/>
        </p:nvSpPr>
        <p:spPr bwMode="auto">
          <a:xfrm>
            <a:off x="3311842" y="5687717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Qx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28A9783E-2446-4706-BEB4-BF9CBD783162}"/>
              </a:ext>
            </a:extLst>
          </p:cNvPr>
          <p:cNvSpPr txBox="1">
            <a:spLocks/>
          </p:cNvSpPr>
          <p:nvPr/>
        </p:nvSpPr>
        <p:spPr bwMode="auto">
          <a:xfrm>
            <a:off x="6023241" y="5691874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Qx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CFD2DAE2-0872-4997-B35E-16E815328772}"/>
              </a:ext>
            </a:extLst>
          </p:cNvPr>
          <p:cNvSpPr txBox="1">
            <a:spLocks/>
          </p:cNvSpPr>
          <p:nvPr/>
        </p:nvSpPr>
        <p:spPr bwMode="auto">
          <a:xfrm>
            <a:off x="884651" y="1516135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Qy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20" name="Content Placeholder 29">
            <a:extLst>
              <a:ext uri="{FF2B5EF4-FFF2-40B4-BE49-F238E27FC236}">
                <a16:creationId xmlns:a16="http://schemas.microsoft.com/office/drawing/2014/main" id="{44A94EE3-A724-4BDC-96FA-FB5BBF25F045}"/>
              </a:ext>
            </a:extLst>
          </p:cNvPr>
          <p:cNvSpPr txBox="1">
            <a:spLocks/>
          </p:cNvSpPr>
          <p:nvPr/>
        </p:nvSpPr>
        <p:spPr bwMode="auto">
          <a:xfrm>
            <a:off x="1901586" y="1185549"/>
            <a:ext cx="2047719" cy="3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600" b="1" dirty="0">
                <a:solidFill>
                  <a:schemeClr val="accent6"/>
                </a:solidFill>
              </a:rPr>
              <a:t>Early Transmission</a:t>
            </a:r>
          </a:p>
        </p:txBody>
      </p:sp>
      <p:sp>
        <p:nvSpPr>
          <p:cNvPr id="21" name="Content Placeholder 29">
            <a:extLst>
              <a:ext uri="{FF2B5EF4-FFF2-40B4-BE49-F238E27FC236}">
                <a16:creationId xmlns:a16="http://schemas.microsoft.com/office/drawing/2014/main" id="{A139B0FB-5F57-42D4-8B73-42DEFACC3657}"/>
              </a:ext>
            </a:extLst>
          </p:cNvPr>
          <p:cNvSpPr txBox="1">
            <a:spLocks/>
          </p:cNvSpPr>
          <p:nvPr/>
        </p:nvSpPr>
        <p:spPr bwMode="auto">
          <a:xfrm>
            <a:off x="4615542" y="1183433"/>
            <a:ext cx="1993974" cy="3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600" b="1" dirty="0">
                <a:solidFill>
                  <a:schemeClr val="accent6"/>
                </a:solidFill>
              </a:rPr>
              <a:t>Late Transmission</a:t>
            </a:r>
          </a:p>
        </p:txBody>
      </p:sp>
    </p:spTree>
    <p:extLst>
      <p:ext uri="{BB962C8B-B14F-4D97-AF65-F5344CB8AC3E}">
        <p14:creationId xmlns:p14="http://schemas.microsoft.com/office/powerpoint/2010/main" val="531738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E8A16B66-0B25-4EFF-874E-C04FF926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2271977"/>
            <a:ext cx="7847013" cy="1977284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Jan. 22 &amp; Feb. 18 Studies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Correction under Nominal case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4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9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2Qy Compensation </a:t>
            </a:r>
            <a:r>
              <a:rPr lang="en-US" sz="2400" dirty="0">
                <a:solidFill>
                  <a:schemeClr val="accent6"/>
                </a:solidFill>
              </a:rPr>
              <a:t>(Nominal Intensity, Tune)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7C37268F-064B-41DD-B7FC-06473FCD66CB}"/>
              </a:ext>
            </a:extLst>
          </p:cNvPr>
          <p:cNvSpPr txBox="1">
            <a:spLocks/>
          </p:cNvSpPr>
          <p:nvPr/>
        </p:nvSpPr>
        <p:spPr bwMode="auto">
          <a:xfrm>
            <a:off x="195189" y="936923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E1FCA-C996-4ED4-BC53-F5C34972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3086" y="911541"/>
            <a:ext cx="6205305" cy="53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05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2Qy Compensation </a:t>
            </a:r>
            <a:r>
              <a:rPr lang="en-US" sz="2400" dirty="0">
                <a:solidFill>
                  <a:schemeClr val="accent6"/>
                </a:solidFill>
              </a:rPr>
              <a:t>(Nominal Intensity, Tune)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drawing of a face&#10;&#10;Description automatically generated with low confidence">
            <a:extLst>
              <a:ext uri="{FF2B5EF4-FFF2-40B4-BE49-F238E27FC236}">
                <a16:creationId xmlns:a16="http://schemas.microsoft.com/office/drawing/2014/main" id="{CA9E1FCA-C996-4ED4-BC53-F5C34972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2472" y="2423440"/>
            <a:ext cx="4461574" cy="3815746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E76D1849-C468-4A85-B206-AF6D3E82FCD9}"/>
              </a:ext>
            </a:extLst>
          </p:cNvPr>
          <p:cNvSpPr txBox="1">
            <a:spLocks/>
          </p:cNvSpPr>
          <p:nvPr/>
        </p:nvSpPr>
        <p:spPr bwMode="auto">
          <a:xfrm>
            <a:off x="347589" y="936924"/>
            <a:ext cx="8672513" cy="148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The quad-scan shows a clear improvement from 90 – 92%!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Except remember operational was ~93%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- </a:t>
            </a:r>
            <a:r>
              <a:rPr lang="en-US" sz="2000" dirty="0" err="1">
                <a:solidFill>
                  <a:schemeClr val="accent6"/>
                </a:solidFill>
              </a:rPr>
              <a:t>efficiciency</a:t>
            </a:r>
            <a:r>
              <a:rPr lang="en-US" sz="2000" dirty="0">
                <a:solidFill>
                  <a:schemeClr val="accent6"/>
                </a:solidFill>
              </a:rPr>
              <a:t> low because of lower rep. rate &amp; higher intensity.</a:t>
            </a: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CEA7A67F-4263-44FB-8CA9-0F31A28B7125}"/>
              </a:ext>
            </a:extLst>
          </p:cNvPr>
          <p:cNvSpPr txBox="1">
            <a:spLocks/>
          </p:cNvSpPr>
          <p:nvPr/>
        </p:nvSpPr>
        <p:spPr bwMode="auto">
          <a:xfrm>
            <a:off x="4858101" y="2741396"/>
            <a:ext cx="4348061" cy="31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Encouragingly, best efficiency matches results from </a:t>
            </a:r>
            <a:r>
              <a:rPr lang="en-US" sz="2000" dirty="0" err="1">
                <a:solidFill>
                  <a:schemeClr val="accent6"/>
                </a:solidFill>
              </a:rPr>
              <a:t>Qy</a:t>
            </a:r>
            <a:r>
              <a:rPr lang="en-US" sz="2000" dirty="0">
                <a:solidFill>
                  <a:schemeClr val="accent6"/>
                </a:solidFill>
              </a:rPr>
              <a:t>=0.54 study and prediction from MAD-X model.</a:t>
            </a:r>
          </a:p>
          <a:p>
            <a:pPr marL="0" indent="0"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However, the efficiency is not round like the previous study: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-losses from quad-scan are 	distorted by other effects.</a:t>
            </a:r>
          </a:p>
        </p:txBody>
      </p:sp>
    </p:spTree>
    <p:extLst>
      <p:ext uri="{BB962C8B-B14F-4D97-AF65-F5344CB8AC3E}">
        <p14:creationId xmlns:p14="http://schemas.microsoft.com/office/powerpoint/2010/main" val="3386346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Beam-loss Monitors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25A5E4-5754-46E2-8DFC-2D846A36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4733" y="1559686"/>
            <a:ext cx="4055491" cy="3516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7B0AE1-D147-479D-994E-BB5884713B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97827" y="1559686"/>
            <a:ext cx="4207388" cy="351615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6A1ACD-15D1-446B-9C15-365E241346FA}"/>
              </a:ext>
            </a:extLst>
          </p:cNvPr>
          <p:cNvSpPr txBox="1">
            <a:spLocks/>
          </p:cNvSpPr>
          <p:nvPr/>
        </p:nvSpPr>
        <p:spPr>
          <a:xfrm>
            <a:off x="778974" y="1070682"/>
            <a:ext cx="7773512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>
                <a:solidFill>
                  <a:schemeClr val="accent6"/>
                </a:solidFill>
              </a:rPr>
              <a:t>Col. Loss at 10ms                      Ext. Dogleg Loss at 33ms</a:t>
            </a:r>
          </a:p>
          <a:p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9826BB91-1BAA-4267-8C69-7F6C78694AE7}"/>
              </a:ext>
            </a:extLst>
          </p:cNvPr>
          <p:cNvSpPr txBox="1">
            <a:spLocks/>
          </p:cNvSpPr>
          <p:nvPr/>
        </p:nvSpPr>
        <p:spPr bwMode="auto">
          <a:xfrm>
            <a:off x="228601" y="5222812"/>
            <a:ext cx="8864912" cy="9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The quad long groups also have a strong effect on the loss profile.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We may have to iterate 2Qy with the other tuning – orbits, injection-matching.</a:t>
            </a:r>
          </a:p>
        </p:txBody>
      </p:sp>
    </p:spTree>
    <p:extLst>
      <p:ext uri="{BB962C8B-B14F-4D97-AF65-F5344CB8AC3E}">
        <p14:creationId xmlns:p14="http://schemas.microsoft.com/office/powerpoint/2010/main" val="3790257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Space-charge Emittance Growth Study (June 2019)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F22A06B-8CF2-4B7C-BB50-CFAB8DE788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4841" y="1085211"/>
            <a:ext cx="7434317" cy="4687577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C057A6BE-F203-409F-8514-3FCDE1702A16}"/>
              </a:ext>
            </a:extLst>
          </p:cNvPr>
          <p:cNvSpPr txBox="1">
            <a:spLocks/>
          </p:cNvSpPr>
          <p:nvPr/>
        </p:nvSpPr>
        <p:spPr bwMode="auto">
          <a:xfrm>
            <a:off x="4981517" y="5791557"/>
            <a:ext cx="3790886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J. Eldred, K.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Seiya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V.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Shiltsev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02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Comparison of Loss Profile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64BC6B94-00D4-4E07-871F-25CED77109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4565" y="1019274"/>
            <a:ext cx="6067754" cy="4854203"/>
          </a:xfrm>
          <a:prstGeom prst="rect">
            <a:avLst/>
          </a:prstGeom>
        </p:spPr>
      </p:pic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E8D11A23-AC13-41D5-8868-1FAF1D5765F8}"/>
              </a:ext>
            </a:extLst>
          </p:cNvPr>
          <p:cNvSpPr txBox="1">
            <a:spLocks/>
          </p:cNvSpPr>
          <p:nvPr/>
        </p:nvSpPr>
        <p:spPr bwMode="auto">
          <a:xfrm>
            <a:off x="6378361" y="1918558"/>
            <a:ext cx="2715151" cy="20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Yellow </a:t>
            </a:r>
            <a:r>
              <a:rPr lang="en-US" sz="2000" b="1" dirty="0">
                <a:solidFill>
                  <a:schemeClr val="accent4"/>
                </a:solidFill>
              </a:rPr>
              <a:t>plus Red:</a:t>
            </a:r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4"/>
                </a:solidFill>
              </a:rPr>
              <a:t>Worse than nominal.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Yellow </a:t>
            </a:r>
            <a:r>
              <a:rPr lang="en-US" sz="2000" b="1" dirty="0">
                <a:solidFill>
                  <a:schemeClr val="accent3"/>
                </a:solidFill>
              </a:rPr>
              <a:t>minus Green:</a:t>
            </a:r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3"/>
                </a:solidFill>
              </a:rPr>
              <a:t>Better than nominal.</a:t>
            </a:r>
          </a:p>
        </p:txBody>
      </p:sp>
    </p:spTree>
    <p:extLst>
      <p:ext uri="{BB962C8B-B14F-4D97-AF65-F5344CB8AC3E}">
        <p14:creationId xmlns:p14="http://schemas.microsoft.com/office/powerpoint/2010/main" val="957149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E8A16B66-0B25-4EFF-874E-C04FF926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2271977"/>
            <a:ext cx="7847013" cy="1977284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Jan. 22 &amp; Feb. 18 Studies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Emittance Measurements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4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58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IPM Measurements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E76D1849-C468-4A85-B206-AF6D3E82FCD9}"/>
              </a:ext>
            </a:extLst>
          </p:cNvPr>
          <p:cNvSpPr txBox="1">
            <a:spLocks/>
          </p:cNvSpPr>
          <p:nvPr/>
        </p:nvSpPr>
        <p:spPr bwMode="auto">
          <a:xfrm>
            <a:off x="347589" y="936924"/>
            <a:ext cx="5469790" cy="30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The Booster has horizontal and vertical ionization profile monitors that use high voltage plates to collect ions from interactions between the beam and residual gas.</a:t>
            </a:r>
          </a:p>
          <a:p>
            <a:pPr marL="0" indent="0"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The ions collected by micro-channel plates provide the beam profile, with some distortion.</a:t>
            </a:r>
          </a:p>
          <a:p>
            <a:pPr marL="0" indent="0"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The profile diagnostic provides useful information about beam size within the ramp.</a:t>
            </a:r>
          </a:p>
        </p:txBody>
      </p:sp>
      <p:pic>
        <p:nvPicPr>
          <p:cNvPr id="4" name="Picture 3" descr="A picture containing indoor, small, photo, table&#10;&#10;Description automatically generated">
            <a:extLst>
              <a:ext uri="{FF2B5EF4-FFF2-40B4-BE49-F238E27FC236}">
                <a16:creationId xmlns:a16="http://schemas.microsoft.com/office/drawing/2014/main" id="{4C4E07F1-9EE4-4CC5-8B92-48A1CCDE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380" y="974419"/>
            <a:ext cx="2980770" cy="2588562"/>
          </a:xfrm>
          <a:prstGeom prst="rect">
            <a:avLst/>
          </a:prstGeom>
        </p:spPr>
      </p:pic>
      <p:pic>
        <p:nvPicPr>
          <p:cNvPr id="7" name="Picture 6" descr="A picture containing indoor, cake, table, birthday&#10;&#10;Description automatically generated">
            <a:extLst>
              <a:ext uri="{FF2B5EF4-FFF2-40B4-BE49-F238E27FC236}">
                <a16:creationId xmlns:a16="http://schemas.microsoft.com/office/drawing/2014/main" id="{AEC6A358-CF18-4B0A-8BE4-CA9880EE8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380" y="3562981"/>
            <a:ext cx="2980770" cy="2196356"/>
          </a:xfrm>
          <a:prstGeom prst="rect">
            <a:avLst/>
          </a:prstGeom>
        </p:spPr>
      </p:pic>
      <p:pic>
        <p:nvPicPr>
          <p:cNvPr id="18" name="Picture 17" descr="A picture containing object, clock, skiing, red&#10;&#10;Description automatically generated">
            <a:extLst>
              <a:ext uri="{FF2B5EF4-FFF2-40B4-BE49-F238E27FC236}">
                <a16:creationId xmlns:a16="http://schemas.microsoft.com/office/drawing/2014/main" id="{C6CC6506-2ACA-4F77-BD56-5A41B41FF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85" y="4204065"/>
            <a:ext cx="3615144" cy="18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9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Early Emittance Growth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3E108B-3661-49B9-9DF2-F213177C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71" y="980957"/>
            <a:ext cx="6352269" cy="5357229"/>
          </a:xfrm>
          <a:prstGeom prst="rect">
            <a:avLst/>
          </a:prstGeom>
        </p:spPr>
      </p:pic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B080E691-C76F-4569-AC06-EEC0F16B4900}"/>
              </a:ext>
            </a:extLst>
          </p:cNvPr>
          <p:cNvSpPr txBox="1">
            <a:spLocks/>
          </p:cNvSpPr>
          <p:nvPr/>
        </p:nvSpPr>
        <p:spPr bwMode="auto">
          <a:xfrm>
            <a:off x="7042150" y="4554497"/>
            <a:ext cx="1467205" cy="8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Shiltsev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Kapin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25DB82FC-C6F4-437C-A3E8-2AB738CB1FA8}"/>
              </a:ext>
            </a:extLst>
          </p:cNvPr>
          <p:cNvSpPr txBox="1">
            <a:spLocks/>
          </p:cNvSpPr>
          <p:nvPr/>
        </p:nvSpPr>
        <p:spPr bwMode="auto">
          <a:xfrm>
            <a:off x="6501777" y="1632456"/>
            <a:ext cx="2574905" cy="19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~ +30% Injection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Emittance Growth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~ +10% Acceleration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Emittance Growth</a:t>
            </a:r>
          </a:p>
        </p:txBody>
      </p:sp>
    </p:spTree>
    <p:extLst>
      <p:ext uri="{BB962C8B-B14F-4D97-AF65-F5344CB8AC3E}">
        <p14:creationId xmlns:p14="http://schemas.microsoft.com/office/powerpoint/2010/main" val="2086240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IPM Measurements of 2Qy Correction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close up of a clock&#10;&#10;Description automatically generated with low confidence">
            <a:extLst>
              <a:ext uri="{FF2B5EF4-FFF2-40B4-BE49-F238E27FC236}">
                <a16:creationId xmlns:a16="http://schemas.microsoft.com/office/drawing/2014/main" id="{F325A5E4-5754-46E2-8DFC-2D846A36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376" y="1413023"/>
            <a:ext cx="4688205" cy="3516154"/>
          </a:xfrm>
          <a:prstGeom prst="rect">
            <a:avLst/>
          </a:prstGeom>
        </p:spPr>
      </p:pic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507B0AE1-D147-479D-994E-BB5884713B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57418" y="1413023"/>
            <a:ext cx="4688205" cy="351615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6A1ACD-15D1-446B-9C15-365E241346FA}"/>
              </a:ext>
            </a:extLst>
          </p:cNvPr>
          <p:cNvSpPr txBox="1">
            <a:spLocks/>
          </p:cNvSpPr>
          <p:nvPr/>
        </p:nvSpPr>
        <p:spPr>
          <a:xfrm>
            <a:off x="879951" y="1111413"/>
            <a:ext cx="6850375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>
                <a:solidFill>
                  <a:schemeClr val="accent6"/>
                </a:solidFill>
              </a:rPr>
              <a:t>Horz</a:t>
            </a:r>
            <a:r>
              <a:rPr lang="en-US" sz="2400" dirty="0">
                <a:solidFill>
                  <a:schemeClr val="accent6"/>
                </a:solidFill>
              </a:rPr>
              <a:t>., turn 1000                       Vert., turn 1000</a:t>
            </a: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F2F91F1A-DE37-47A7-89A3-0A46301E4F62}"/>
              </a:ext>
            </a:extLst>
          </p:cNvPr>
          <p:cNvSpPr txBox="1">
            <a:spLocks/>
          </p:cNvSpPr>
          <p:nvPr/>
        </p:nvSpPr>
        <p:spPr bwMode="auto">
          <a:xfrm>
            <a:off x="347589" y="5222812"/>
            <a:ext cx="8672513" cy="9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Interestingly, the horizontal emittance shows a local minimum coinciding with the best efficiency case, but the vertical emittance does not.</a:t>
            </a:r>
          </a:p>
        </p:txBody>
      </p:sp>
    </p:spTree>
    <p:extLst>
      <p:ext uri="{BB962C8B-B14F-4D97-AF65-F5344CB8AC3E}">
        <p14:creationId xmlns:p14="http://schemas.microsoft.com/office/powerpoint/2010/main" val="4127296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3D172-D763-4F8B-A470-8B4276F3777D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Summary </a:t>
            </a:r>
          </a:p>
        </p:txBody>
      </p:sp>
      <p:sp>
        <p:nvSpPr>
          <p:cNvPr id="12" name="Content Placeholder 29">
            <a:extLst>
              <a:ext uri="{FF2B5EF4-FFF2-40B4-BE49-F238E27FC236}">
                <a16:creationId xmlns:a16="http://schemas.microsoft.com/office/drawing/2014/main" id="{A6DEB104-5307-4C0C-8EAA-B19C8A68F5F2}"/>
              </a:ext>
            </a:extLst>
          </p:cNvPr>
          <p:cNvSpPr txBox="1">
            <a:spLocks/>
          </p:cNvSpPr>
          <p:nvPr/>
        </p:nvSpPr>
        <p:spPr bwMode="auto">
          <a:xfrm>
            <a:off x="195189" y="981590"/>
            <a:ext cx="8672513" cy="518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Summary of Results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“Proof of Principle” successful – quad scans correct 2Qy resonance.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Under operational conditions, initial efforts are encouraging but the broader effect on loss profile has to be taken into account.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Surprisingly, 2Qy correction seems to minimize horizontal emittance.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Future Work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Tuning to better understand impact on loss profile.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Instead of a DC-offset compensation, we can try to tailor the compensation to match each part of the ramp.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Can we isolate the impact of the 2Qy correction circuit from 2Qx res.?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What explains the pattern of emittance growth?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Can we correct other resonances?</a:t>
            </a:r>
          </a:p>
        </p:txBody>
      </p:sp>
    </p:spTree>
    <p:extLst>
      <p:ext uri="{BB962C8B-B14F-4D97-AF65-F5344CB8AC3E}">
        <p14:creationId xmlns:p14="http://schemas.microsoft.com/office/powerpoint/2010/main" val="296015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E8A16B66-0B25-4EFF-874E-C04FF926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2271977"/>
            <a:ext cx="7847013" cy="1977284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Backup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4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02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2Qx Compensation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A9E1FCA-C996-4ED4-BC53-F5C34972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1893" y="2423440"/>
            <a:ext cx="4422731" cy="3815746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E76D1849-C468-4A85-B206-AF6D3E82FCD9}"/>
              </a:ext>
            </a:extLst>
          </p:cNvPr>
          <p:cNvSpPr txBox="1">
            <a:spLocks/>
          </p:cNvSpPr>
          <p:nvPr/>
        </p:nvSpPr>
        <p:spPr bwMode="auto">
          <a:xfrm>
            <a:off x="347589" y="936924"/>
            <a:ext cx="8672513" cy="148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The reduction in horizontal emittance from 2Qy made us interested in the effect of our correction on the 2Qx resonance.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We kept the best QL offsets for 2Qy, and scanned QS for 2Qx.</a:t>
            </a: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CEA7A67F-4263-44FB-8CA9-0F31A28B7125}"/>
              </a:ext>
            </a:extLst>
          </p:cNvPr>
          <p:cNvSpPr txBox="1">
            <a:spLocks/>
          </p:cNvSpPr>
          <p:nvPr/>
        </p:nvSpPr>
        <p:spPr bwMode="auto">
          <a:xfrm>
            <a:off x="4858101" y="2741396"/>
            <a:ext cx="4348061" cy="31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The 2Qx looks like it has already been corrected (within +/- 1 A) after the 2Qy correction.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Further: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The best efficiency is “round”.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The collimator loss is minimized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- The </a:t>
            </a:r>
            <a:r>
              <a:rPr lang="en-US" sz="2000" dirty="0" err="1">
                <a:solidFill>
                  <a:schemeClr val="accent6"/>
                </a:solidFill>
              </a:rPr>
              <a:t>horz</a:t>
            </a:r>
            <a:r>
              <a:rPr lang="en-US" sz="2000" dirty="0">
                <a:solidFill>
                  <a:schemeClr val="accent6"/>
                </a:solidFill>
              </a:rPr>
              <a:t>. emittance is minimized</a:t>
            </a:r>
          </a:p>
        </p:txBody>
      </p:sp>
    </p:spTree>
    <p:extLst>
      <p:ext uri="{BB962C8B-B14F-4D97-AF65-F5344CB8AC3E}">
        <p14:creationId xmlns:p14="http://schemas.microsoft.com/office/powerpoint/2010/main" val="596227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Intensity Reduces </a:t>
            </a:r>
            <a:r>
              <a:rPr lang="en-US" sz="2400" dirty="0" err="1"/>
              <a:t>Tunespace</a:t>
            </a:r>
            <a:endParaRPr lang="en-US" sz="24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2D05C-499B-45B7-A0FF-05BF13A5E5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9798"/>
            <a:ext cx="9144000" cy="3429000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2B621177-9652-414C-825F-4E8853C4D55C}"/>
              </a:ext>
            </a:extLst>
          </p:cNvPr>
          <p:cNvSpPr txBox="1">
            <a:spLocks/>
          </p:cNvSpPr>
          <p:nvPr/>
        </p:nvSpPr>
        <p:spPr bwMode="auto">
          <a:xfrm>
            <a:off x="1230284" y="5408797"/>
            <a:ext cx="6467302" cy="5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</a:rPr>
              <a:t>1/3 nom. intensity, chromaticity -20 at injection</a:t>
            </a:r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B56A9A84-94E9-46CF-8307-0D7E467B4E30}"/>
              </a:ext>
            </a:extLst>
          </p:cNvPr>
          <p:cNvSpPr txBox="1">
            <a:spLocks/>
          </p:cNvSpPr>
          <p:nvPr/>
        </p:nvSpPr>
        <p:spPr bwMode="auto">
          <a:xfrm>
            <a:off x="1305564" y="1123449"/>
            <a:ext cx="2166648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Transmission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after Capture</a:t>
            </a: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E71EBBAC-9925-4208-B0E8-B2619BBE5355}"/>
              </a:ext>
            </a:extLst>
          </p:cNvPr>
          <p:cNvSpPr txBox="1">
            <a:spLocks/>
          </p:cNvSpPr>
          <p:nvPr/>
        </p:nvSpPr>
        <p:spPr bwMode="auto">
          <a:xfrm>
            <a:off x="4572000" y="1108649"/>
            <a:ext cx="2589448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Transmission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before Extraction</a:t>
            </a: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85BCEB1E-5AA3-4D72-8446-E0512912974B}"/>
              </a:ext>
            </a:extLst>
          </p:cNvPr>
          <p:cNvSpPr txBox="1">
            <a:spLocks/>
          </p:cNvSpPr>
          <p:nvPr/>
        </p:nvSpPr>
        <p:spPr bwMode="auto">
          <a:xfrm>
            <a:off x="3185448" y="4918587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Qx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DE470CC9-69E5-459F-910A-DB3223DD8EAE}"/>
              </a:ext>
            </a:extLst>
          </p:cNvPr>
          <p:cNvSpPr txBox="1">
            <a:spLocks/>
          </p:cNvSpPr>
          <p:nvPr/>
        </p:nvSpPr>
        <p:spPr bwMode="auto">
          <a:xfrm>
            <a:off x="6295585" y="4917771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Qx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4F5D4E18-122B-4FC0-84C2-BBF852F5BDA0}"/>
              </a:ext>
            </a:extLst>
          </p:cNvPr>
          <p:cNvSpPr txBox="1">
            <a:spLocks/>
          </p:cNvSpPr>
          <p:nvPr/>
        </p:nvSpPr>
        <p:spPr bwMode="auto">
          <a:xfrm>
            <a:off x="389511" y="1898240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Qy</a:t>
            </a:r>
            <a:endParaRPr lang="en-US" sz="2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42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Intensity Reduces </a:t>
            </a:r>
            <a:r>
              <a:rPr lang="en-US" sz="2400" dirty="0" err="1"/>
              <a:t>Tunespace</a:t>
            </a:r>
            <a:endParaRPr lang="en-US" sz="24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2D05C-499B-45B7-A0FF-05BF13A5E5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9798"/>
            <a:ext cx="9144000" cy="3428999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2B621177-9652-414C-825F-4E8853C4D55C}"/>
              </a:ext>
            </a:extLst>
          </p:cNvPr>
          <p:cNvSpPr txBox="1">
            <a:spLocks/>
          </p:cNvSpPr>
          <p:nvPr/>
        </p:nvSpPr>
        <p:spPr bwMode="auto">
          <a:xfrm>
            <a:off x="1230284" y="5408797"/>
            <a:ext cx="6467302" cy="5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</a:rPr>
              <a:t>2/3 nom. intensity, chromaticity -20 at injection</a:t>
            </a:r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B8328AA3-F94A-4460-B8CB-02BD6D64C1D3}"/>
              </a:ext>
            </a:extLst>
          </p:cNvPr>
          <p:cNvSpPr txBox="1">
            <a:spLocks/>
          </p:cNvSpPr>
          <p:nvPr/>
        </p:nvSpPr>
        <p:spPr bwMode="auto">
          <a:xfrm>
            <a:off x="3185448" y="4918587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Qx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CA16752A-8EC6-4308-B273-2263F75586A4}"/>
              </a:ext>
            </a:extLst>
          </p:cNvPr>
          <p:cNvSpPr txBox="1">
            <a:spLocks/>
          </p:cNvSpPr>
          <p:nvPr/>
        </p:nvSpPr>
        <p:spPr bwMode="auto">
          <a:xfrm>
            <a:off x="6295585" y="4917771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Qx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E1EB4353-9A7C-47BB-BA91-2585A4EF3817}"/>
              </a:ext>
            </a:extLst>
          </p:cNvPr>
          <p:cNvSpPr txBox="1">
            <a:spLocks/>
          </p:cNvSpPr>
          <p:nvPr/>
        </p:nvSpPr>
        <p:spPr bwMode="auto">
          <a:xfrm>
            <a:off x="389511" y="1898240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Qy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DF19DABF-5235-4D9B-963F-0B115C5DE088}"/>
              </a:ext>
            </a:extLst>
          </p:cNvPr>
          <p:cNvSpPr txBox="1">
            <a:spLocks/>
          </p:cNvSpPr>
          <p:nvPr/>
        </p:nvSpPr>
        <p:spPr bwMode="auto">
          <a:xfrm>
            <a:off x="1305564" y="1123449"/>
            <a:ext cx="2166648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Transmission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after Capture</a:t>
            </a:r>
          </a:p>
        </p:txBody>
      </p:sp>
      <p:sp>
        <p:nvSpPr>
          <p:cNvPr id="20" name="Content Placeholder 29">
            <a:extLst>
              <a:ext uri="{FF2B5EF4-FFF2-40B4-BE49-F238E27FC236}">
                <a16:creationId xmlns:a16="http://schemas.microsoft.com/office/drawing/2014/main" id="{63FB9ED4-691D-468C-854A-F1DBADDFB372}"/>
              </a:ext>
            </a:extLst>
          </p:cNvPr>
          <p:cNvSpPr txBox="1">
            <a:spLocks/>
          </p:cNvSpPr>
          <p:nvPr/>
        </p:nvSpPr>
        <p:spPr bwMode="auto">
          <a:xfrm>
            <a:off x="4572000" y="1108649"/>
            <a:ext cx="2589448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Transmission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before Extraction</a:t>
            </a:r>
          </a:p>
        </p:txBody>
      </p:sp>
    </p:spTree>
    <p:extLst>
      <p:ext uri="{BB962C8B-B14F-4D97-AF65-F5344CB8AC3E}">
        <p14:creationId xmlns:p14="http://schemas.microsoft.com/office/powerpoint/2010/main" val="788382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Intensity Reduces </a:t>
            </a:r>
            <a:r>
              <a:rPr lang="en-US" sz="2400" dirty="0" err="1"/>
              <a:t>Tunespace</a:t>
            </a:r>
            <a:endParaRPr lang="en-US" sz="24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2E92D05C-499B-45B7-A0FF-05BF13A5E5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79798"/>
            <a:ext cx="9144000" cy="3428999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2B621177-9652-414C-825F-4E8853C4D55C}"/>
              </a:ext>
            </a:extLst>
          </p:cNvPr>
          <p:cNvSpPr txBox="1">
            <a:spLocks/>
          </p:cNvSpPr>
          <p:nvPr/>
        </p:nvSpPr>
        <p:spPr bwMode="auto">
          <a:xfrm>
            <a:off x="1230284" y="5408797"/>
            <a:ext cx="6467302" cy="5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tx2"/>
                </a:solidFill>
              </a:rPr>
              <a:t>nominal intensity, chromaticity -20 at injection</a:t>
            </a:r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B285EF6E-AEB2-4A9B-8819-789791053FDB}"/>
              </a:ext>
            </a:extLst>
          </p:cNvPr>
          <p:cNvSpPr txBox="1">
            <a:spLocks/>
          </p:cNvSpPr>
          <p:nvPr/>
        </p:nvSpPr>
        <p:spPr bwMode="auto">
          <a:xfrm>
            <a:off x="3185448" y="4918587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Qx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E53226EB-03D5-4116-8A2C-0FEC2CB0CC8B}"/>
              </a:ext>
            </a:extLst>
          </p:cNvPr>
          <p:cNvSpPr txBox="1">
            <a:spLocks/>
          </p:cNvSpPr>
          <p:nvPr/>
        </p:nvSpPr>
        <p:spPr bwMode="auto">
          <a:xfrm>
            <a:off x="6295585" y="4917771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Qx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6621987E-FD3D-4994-97A6-B739C50C46BA}"/>
              </a:ext>
            </a:extLst>
          </p:cNvPr>
          <p:cNvSpPr txBox="1">
            <a:spLocks/>
          </p:cNvSpPr>
          <p:nvPr/>
        </p:nvSpPr>
        <p:spPr bwMode="auto">
          <a:xfrm>
            <a:off x="389511" y="1898240"/>
            <a:ext cx="573528" cy="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 err="1">
                <a:solidFill>
                  <a:schemeClr val="accent6"/>
                </a:solidFill>
              </a:rPr>
              <a:t>Qy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18C91950-F4FC-474B-9791-511F5E1BC090}"/>
              </a:ext>
            </a:extLst>
          </p:cNvPr>
          <p:cNvSpPr txBox="1">
            <a:spLocks/>
          </p:cNvSpPr>
          <p:nvPr/>
        </p:nvSpPr>
        <p:spPr bwMode="auto">
          <a:xfrm>
            <a:off x="1305564" y="1123449"/>
            <a:ext cx="2166648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Transmission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after Capture</a:t>
            </a:r>
          </a:p>
        </p:txBody>
      </p:sp>
      <p:sp>
        <p:nvSpPr>
          <p:cNvPr id="20" name="Content Placeholder 29">
            <a:extLst>
              <a:ext uri="{FF2B5EF4-FFF2-40B4-BE49-F238E27FC236}">
                <a16:creationId xmlns:a16="http://schemas.microsoft.com/office/drawing/2014/main" id="{F26B7D81-B259-49C4-B8D8-0ADD41FF04CB}"/>
              </a:ext>
            </a:extLst>
          </p:cNvPr>
          <p:cNvSpPr txBox="1">
            <a:spLocks/>
          </p:cNvSpPr>
          <p:nvPr/>
        </p:nvSpPr>
        <p:spPr bwMode="auto">
          <a:xfrm>
            <a:off x="4572000" y="1108649"/>
            <a:ext cx="2589448" cy="7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Transmission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before Extraction</a:t>
            </a:r>
          </a:p>
        </p:txBody>
      </p:sp>
    </p:spTree>
    <p:extLst>
      <p:ext uri="{BB962C8B-B14F-4D97-AF65-F5344CB8AC3E}">
        <p14:creationId xmlns:p14="http://schemas.microsoft.com/office/powerpoint/2010/main" val="3878363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Space-charge dominates first 2000 turns ~ 2+4ms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6B3343E-8ECF-4F88-B713-088D1B4E03B5}"/>
              </a:ext>
            </a:extLst>
          </p:cNvPr>
          <p:cNvSpPr txBox="1">
            <a:spLocks/>
          </p:cNvSpPr>
          <p:nvPr/>
        </p:nvSpPr>
        <p:spPr>
          <a:xfrm>
            <a:off x="228600" y="947679"/>
            <a:ext cx="8672513" cy="49878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/>
              <a:t>For fixed transverse emittance and intensity, space charge scales as</a:t>
            </a:r>
          </a:p>
          <a:p>
            <a:pPr marL="3168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Content Placeholder 29">
            <a:extLst>
              <a:ext uri="{FF2B5EF4-FFF2-40B4-BE49-F238E27FC236}">
                <a16:creationId xmlns:a16="http://schemas.microsoft.com/office/drawing/2014/main" id="{D9DFD76F-25D9-4033-AEDD-4071496BDA9A}"/>
              </a:ext>
            </a:extLst>
          </p:cNvPr>
          <p:cNvSpPr txBox="1">
            <a:spLocks/>
          </p:cNvSpPr>
          <p:nvPr/>
        </p:nvSpPr>
        <p:spPr bwMode="auto">
          <a:xfrm>
            <a:off x="5256534" y="5743367"/>
            <a:ext cx="3887466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Bartosik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A.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Huschauer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74CAEABB-1051-4680-B435-0E60D0504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81" y="1500677"/>
            <a:ext cx="6668534" cy="42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99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E8A16B66-0B25-4EFF-874E-C04FF926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2376634"/>
            <a:ext cx="7847013" cy="1457499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MAD-X Model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en-US" altLang="en-US" sz="4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77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evice with a screen&#10;&#10;Description automatically generated with low confidence">
            <a:extLst>
              <a:ext uri="{FF2B5EF4-FFF2-40B4-BE49-F238E27FC236}">
                <a16:creationId xmlns:a16="http://schemas.microsoft.com/office/drawing/2014/main" id="{48D21DB5-A3EC-4837-9916-CF07AD6FE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52" y="1054087"/>
            <a:ext cx="4711675" cy="4749826"/>
          </a:xfrm>
          <a:prstGeom prst="rect">
            <a:avLst/>
          </a:prstGeom>
        </p:spPr>
      </p:pic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Booster Extraction breaks 24-fold Lattice Symmetry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3/10/2020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Jeffrey Eldred |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Booster Half-Integer Correction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C45373-8EA0-4F8B-814B-6FF1AC62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3" y="2720761"/>
            <a:ext cx="4779284" cy="32575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2097CC-4A4B-4442-AE82-9663646933DF}"/>
              </a:ext>
            </a:extLst>
          </p:cNvPr>
          <p:cNvCxnSpPr>
            <a:cxnSpLocks/>
          </p:cNvCxnSpPr>
          <p:nvPr/>
        </p:nvCxnSpPr>
        <p:spPr>
          <a:xfrm>
            <a:off x="5071274" y="1183671"/>
            <a:ext cx="701227" cy="86952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7440FF-9874-4A84-89D2-1CD97BFBC7B1}"/>
              </a:ext>
            </a:extLst>
          </p:cNvPr>
          <p:cNvCxnSpPr>
            <a:cxnSpLocks/>
          </p:cNvCxnSpPr>
          <p:nvPr/>
        </p:nvCxnSpPr>
        <p:spPr>
          <a:xfrm flipV="1">
            <a:off x="3506135" y="1183671"/>
            <a:ext cx="0" cy="1615628"/>
          </a:xfrm>
          <a:prstGeom prst="line">
            <a:avLst/>
          </a:prstGeom>
          <a:ln w="571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7D3052-27D4-43B7-ACFA-5D6E2EEB6CD4}"/>
              </a:ext>
            </a:extLst>
          </p:cNvPr>
          <p:cNvCxnSpPr>
            <a:cxnSpLocks/>
          </p:cNvCxnSpPr>
          <p:nvPr/>
        </p:nvCxnSpPr>
        <p:spPr>
          <a:xfrm>
            <a:off x="3506135" y="1183671"/>
            <a:ext cx="1565139" cy="0"/>
          </a:xfrm>
          <a:prstGeom prst="line">
            <a:avLst/>
          </a:prstGeom>
          <a:ln w="571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578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901"/>
  <p:tag name="ORIGINALWIDTH" val="825.8653"/>
  <p:tag name="LATEXADDIN" val="\documentclass{article}&#10;\usepackage{amsmath}&#10;\pagestyle{empty}&#10;\begin{document}&#10;&#10;\begin{align} \nonumber&#10;\frac{ \langle~\vert \Delta \beta_{x} \vert~\rangle }{\beta_{x}} = 6\%&#10;\end{align}&#10;&#10;\end{document}"/>
  <p:tag name="IGUANATEXSIZE" val="20"/>
  <p:tag name="IGUANATEXCURSOR" val="173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917"/>
  <p:tag name="ORIGINALWIDTH" val="885.1235"/>
  <p:tag name="LATEXADDIN" val="\documentclass{article}&#10;\usepackage{amsmath}&#10;\pagestyle{empty}&#10;\begin{document}&#10;&#10;\begin{align} \nonumber&#10;\frac{ \langle~\vert \Delta \beta_{y} \vert~\rangle }{\beta_{y}} = 12\%&#10;\end{align}&#10;&#10;\end{document}"/>
  <p:tag name="IGUANATEXSIZE" val="20"/>
  <p:tag name="IGUANATEXCURSOR" val="141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.7924"/>
  <p:tag name="ORIGINALWIDTH" val="1783.749"/>
  <p:tag name="LATEXADDIN" val="\documentclass{article}&#10;\usepackage{amsmath}&#10;\pagestyle{empty}&#10;\begin{document}&#10;&#10;\begin{align} \nonumber&#10;G _{0,2,l} \propto \left \vert \int \beta_{y}(s) K_{y}(s) e^{2i\phi_{y}(s)} ds \right \vert&#10;\end{align}&#10;&#10;\end{document}"/>
  <p:tag name="IGUANATEXSIZE" val="22"/>
  <p:tag name="IGUANATEXCURSOR" val="176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274.428"/>
  <p:tag name="LATEXADDIN" val="\documentclass{article}&#10;\usepackage{amsmath}&#10;\pagestyle{empty}&#10;\begin{document}&#10;&#10;\begin{align} \nonumber&#10;26 \pi / 24 = \pi + \pi/12 \approx \pi&#10;\end{align}&#10;&#10;\end{document}"/>
  <p:tag name="IGUANATEXSIZE" val="24"/>
  <p:tag name="IGUANATEXCURSOR" val="143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907.6267"/>
  <p:tag name="LATEXADDIN" val="\documentclass{article}&#10;\usepackage{amsmath}&#10;\pagestyle{empty}&#10;\begin{document}&#10;&#10;\begin{align} \nonumber&#10;26 \pi / 2 = 12\pi + \pi&#10;\end{align}&#10;&#10;\end{document}"/>
  <p:tag name="IGUANATEXSIZE" val="24"/>
  <p:tag name="IGUANATEXCURSOR" val="126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968.3851"/>
  <p:tag name="LATEXADDIN" val="\documentclass{article}&#10;\usepackage{amsmath}&#10;\pagestyle{empty}&#10;\begin{document}&#10;&#10;\begin{align} \nonumber&#10;26 \pi / 4 = 6\pi + \pi/2&#10;\end{align}&#10;&#10;\end{document}"/>
  <p:tag name="IGUANATEXSIZE" val="24"/>
  <p:tag name="IGUANATEXCURSOR" val="130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85282</TotalTime>
  <Words>1640</Words>
  <Application>Microsoft Office PowerPoint</Application>
  <PresentationFormat>On-screen Show (4:3)</PresentationFormat>
  <Paragraphs>529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Helvetica</vt:lpstr>
      <vt:lpstr>Times New Roman</vt:lpstr>
      <vt:lpstr>FNAL_TemplateMac_060514</vt:lpstr>
      <vt:lpstr>Fermilab: Footer Only</vt:lpstr>
      <vt:lpstr>Booster Half-Integer Correction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Optics Update: Flexibility for Experiments</dc:title>
  <dc:creator>Alexander L. Romanov x 13883N</dc:creator>
  <cp:lastModifiedBy>Jeffrey Eldred</cp:lastModifiedBy>
  <cp:revision>911</cp:revision>
  <cp:lastPrinted>2014-01-20T19:40:21Z</cp:lastPrinted>
  <dcterms:created xsi:type="dcterms:W3CDTF">2016-06-09T21:29:32Z</dcterms:created>
  <dcterms:modified xsi:type="dcterms:W3CDTF">2020-03-10T18:38:14Z</dcterms:modified>
</cp:coreProperties>
</file>