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18"/>
  </p:notesMasterIdLst>
  <p:handoutMasterIdLst>
    <p:handoutMasterId r:id="rId19"/>
  </p:handoutMasterIdLst>
  <p:sldIdLst>
    <p:sldId id="265" r:id="rId3"/>
    <p:sldId id="279" r:id="rId4"/>
    <p:sldId id="292" r:id="rId5"/>
    <p:sldId id="280" r:id="rId6"/>
    <p:sldId id="281" r:id="rId7"/>
    <p:sldId id="29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90" r:id="rId16"/>
    <p:sldId id="289" r:id="rId1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087"/>
    <a:srgbClr val="404040"/>
    <a:srgbClr val="505050"/>
    <a:srgbClr val="004C97"/>
    <a:srgbClr val="63666A"/>
    <a:srgbClr val="A7A8AA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8" autoAdjust="0"/>
    <p:restoredTop sz="94660"/>
  </p:normalViewPr>
  <p:slideViewPr>
    <p:cSldViewPr snapToGrid="0" snapToObjects="1">
      <p:cViewPr varScale="1">
        <p:scale>
          <a:sx n="130" d="100"/>
          <a:sy n="130" d="100"/>
        </p:scale>
        <p:origin x="88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4/9/2020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4/9/2020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4/9/2020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4/9/2020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4/9/2020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4/9/2020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4/9/2020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4/9/2020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4/9/2020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4/9/2020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4/9/2020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4/9/2020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2802195"/>
            <a:ext cx="7526338" cy="189680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Continuous Delivery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John Diamond, AD/Instrumentation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4/13/2010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C57E4-5136-40AC-9F98-E0C0BFBBD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testing necessary?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6696D6-ABD6-4C17-91A3-CD64EE0C91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already do manual testing</a:t>
            </a:r>
          </a:p>
          <a:p>
            <a:pPr lvl="1"/>
            <a:r>
              <a:rPr lang="en-US" dirty="0"/>
              <a:t>We spend a lot of time repeating tests</a:t>
            </a:r>
          </a:p>
          <a:p>
            <a:pPr lvl="1"/>
            <a:r>
              <a:rPr lang="en-US" dirty="0"/>
              <a:t>Manual testing is not consistent</a:t>
            </a:r>
          </a:p>
          <a:p>
            <a:r>
              <a:rPr lang="en-US" dirty="0"/>
              <a:t>Automated testing saves time, ensures that testing is done</a:t>
            </a:r>
          </a:p>
          <a:p>
            <a:pPr lvl="1"/>
            <a:r>
              <a:rPr lang="en-US" dirty="0"/>
              <a:t>Unit test: tests individual software components such as classes, modules or functions</a:t>
            </a:r>
          </a:p>
          <a:p>
            <a:pPr lvl="1"/>
            <a:r>
              <a:rPr lang="en-US" dirty="0"/>
              <a:t>Acceptance test: tests the system as a whole, from the perspective of an end-user and verifies that the software achieves it’s “business” goals</a:t>
            </a:r>
          </a:p>
          <a:p>
            <a:r>
              <a:rPr lang="en-US" dirty="0"/>
              <a:t>A key metric of testing is test coverage: how much of the code base is executed during the test run</a:t>
            </a:r>
          </a:p>
          <a:p>
            <a:r>
              <a:rPr lang="en-US" dirty="0"/>
              <a:t>Policy #5 – Every project should include a unit-test suite that achieves at least 80% coverage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D2F079-26EE-4C91-986F-5A0550058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23611-F3BC-41AE-9D8D-90847B34A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John Diamond | CI/CD/TDD in AD/Instrumentation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2027CF-F245-4622-9892-94E65C734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93399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C57E4-5136-40AC-9F98-E0C0BFBBD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a successful CI build and test, are we done?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6696D6-ABD6-4C17-91A3-CD64EE0C91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NO!  Problems occur when the software is deployed due to:</a:t>
            </a:r>
          </a:p>
          <a:p>
            <a:pPr lvl="1"/>
            <a:r>
              <a:rPr lang="en-US" dirty="0"/>
              <a:t>Inconsistencies in provisioning of the target environment</a:t>
            </a:r>
          </a:p>
          <a:p>
            <a:pPr lvl="1"/>
            <a:r>
              <a:rPr lang="en-US" dirty="0"/>
              <a:t>Errors in the manual deployment process</a:t>
            </a:r>
          </a:p>
          <a:p>
            <a:r>
              <a:rPr lang="en-US" dirty="0"/>
              <a:t>Solution: automation</a:t>
            </a:r>
          </a:p>
          <a:p>
            <a:pPr lvl="1"/>
            <a:r>
              <a:rPr lang="en-US" dirty="0"/>
              <a:t>Automate target provisioning</a:t>
            </a:r>
          </a:p>
          <a:p>
            <a:pPr lvl="1"/>
            <a:r>
              <a:rPr lang="en-US" dirty="0"/>
              <a:t>Automate software delivery</a:t>
            </a:r>
          </a:p>
          <a:p>
            <a:pPr lvl="1"/>
            <a:r>
              <a:rPr lang="en-US" dirty="0"/>
              <a:t>Automate database changes</a:t>
            </a:r>
          </a:p>
          <a:p>
            <a:pPr lvl="1"/>
            <a:r>
              <a:rPr lang="en-US" dirty="0"/>
              <a:t>Automate roll-backs</a:t>
            </a:r>
          </a:p>
          <a:p>
            <a:pPr lvl="2"/>
            <a:r>
              <a:rPr lang="en-US" dirty="0"/>
              <a:t>This is very important – rolling-back if there is a problem should be a simple “one-click” process</a:t>
            </a:r>
          </a:p>
          <a:p>
            <a:r>
              <a:rPr lang="en-US" dirty="0"/>
              <a:t>Policy #6 – Every software project should include an easy to use, automated deployment and roll-back process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D2F079-26EE-4C91-986F-5A0550058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23611-F3BC-41AE-9D8D-90847B34A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John Diamond | CI/CD/TDD in AD/Instrumentation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2027CF-F245-4622-9892-94E65C734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25531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C57E4-5136-40AC-9F98-E0C0BFBBD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effectively test a system before deployment?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6696D6-ABD6-4C17-91A3-CD64EE0C91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sophisticated test environment is key</a:t>
            </a:r>
          </a:p>
          <a:p>
            <a:pPr lvl="1"/>
            <a:r>
              <a:rPr lang="en-US" dirty="0"/>
              <a:t>Stable and complete (it’s not a source of spare parts!)</a:t>
            </a:r>
          </a:p>
          <a:p>
            <a:pPr lvl="2"/>
            <a:r>
              <a:rPr lang="en-US" dirty="0"/>
              <a:t>If production includes 10 DAQ modules, test stand should too</a:t>
            </a:r>
          </a:p>
          <a:p>
            <a:pPr lvl="1"/>
            <a:r>
              <a:rPr lang="en-US" dirty="0"/>
              <a:t>Reproduces the production environment as much as possible</a:t>
            </a:r>
          </a:p>
          <a:p>
            <a:pPr lvl="2"/>
            <a:r>
              <a:rPr lang="en-US" dirty="0"/>
              <a:t>This includes simulating conditions that exist in production such as clock events, machine state and “beam”</a:t>
            </a:r>
          </a:p>
          <a:p>
            <a:r>
              <a:rPr lang="en-US" dirty="0"/>
              <a:t>Development environment includes this stuff too, but a lot more will be simulated</a:t>
            </a:r>
          </a:p>
          <a:p>
            <a:pPr lvl="1"/>
            <a:r>
              <a:rPr lang="en-US" dirty="0"/>
              <a:t>E.g. Use a “mock” DAQ module in place of real hardware</a:t>
            </a:r>
          </a:p>
          <a:p>
            <a:pPr lvl="1"/>
            <a:r>
              <a:rPr lang="en-US" dirty="0"/>
              <a:t>Use a two target approach: the software should run under the development architecture as well as the target architecture</a:t>
            </a:r>
          </a:p>
          <a:p>
            <a:r>
              <a:rPr lang="en-US" dirty="0"/>
              <a:t>Policy #7 – Every project should maintain a test environment that mirrors the production environment as much as possible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D2F079-26EE-4C91-986F-5A0550058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23611-F3BC-41AE-9D8D-90847B34A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John Diamond | CI/CD/TDD in AD/Instrumentation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2027CF-F245-4622-9892-94E65C734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93424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C57E4-5136-40AC-9F98-E0C0BFBBD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know the software does what the user wants?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6696D6-ABD6-4C17-91A3-CD64EE0C91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013550"/>
            <a:ext cx="8672513" cy="4987867"/>
          </a:xfrm>
        </p:spPr>
        <p:txBody>
          <a:bodyPr/>
          <a:lstStyle/>
          <a:p>
            <a:r>
              <a:rPr lang="en-US" dirty="0"/>
              <a:t>Do you know what the user wants?  Does the user know?</a:t>
            </a:r>
          </a:p>
          <a:p>
            <a:pPr lvl="1"/>
            <a:r>
              <a:rPr lang="en-US" dirty="0"/>
              <a:t>What the user wants defines the ‘business goals’ of the project</a:t>
            </a:r>
          </a:p>
          <a:p>
            <a:pPr lvl="1"/>
            <a:r>
              <a:rPr lang="en-US" dirty="0"/>
              <a:t>Goals are vague, rarely written down and the verification is done manually and inconsistently</a:t>
            </a:r>
          </a:p>
          <a:p>
            <a:pPr lvl="1"/>
            <a:r>
              <a:rPr lang="en-US" dirty="0"/>
              <a:t>Find out what these are, document them and write tests that verify that the software achieves them consistently</a:t>
            </a:r>
          </a:p>
          <a:p>
            <a:r>
              <a:rPr lang="en-US" dirty="0"/>
              <a:t>Policy #8 – Every project should include an acceptance test-suite that verifies that the ‘business’ goals are being met</a:t>
            </a:r>
          </a:p>
          <a:p>
            <a:endParaRPr lang="en-US" dirty="0"/>
          </a:p>
          <a:p>
            <a:r>
              <a:rPr lang="en-US" dirty="0"/>
              <a:t>Cucumber &amp; Gherkin are tools that can generate executable acceptance tests from human-readable software specifications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D2F079-26EE-4C91-986F-5A0550058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23611-F3BC-41AE-9D8D-90847B34A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John Diamond | CI/CD/TDD in AD/Instrumentation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2027CF-F245-4622-9892-94E65C734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49202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C57E4-5136-40AC-9F98-E0C0BFBBD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tests that we can’t automate?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6696D6-ABD6-4C17-91A3-CD64EE0C91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013550"/>
            <a:ext cx="8672513" cy="4987867"/>
          </a:xfrm>
        </p:spPr>
        <p:txBody>
          <a:bodyPr/>
          <a:lstStyle/>
          <a:p>
            <a:r>
              <a:rPr lang="en-US" dirty="0"/>
              <a:t>We shouldn’t expect 100% test automation</a:t>
            </a:r>
          </a:p>
          <a:p>
            <a:pPr lvl="1"/>
            <a:r>
              <a:rPr lang="en-US" dirty="0"/>
              <a:t>Whatever can be, should be</a:t>
            </a:r>
          </a:p>
          <a:p>
            <a:pPr lvl="2"/>
            <a:r>
              <a:rPr lang="en-US" dirty="0"/>
              <a:t>Saves time, guarantees consistencies</a:t>
            </a:r>
          </a:p>
          <a:p>
            <a:r>
              <a:rPr lang="en-US" dirty="0"/>
              <a:t>Some tests do require a human operator</a:t>
            </a:r>
          </a:p>
          <a:p>
            <a:pPr lvl="1"/>
            <a:r>
              <a:rPr lang="en-US" dirty="0"/>
              <a:t>Write it down in a formal test procedure document</a:t>
            </a:r>
          </a:p>
          <a:p>
            <a:pPr lvl="1"/>
            <a:r>
              <a:rPr lang="en-US" dirty="0"/>
              <a:t>Have a ‘tester’ (not the developer) execute the test</a:t>
            </a:r>
          </a:p>
          <a:p>
            <a:pPr lvl="1"/>
            <a:r>
              <a:rPr lang="en-US" dirty="0"/>
              <a:t>The manual test step is tracked by the CI server and executed by the tester</a:t>
            </a:r>
          </a:p>
          <a:p>
            <a:pPr lvl="1"/>
            <a:r>
              <a:rPr lang="en-US" dirty="0"/>
              <a:t>Once the tester completes the test steps and signs-off on it as a success, the CD pipeline proceeds</a:t>
            </a:r>
          </a:p>
          <a:p>
            <a:r>
              <a:rPr lang="en-US" dirty="0"/>
              <a:t>Policy #9 – Manual tests should be documented and tracked by the CI server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D2F079-26EE-4C91-986F-5A0550058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23611-F3BC-41AE-9D8D-90847B34A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John Diamond | CI/CD/TDD in AD/Instrumentation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2027CF-F245-4622-9892-94E65C734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79189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C57E4-5136-40AC-9F98-E0C0BFBBD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policies?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6696D6-ABD6-4C17-91A3-CD64EE0C91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013550"/>
            <a:ext cx="8672513" cy="4987867"/>
          </a:xfrm>
        </p:spPr>
        <p:txBody>
          <a:bodyPr/>
          <a:lstStyle/>
          <a:p>
            <a:pPr>
              <a:buAutoNum type="arabicPeriod"/>
            </a:pPr>
            <a:r>
              <a:rPr lang="en-US" sz="1800" dirty="0"/>
              <a:t>Every artifact related to the design, construction and operation of the software system should be under version control</a:t>
            </a:r>
          </a:p>
          <a:p>
            <a:pPr>
              <a:buAutoNum type="arabicPeriod"/>
            </a:pPr>
            <a:r>
              <a:rPr lang="en-US" sz="1800" dirty="0"/>
              <a:t>Commit early, commit often, limit branches</a:t>
            </a:r>
          </a:p>
          <a:p>
            <a:pPr>
              <a:buAutoNum type="arabicPeriod"/>
            </a:pPr>
            <a:r>
              <a:rPr lang="en-US" sz="1800" dirty="0"/>
              <a:t>Don’t commit anything that breaks the build</a:t>
            </a:r>
          </a:p>
          <a:p>
            <a:pPr>
              <a:buAutoNum type="arabicPeriod"/>
            </a:pPr>
            <a:r>
              <a:rPr lang="en-US" sz="1800" dirty="0"/>
              <a:t>Every project and it’s dependencies should be tracked by the CI server</a:t>
            </a:r>
          </a:p>
          <a:p>
            <a:pPr>
              <a:buAutoNum type="arabicPeriod"/>
            </a:pPr>
            <a:r>
              <a:rPr lang="en-US" sz="1800" dirty="0"/>
              <a:t>Every project should include a unit-test suite that achieves at least 80% coverage</a:t>
            </a:r>
          </a:p>
          <a:p>
            <a:pPr>
              <a:buAutoNum type="arabicPeriod"/>
            </a:pPr>
            <a:r>
              <a:rPr lang="en-US" sz="1800" dirty="0"/>
              <a:t>Every software project should include an easy to use, automated deployment and roll-back process</a:t>
            </a:r>
          </a:p>
          <a:p>
            <a:pPr>
              <a:buAutoNum type="arabicPeriod"/>
            </a:pPr>
            <a:r>
              <a:rPr lang="en-US" sz="1800" dirty="0"/>
              <a:t>Every project should maintain a test environment that mirrors the production environment as much as possible</a:t>
            </a:r>
          </a:p>
          <a:p>
            <a:pPr>
              <a:buAutoNum type="arabicPeriod"/>
            </a:pPr>
            <a:r>
              <a:rPr lang="en-US" sz="1800" dirty="0"/>
              <a:t>Every project should include an acceptance test-suite that verifies the ‘business’ goals are being met</a:t>
            </a:r>
          </a:p>
          <a:p>
            <a:pPr>
              <a:buAutoNum type="arabicPeriod"/>
            </a:pPr>
            <a:r>
              <a:rPr lang="en-US" sz="1800" dirty="0"/>
              <a:t>Manual tests should be documented and tracked by the CI server</a:t>
            </a:r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D2F079-26EE-4C91-986F-5A0550058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23611-F3BC-41AE-9D8D-90847B34A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John Diamond | CI/CD/TDD in AD/Instrumentation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2027CF-F245-4622-9892-94E65C734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1661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C57E4-5136-40AC-9F98-E0C0BFBBD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did this come from?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6696D6-ABD6-4C17-91A3-CD64EE0C91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1" y="1043046"/>
            <a:ext cx="5373688" cy="4987867"/>
          </a:xfrm>
        </p:spPr>
        <p:txBody>
          <a:bodyPr/>
          <a:lstStyle/>
          <a:p>
            <a:r>
              <a:rPr lang="en-US" dirty="0"/>
              <a:t>Continuous Delivery: Reliable Software Releases Through Build, Test, And Deployment Automation (J. Humble, D. Farley)</a:t>
            </a:r>
          </a:p>
          <a:p>
            <a:r>
              <a:rPr lang="en-US" dirty="0"/>
              <a:t>ICALEPCS 2019 Papers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D2F079-26EE-4C91-986F-5A0550058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23611-F3BC-41AE-9D8D-90847B34A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John Diamond | Continuous Delivery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2027CF-F245-4622-9892-94E65C734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3402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C57E4-5136-40AC-9F98-E0C0BFBBD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Continuous Delivery?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6696D6-ABD6-4C17-91A3-CD64EE0C91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My quick definition:</a:t>
            </a:r>
          </a:p>
          <a:p>
            <a:pPr lvl="1"/>
            <a:r>
              <a:rPr lang="en-US" dirty="0"/>
              <a:t>Every commit to the repository triggers an automatic deployment to the production environment</a:t>
            </a:r>
          </a:p>
          <a:p>
            <a:pPr lvl="1"/>
            <a:endParaRPr lang="en-US" dirty="0"/>
          </a:p>
          <a:p>
            <a:r>
              <a:rPr lang="en-US" dirty="0"/>
              <a:t>Key idea</a:t>
            </a:r>
          </a:p>
          <a:p>
            <a:pPr lvl="1"/>
            <a:r>
              <a:rPr lang="en-US" dirty="0"/>
              <a:t>Problem: developing software involves lots of manual processes in integrating, testing and deployment</a:t>
            </a:r>
          </a:p>
          <a:p>
            <a:pPr lvl="2"/>
            <a:r>
              <a:rPr lang="en-US" dirty="0"/>
              <a:t>Manual processes are error prone, lengthy and applied inconsistently</a:t>
            </a:r>
          </a:p>
          <a:p>
            <a:pPr lvl="1"/>
            <a:r>
              <a:rPr lang="en-US" dirty="0"/>
              <a:t>Solution: automate as much as you can	</a:t>
            </a:r>
          </a:p>
          <a:p>
            <a:pPr lvl="2"/>
            <a:r>
              <a:rPr lang="en-US" dirty="0"/>
              <a:t>Automated processes are less error prone, quicker and always applied consistently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D2F079-26EE-4C91-986F-5A0550058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23611-F3BC-41AE-9D8D-90847B34A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John Diamond | Continuous Delivery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2027CF-F245-4622-9892-94E65C734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0950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C57E4-5136-40AC-9F98-E0C0BFBBD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wait, isn’t that dangerous?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6696D6-ABD6-4C17-91A3-CD64EE0C91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Obviously, so we take lots of precautions (that’s the difficult part!)</a:t>
            </a:r>
          </a:p>
          <a:p>
            <a:pPr lvl="1"/>
            <a:r>
              <a:rPr lang="en-US" dirty="0"/>
              <a:t>Automated tests</a:t>
            </a:r>
          </a:p>
          <a:p>
            <a:pPr lvl="2"/>
            <a:r>
              <a:rPr lang="en-US" dirty="0"/>
              <a:t>Unit tests</a:t>
            </a:r>
          </a:p>
          <a:p>
            <a:pPr lvl="2"/>
            <a:r>
              <a:rPr lang="en-US" dirty="0"/>
              <a:t>Acceptance tests</a:t>
            </a:r>
          </a:p>
          <a:p>
            <a:pPr lvl="1"/>
            <a:r>
              <a:rPr lang="en-US" dirty="0"/>
              <a:t>Continuous Integration</a:t>
            </a:r>
          </a:p>
          <a:p>
            <a:pPr lvl="1"/>
            <a:r>
              <a:rPr lang="en-US" dirty="0"/>
              <a:t>Build server with dashboard (Jenkins)</a:t>
            </a:r>
          </a:p>
          <a:p>
            <a:pPr lvl="1"/>
            <a:r>
              <a:rPr lang="en-US" dirty="0"/>
              <a:t>Automated deployments</a:t>
            </a:r>
          </a:p>
          <a:p>
            <a:pPr lvl="2"/>
            <a:r>
              <a:rPr lang="en-US" dirty="0"/>
              <a:t>And roll-backs</a:t>
            </a:r>
          </a:p>
          <a:p>
            <a:pPr lvl="1"/>
            <a:r>
              <a:rPr lang="en-US" dirty="0"/>
              <a:t>Rigorous testing environments</a:t>
            </a:r>
          </a:p>
          <a:p>
            <a:pPr lvl="2"/>
            <a:r>
              <a:rPr lang="en-US" dirty="0"/>
              <a:t>As close to production environment as possible</a:t>
            </a:r>
          </a:p>
          <a:p>
            <a:pPr lvl="1"/>
            <a:r>
              <a:rPr lang="en-US" dirty="0"/>
              <a:t>Code Inspections</a:t>
            </a:r>
          </a:p>
          <a:p>
            <a:pPr lvl="1"/>
            <a:r>
              <a:rPr lang="en-US" dirty="0"/>
              <a:t>Policies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D2F079-26EE-4C91-986F-5A0550058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23611-F3BC-41AE-9D8D-90847B34A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John Diamond | CI/CD/TDD in AD/Instrumentation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2027CF-F245-4622-9892-94E65C734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9917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C57E4-5136-40AC-9F98-E0C0BFBBD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wait, even with all that, isn’t that </a:t>
            </a:r>
            <a:r>
              <a:rPr lang="en-US" i="1" dirty="0"/>
              <a:t>still </a:t>
            </a:r>
            <a:r>
              <a:rPr lang="en-US" dirty="0"/>
              <a:t>dangerous?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6696D6-ABD6-4C17-91A3-CD64EE0C91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050420"/>
            <a:ext cx="8672513" cy="4987867"/>
          </a:xfrm>
        </p:spPr>
        <p:txBody>
          <a:bodyPr/>
          <a:lstStyle/>
          <a:p>
            <a:r>
              <a:rPr lang="en-US" dirty="0"/>
              <a:t>YES and TBH true CD is more of an aspirational goal…</a:t>
            </a:r>
          </a:p>
          <a:p>
            <a:pPr lvl="1"/>
            <a:r>
              <a:rPr lang="en-US" dirty="0"/>
              <a:t>We don’t really want every commit to go straight to production!</a:t>
            </a:r>
          </a:p>
          <a:p>
            <a:r>
              <a:rPr lang="en-US" dirty="0"/>
              <a:t>What I would really like to achieve:</a:t>
            </a:r>
          </a:p>
          <a:p>
            <a:pPr lvl="1"/>
            <a:r>
              <a:rPr lang="en-US" dirty="0"/>
              <a:t>Comprehensive configuration management</a:t>
            </a:r>
          </a:p>
          <a:p>
            <a:pPr lvl="1"/>
            <a:r>
              <a:rPr lang="en-US" dirty="0"/>
              <a:t>Clean, stable builds</a:t>
            </a:r>
          </a:p>
          <a:p>
            <a:pPr lvl="1"/>
            <a:r>
              <a:rPr lang="en-US" dirty="0"/>
              <a:t>Eliminate integration problems in production</a:t>
            </a:r>
          </a:p>
          <a:p>
            <a:pPr lvl="1"/>
            <a:r>
              <a:rPr lang="en-US" dirty="0"/>
              <a:t>Near-complete test coverage</a:t>
            </a:r>
          </a:p>
          <a:p>
            <a:pPr lvl="1"/>
            <a:r>
              <a:rPr lang="en-US" dirty="0"/>
              <a:t>Completely automated deployments and roll-backs</a:t>
            </a:r>
          </a:p>
          <a:p>
            <a:pPr lvl="1"/>
            <a:r>
              <a:rPr lang="en-US" dirty="0"/>
              <a:t>Stable, sophisticated testing environments that limit the need to test “with beam”</a:t>
            </a:r>
          </a:p>
          <a:p>
            <a:pPr lvl="1"/>
            <a:r>
              <a:rPr lang="en-US" dirty="0"/>
              <a:t>Automated, documented acceptance tests that trace directly to operational requirements</a:t>
            </a:r>
          </a:p>
          <a:p>
            <a:pPr lvl="1"/>
            <a:r>
              <a:rPr lang="en-US" dirty="0"/>
              <a:t>Clear policies that improve software quality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D2F079-26EE-4C91-986F-5A0550058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23611-F3BC-41AE-9D8D-90847B34A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John Diamond | CI/CD/TDD in AD/Instrumentation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2027CF-F245-4622-9892-94E65C734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133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C57E4-5136-40AC-9F98-E0C0BFBBD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it look like?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6696D6-ABD6-4C17-91A3-CD64EE0C91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D2F079-26EE-4C91-986F-5A0550058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23611-F3BC-41AE-9D8D-90847B34A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John Diamond | Continuous Delivery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2027CF-F245-4622-9892-94E65C734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6</a:t>
            </a:fld>
            <a:endParaRPr lang="en-US" alt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9448EB4-A1B6-4E14-879C-D717634602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7" y="945180"/>
            <a:ext cx="8686800" cy="4139804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D69D7D72-9368-4F9F-9ABC-8E75762C6F42}"/>
              </a:ext>
            </a:extLst>
          </p:cNvPr>
          <p:cNvSpPr/>
          <p:nvPr/>
        </p:nvSpPr>
        <p:spPr>
          <a:xfrm>
            <a:off x="200026" y="5142450"/>
            <a:ext cx="86725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CD Pipeline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every stage of delivery between the developer and the user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28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C57E4-5136-40AC-9F98-E0C0BFBBD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comprehensive configuration management?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6696D6-ABD6-4C17-91A3-CD64EE0C91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Git</a:t>
            </a:r>
          </a:p>
          <a:p>
            <a:pPr lvl="1"/>
            <a:r>
              <a:rPr lang="en-US" dirty="0"/>
              <a:t>Start committing right away and commit work as often as you can</a:t>
            </a:r>
          </a:p>
          <a:p>
            <a:pPr lvl="1"/>
            <a:r>
              <a:rPr lang="en-US" dirty="0"/>
              <a:t>Everything gets tracked</a:t>
            </a:r>
          </a:p>
          <a:p>
            <a:pPr lvl="2"/>
            <a:r>
              <a:rPr lang="en-US" dirty="0"/>
              <a:t>Source code, start scripts, deployment scripts, tests</a:t>
            </a:r>
          </a:p>
          <a:p>
            <a:pPr lvl="2"/>
            <a:r>
              <a:rPr lang="en-US" dirty="0"/>
              <a:t>Documentation</a:t>
            </a:r>
          </a:p>
          <a:p>
            <a:pPr lvl="2"/>
            <a:r>
              <a:rPr lang="en-US" dirty="0"/>
              <a:t>Node configurations</a:t>
            </a:r>
          </a:p>
          <a:p>
            <a:pPr lvl="2"/>
            <a:r>
              <a:rPr lang="en-US" dirty="0"/>
              <a:t>Database schemas (DABBEL!)</a:t>
            </a:r>
          </a:p>
          <a:p>
            <a:r>
              <a:rPr lang="en-US" dirty="0"/>
              <a:t>Policy #1 – every artifact related to the design, construction and operation of the software system must be under version control</a:t>
            </a:r>
          </a:p>
          <a:p>
            <a:r>
              <a:rPr lang="en-US" dirty="0"/>
              <a:t>Policy #2 – commit early, commit often, limit branches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D2F079-26EE-4C91-986F-5A0550058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23611-F3BC-41AE-9D8D-90847B34A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John Diamond | CI/CD/TDD in AD/Instrumentation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2027CF-F245-4622-9892-94E65C734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186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C57E4-5136-40AC-9F98-E0C0BFBBD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make sure everything we commit will build?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6696D6-ABD6-4C17-91A3-CD64EE0C91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Best practice is to only commit when your build is working</a:t>
            </a:r>
          </a:p>
          <a:p>
            <a:r>
              <a:rPr lang="en-US" dirty="0"/>
              <a:t>Policy #3 – Don’t commit anything that breaks the build.</a:t>
            </a:r>
          </a:p>
          <a:p>
            <a:endParaRPr lang="en-US" dirty="0"/>
          </a:p>
          <a:p>
            <a:r>
              <a:rPr lang="en-US" dirty="0"/>
              <a:t>Trickier when you’re working on a library that other projects depend on – your changes can break someone else’s build.</a:t>
            </a:r>
          </a:p>
          <a:p>
            <a:r>
              <a:rPr lang="en-US" dirty="0"/>
              <a:t>Bigger concern is keeping track of your dependencies</a:t>
            </a:r>
          </a:p>
          <a:p>
            <a:pPr lvl="1"/>
            <a:r>
              <a:rPr lang="en-US" dirty="0"/>
              <a:t>Your build can be broken for months and you wouldn’t know</a:t>
            </a:r>
          </a:p>
          <a:p>
            <a:pPr lvl="2"/>
            <a:r>
              <a:rPr lang="en-US" dirty="0"/>
              <a:t>E.g. MOOC and </a:t>
            </a:r>
            <a:r>
              <a:rPr lang="en-US" dirty="0" err="1"/>
              <a:t>ACSys</a:t>
            </a:r>
            <a:r>
              <a:rPr lang="en-US" dirty="0"/>
              <a:t>/FEF!</a:t>
            </a:r>
          </a:p>
          <a:p>
            <a:pPr lvl="1"/>
            <a:r>
              <a:rPr lang="en-US" dirty="0"/>
              <a:t>Peg your code to specific versions</a:t>
            </a:r>
          </a:p>
          <a:p>
            <a:pPr lvl="2"/>
            <a:r>
              <a:rPr lang="en-US" dirty="0"/>
              <a:t>Good practice, but kicks the problem down the road</a:t>
            </a:r>
          </a:p>
          <a:p>
            <a:r>
              <a:rPr lang="en-US" dirty="0"/>
              <a:t>Solution: Continuous Integration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D2F079-26EE-4C91-986F-5A0550058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23611-F3BC-41AE-9D8D-90847B34A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John Diamond | CI/CD/TDD in AD/Instrumentation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2027CF-F245-4622-9892-94E65C734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4449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C57E4-5136-40AC-9F98-E0C0BFBBD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continuous integration?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6696D6-ABD6-4C17-91A3-CD64EE0C91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My quick definition: every commit and any commit of a dependency triggers an automated rebuild of the project and a run of the test suite on the build server</a:t>
            </a:r>
          </a:p>
          <a:p>
            <a:pPr lvl="1"/>
            <a:r>
              <a:rPr lang="en-US" dirty="0"/>
              <a:t>If the build fails, the commit is marked as bad, the developer is notified and must fix before it is accepted</a:t>
            </a:r>
          </a:p>
          <a:p>
            <a:pPr lvl="1"/>
            <a:r>
              <a:rPr lang="en-US" dirty="0"/>
              <a:t>A test suite should be developed that further verifies the state of the software and is run as part of the CI process</a:t>
            </a:r>
          </a:p>
          <a:p>
            <a:r>
              <a:rPr lang="en-US" dirty="0"/>
              <a:t>Policy #4 – Every project and it’s dependencies should be tracked by the CI server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D2F079-26EE-4C91-986F-5A0550058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23611-F3BC-41AE-9D8D-90847B34A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John Diamond | CI/CD/TDD in AD/Instrumentation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2027CF-F245-4622-9892-94E65C734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6818190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43990</TotalTime>
  <Words>1377</Words>
  <Application>Microsoft Office PowerPoint</Application>
  <PresentationFormat>On-screen Show (4:3)</PresentationFormat>
  <Paragraphs>177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Helvetica</vt:lpstr>
      <vt:lpstr>FNAL_TemplateMac_060514</vt:lpstr>
      <vt:lpstr>Fermilab: Footer Only</vt:lpstr>
      <vt:lpstr>Continuous Delivery</vt:lpstr>
      <vt:lpstr>Where did this come from?</vt:lpstr>
      <vt:lpstr>What is Continuous Delivery?</vt:lpstr>
      <vt:lpstr>But wait, isn’t that dangerous?</vt:lpstr>
      <vt:lpstr>But wait, even with all that, isn’t that still dangerous?</vt:lpstr>
      <vt:lpstr>What does it look like?</vt:lpstr>
      <vt:lpstr>What is comprehensive configuration management?</vt:lpstr>
      <vt:lpstr>How do we make sure everything we commit will build?</vt:lpstr>
      <vt:lpstr>What is continuous integration?</vt:lpstr>
      <vt:lpstr>Is testing necessary?</vt:lpstr>
      <vt:lpstr>After a successful CI build and test, are we done?</vt:lpstr>
      <vt:lpstr>How do we effectively test a system before deployment?</vt:lpstr>
      <vt:lpstr>How do we know the software does what the user wants?</vt:lpstr>
      <vt:lpstr>What about tests that we can’t automate?</vt:lpstr>
      <vt:lpstr>What are the policies?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— one line or two lines</dc:title>
  <dc:creator>Craig C. Drennan x2160 09298N</dc:creator>
  <cp:lastModifiedBy>John S Diamond</cp:lastModifiedBy>
  <cp:revision>200</cp:revision>
  <cp:lastPrinted>2014-01-20T19:40:21Z</cp:lastPrinted>
  <dcterms:created xsi:type="dcterms:W3CDTF">2018-09-27T16:46:00Z</dcterms:created>
  <dcterms:modified xsi:type="dcterms:W3CDTF">2020-04-13T15:34:03Z</dcterms:modified>
</cp:coreProperties>
</file>