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32"/>
  </p:notesMasterIdLst>
  <p:handoutMasterIdLst>
    <p:handoutMasterId r:id="rId33"/>
  </p:handoutMasterIdLst>
  <p:sldIdLst>
    <p:sldId id="265" r:id="rId3"/>
    <p:sldId id="796" r:id="rId4"/>
    <p:sldId id="791" r:id="rId5"/>
    <p:sldId id="792" r:id="rId6"/>
    <p:sldId id="793" r:id="rId7"/>
    <p:sldId id="760" r:id="rId8"/>
    <p:sldId id="763" r:id="rId9"/>
    <p:sldId id="764" r:id="rId10"/>
    <p:sldId id="749" r:id="rId11"/>
    <p:sldId id="758" r:id="rId12"/>
    <p:sldId id="755" r:id="rId13"/>
    <p:sldId id="757" r:id="rId14"/>
    <p:sldId id="756" r:id="rId15"/>
    <p:sldId id="759" r:id="rId16"/>
    <p:sldId id="785" r:id="rId17"/>
    <p:sldId id="797" r:id="rId18"/>
    <p:sldId id="784" r:id="rId19"/>
    <p:sldId id="761" r:id="rId20"/>
    <p:sldId id="768" r:id="rId21"/>
    <p:sldId id="769" r:id="rId22"/>
    <p:sldId id="770" r:id="rId23"/>
    <p:sldId id="676" r:id="rId24"/>
    <p:sldId id="795" r:id="rId25"/>
    <p:sldId id="773" r:id="rId26"/>
    <p:sldId id="774" r:id="rId27"/>
    <p:sldId id="776" r:id="rId28"/>
    <p:sldId id="781" r:id="rId29"/>
    <p:sldId id="787" r:id="rId30"/>
    <p:sldId id="798" r:id="rId3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AE2868"/>
    <a:srgbClr val="00FF00"/>
    <a:srgbClr val="404040"/>
    <a:srgbClr val="505050"/>
    <a:srgbClr val="004C97"/>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snapToObjects="1">
      <p:cViewPr varScale="1">
        <p:scale>
          <a:sx n="90" d="100"/>
          <a:sy n="90" d="100"/>
        </p:scale>
        <p:origin x="705"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5/6/2020</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5/6/2020</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455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3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90D40A94-F08D-4CD4-B29F-E34BE6CEA4DC}" type="slidenum">
              <a:rPr lang="en-US" altLang="en-US" sz="1400" smtClean="0">
                <a:ea typeface="DejaVu Sans"/>
                <a:cs typeface="DejaVu Sans"/>
              </a:rPr>
              <a:pPr>
                <a:spcBef>
                  <a:spcPct val="0"/>
                </a:spcBef>
                <a:buClrTx/>
                <a:buFontTx/>
                <a:buNone/>
              </a:pPr>
              <a:t>11</a:t>
            </a:fld>
            <a:endParaRPr lang="en-US" altLang="en-US" sz="1400">
              <a:ea typeface="DejaVu Sans"/>
              <a:cs typeface="DejaVu Sans"/>
            </a:endParaRPr>
          </a:p>
        </p:txBody>
      </p:sp>
      <p:sp>
        <p:nvSpPr>
          <p:cNvPr id="15363" name="Text Box 1"/>
          <p:cNvSpPr txBox="1">
            <a:spLocks noChangeArrowheads="1"/>
          </p:cNvSpPr>
          <p:nvPr/>
        </p:nvSpPr>
        <p:spPr bwMode="auto">
          <a:xfrm>
            <a:off x="4398963" y="9555163"/>
            <a:ext cx="333375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7112A648-30BA-4405-A15D-D820356621FC}" type="slidenum">
              <a:rPr lang="en-US" altLang="en-US" sz="1400">
                <a:ea typeface="DejaVu Sans"/>
                <a:cs typeface="DejaVu Sans"/>
              </a:rPr>
              <a:pPr algn="r" eaLnBrk="1">
                <a:lnSpc>
                  <a:spcPct val="93000"/>
                </a:lnSpc>
                <a:spcBef>
                  <a:spcPct val="0"/>
                </a:spcBef>
                <a:buClrTx/>
                <a:buFontTx/>
                <a:buNone/>
              </a:pPr>
              <a:t>11</a:t>
            </a:fld>
            <a:endParaRPr lang="en-US" altLang="en-US" sz="1400">
              <a:ea typeface="DejaVu Sans"/>
              <a:cs typeface="DejaVu Sans"/>
            </a:endParaRPr>
          </a:p>
        </p:txBody>
      </p:sp>
      <p:sp>
        <p:nvSpPr>
          <p:cNvPr id="15364" name="Text Box 2"/>
          <p:cNvSpPr txBox="1">
            <a:spLocks noChangeArrowheads="1"/>
          </p:cNvSpPr>
          <p:nvPr/>
        </p:nvSpPr>
        <p:spPr bwMode="auto">
          <a:xfrm>
            <a:off x="4398963" y="9555163"/>
            <a:ext cx="3367087"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BC2E6FDE-E650-4FCA-924B-1FF30E1E55A2}" type="slidenum">
              <a:rPr lang="en-US" altLang="en-US" sz="1400"/>
              <a:pPr algn="r" eaLnBrk="1">
                <a:lnSpc>
                  <a:spcPct val="93000"/>
                </a:lnSpc>
                <a:spcBef>
                  <a:spcPct val="0"/>
                </a:spcBef>
                <a:buClrTx/>
                <a:buFontTx/>
                <a:buNone/>
              </a:pPr>
              <a:t>11</a:t>
            </a:fld>
            <a:endParaRPr lang="en-US" altLang="en-US" sz="1400"/>
          </a:p>
        </p:txBody>
      </p:sp>
      <p:sp>
        <p:nvSpPr>
          <p:cNvPr id="15365" name="Text Box 3"/>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1E64C6FB-87A0-42BB-B506-B42340131B1B}" type="slidenum">
              <a:rPr lang="en-US" altLang="en-US" sz="1400"/>
              <a:pPr algn="r" eaLnBrk="1">
                <a:lnSpc>
                  <a:spcPct val="93000"/>
                </a:lnSpc>
                <a:spcBef>
                  <a:spcPct val="0"/>
                </a:spcBef>
                <a:buClrTx/>
                <a:buFontTx/>
                <a:buNone/>
              </a:pPr>
              <a:t>11</a:t>
            </a:fld>
            <a:endParaRPr lang="en-US" altLang="en-US" sz="1400"/>
          </a:p>
        </p:txBody>
      </p:sp>
      <p:sp>
        <p:nvSpPr>
          <p:cNvPr id="15366" name="Rectangle 4"/>
          <p:cNvSpPr>
            <a:spLocks noGrp="1" noRot="1" noChangeAspect="1" noChangeArrowheads="1" noTextEdit="1"/>
          </p:cNvSpPr>
          <p:nvPr>
            <p:ph type="sldImg"/>
          </p:nvPr>
        </p:nvSpPr>
        <p:spPr>
          <a:xfrm>
            <a:off x="1373188" y="763588"/>
            <a:ext cx="5026025" cy="37703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7" name="Text Box 5"/>
          <p:cNvSpPr txBox="1">
            <a:spLocks noChangeArrowheads="1"/>
          </p:cNvSpPr>
          <p:nvPr/>
        </p:nvSpPr>
        <p:spPr bwMode="auto">
          <a:xfrm>
            <a:off x="777875" y="4776788"/>
            <a:ext cx="62182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945059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3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90D40A94-F08D-4CD4-B29F-E34BE6CEA4DC}" type="slidenum">
              <a:rPr lang="en-US" altLang="en-US" sz="1400" smtClean="0">
                <a:ea typeface="DejaVu Sans"/>
                <a:cs typeface="DejaVu Sans"/>
              </a:rPr>
              <a:pPr>
                <a:spcBef>
                  <a:spcPct val="0"/>
                </a:spcBef>
                <a:buClrTx/>
                <a:buFontTx/>
                <a:buNone/>
              </a:pPr>
              <a:t>12</a:t>
            </a:fld>
            <a:endParaRPr lang="en-US" altLang="en-US" sz="1400">
              <a:ea typeface="DejaVu Sans"/>
              <a:cs typeface="DejaVu Sans"/>
            </a:endParaRPr>
          </a:p>
        </p:txBody>
      </p:sp>
      <p:sp>
        <p:nvSpPr>
          <p:cNvPr id="15363" name="Text Box 1"/>
          <p:cNvSpPr txBox="1">
            <a:spLocks noChangeArrowheads="1"/>
          </p:cNvSpPr>
          <p:nvPr/>
        </p:nvSpPr>
        <p:spPr bwMode="auto">
          <a:xfrm>
            <a:off x="4398963" y="9555163"/>
            <a:ext cx="333375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7112A648-30BA-4405-A15D-D820356621FC}" type="slidenum">
              <a:rPr lang="en-US" altLang="en-US" sz="1400">
                <a:ea typeface="DejaVu Sans"/>
                <a:cs typeface="DejaVu Sans"/>
              </a:rPr>
              <a:pPr algn="r" eaLnBrk="1">
                <a:lnSpc>
                  <a:spcPct val="93000"/>
                </a:lnSpc>
                <a:spcBef>
                  <a:spcPct val="0"/>
                </a:spcBef>
                <a:buClrTx/>
                <a:buFontTx/>
                <a:buNone/>
              </a:pPr>
              <a:t>12</a:t>
            </a:fld>
            <a:endParaRPr lang="en-US" altLang="en-US" sz="1400">
              <a:ea typeface="DejaVu Sans"/>
              <a:cs typeface="DejaVu Sans"/>
            </a:endParaRPr>
          </a:p>
        </p:txBody>
      </p:sp>
      <p:sp>
        <p:nvSpPr>
          <p:cNvPr id="15364" name="Text Box 2"/>
          <p:cNvSpPr txBox="1">
            <a:spLocks noChangeArrowheads="1"/>
          </p:cNvSpPr>
          <p:nvPr/>
        </p:nvSpPr>
        <p:spPr bwMode="auto">
          <a:xfrm>
            <a:off x="4398963" y="9555163"/>
            <a:ext cx="3367087"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BC2E6FDE-E650-4FCA-924B-1FF30E1E55A2}" type="slidenum">
              <a:rPr lang="en-US" altLang="en-US" sz="1400"/>
              <a:pPr algn="r" eaLnBrk="1">
                <a:lnSpc>
                  <a:spcPct val="93000"/>
                </a:lnSpc>
                <a:spcBef>
                  <a:spcPct val="0"/>
                </a:spcBef>
                <a:buClrTx/>
                <a:buFontTx/>
                <a:buNone/>
              </a:pPr>
              <a:t>12</a:t>
            </a:fld>
            <a:endParaRPr lang="en-US" altLang="en-US" sz="1400"/>
          </a:p>
        </p:txBody>
      </p:sp>
      <p:sp>
        <p:nvSpPr>
          <p:cNvPr id="15365" name="Text Box 3"/>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1E64C6FB-87A0-42BB-B506-B42340131B1B}" type="slidenum">
              <a:rPr lang="en-US" altLang="en-US" sz="1400"/>
              <a:pPr algn="r" eaLnBrk="1">
                <a:lnSpc>
                  <a:spcPct val="93000"/>
                </a:lnSpc>
                <a:spcBef>
                  <a:spcPct val="0"/>
                </a:spcBef>
                <a:buClrTx/>
                <a:buFontTx/>
                <a:buNone/>
              </a:pPr>
              <a:t>12</a:t>
            </a:fld>
            <a:endParaRPr lang="en-US" altLang="en-US" sz="1400"/>
          </a:p>
        </p:txBody>
      </p:sp>
      <p:sp>
        <p:nvSpPr>
          <p:cNvPr id="15366" name="Rectangle 4"/>
          <p:cNvSpPr>
            <a:spLocks noGrp="1" noRot="1" noChangeAspect="1" noChangeArrowheads="1" noTextEdit="1"/>
          </p:cNvSpPr>
          <p:nvPr>
            <p:ph type="sldImg"/>
          </p:nvPr>
        </p:nvSpPr>
        <p:spPr>
          <a:xfrm>
            <a:off x="1373188" y="763588"/>
            <a:ext cx="5026025" cy="37703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7" name="Text Box 5"/>
          <p:cNvSpPr txBox="1">
            <a:spLocks noChangeArrowheads="1"/>
          </p:cNvSpPr>
          <p:nvPr/>
        </p:nvSpPr>
        <p:spPr bwMode="auto">
          <a:xfrm>
            <a:off x="777875" y="4776788"/>
            <a:ext cx="62182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354938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3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90D40A94-F08D-4CD4-B29F-E34BE6CEA4DC}" type="slidenum">
              <a:rPr lang="en-US" altLang="en-US" sz="1400" smtClean="0">
                <a:ea typeface="DejaVu Sans"/>
                <a:cs typeface="DejaVu Sans"/>
              </a:rPr>
              <a:pPr>
                <a:spcBef>
                  <a:spcPct val="0"/>
                </a:spcBef>
                <a:buClrTx/>
                <a:buFontTx/>
                <a:buNone/>
              </a:pPr>
              <a:t>13</a:t>
            </a:fld>
            <a:endParaRPr lang="en-US" altLang="en-US" sz="1400">
              <a:ea typeface="DejaVu Sans"/>
              <a:cs typeface="DejaVu Sans"/>
            </a:endParaRPr>
          </a:p>
        </p:txBody>
      </p:sp>
      <p:sp>
        <p:nvSpPr>
          <p:cNvPr id="15363" name="Text Box 1"/>
          <p:cNvSpPr txBox="1">
            <a:spLocks noChangeArrowheads="1"/>
          </p:cNvSpPr>
          <p:nvPr/>
        </p:nvSpPr>
        <p:spPr bwMode="auto">
          <a:xfrm>
            <a:off x="4398963" y="9555163"/>
            <a:ext cx="333375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7112A648-30BA-4405-A15D-D820356621FC}" type="slidenum">
              <a:rPr lang="en-US" altLang="en-US" sz="1400">
                <a:ea typeface="DejaVu Sans"/>
                <a:cs typeface="DejaVu Sans"/>
              </a:rPr>
              <a:pPr algn="r" eaLnBrk="1">
                <a:lnSpc>
                  <a:spcPct val="93000"/>
                </a:lnSpc>
                <a:spcBef>
                  <a:spcPct val="0"/>
                </a:spcBef>
                <a:buClrTx/>
                <a:buFontTx/>
                <a:buNone/>
              </a:pPr>
              <a:t>13</a:t>
            </a:fld>
            <a:endParaRPr lang="en-US" altLang="en-US" sz="1400">
              <a:ea typeface="DejaVu Sans"/>
              <a:cs typeface="DejaVu Sans"/>
            </a:endParaRPr>
          </a:p>
        </p:txBody>
      </p:sp>
      <p:sp>
        <p:nvSpPr>
          <p:cNvPr id="15364" name="Text Box 2"/>
          <p:cNvSpPr txBox="1">
            <a:spLocks noChangeArrowheads="1"/>
          </p:cNvSpPr>
          <p:nvPr/>
        </p:nvSpPr>
        <p:spPr bwMode="auto">
          <a:xfrm>
            <a:off x="4398963" y="9555163"/>
            <a:ext cx="3367087"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BC2E6FDE-E650-4FCA-924B-1FF30E1E55A2}" type="slidenum">
              <a:rPr lang="en-US" altLang="en-US" sz="1400"/>
              <a:pPr algn="r" eaLnBrk="1">
                <a:lnSpc>
                  <a:spcPct val="93000"/>
                </a:lnSpc>
                <a:spcBef>
                  <a:spcPct val="0"/>
                </a:spcBef>
                <a:buClrTx/>
                <a:buFontTx/>
                <a:buNone/>
              </a:pPr>
              <a:t>13</a:t>
            </a:fld>
            <a:endParaRPr lang="en-US" altLang="en-US" sz="1400"/>
          </a:p>
        </p:txBody>
      </p:sp>
      <p:sp>
        <p:nvSpPr>
          <p:cNvPr id="15365" name="Text Box 3"/>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1E64C6FB-87A0-42BB-B506-B42340131B1B}" type="slidenum">
              <a:rPr lang="en-US" altLang="en-US" sz="1400"/>
              <a:pPr algn="r" eaLnBrk="1">
                <a:lnSpc>
                  <a:spcPct val="93000"/>
                </a:lnSpc>
                <a:spcBef>
                  <a:spcPct val="0"/>
                </a:spcBef>
                <a:buClrTx/>
                <a:buFontTx/>
                <a:buNone/>
              </a:pPr>
              <a:t>13</a:t>
            </a:fld>
            <a:endParaRPr lang="en-US" altLang="en-US" sz="1400"/>
          </a:p>
        </p:txBody>
      </p:sp>
      <p:sp>
        <p:nvSpPr>
          <p:cNvPr id="15366" name="Rectangle 4"/>
          <p:cNvSpPr>
            <a:spLocks noGrp="1" noRot="1" noChangeAspect="1" noChangeArrowheads="1" noTextEdit="1"/>
          </p:cNvSpPr>
          <p:nvPr>
            <p:ph type="sldImg"/>
          </p:nvPr>
        </p:nvSpPr>
        <p:spPr>
          <a:xfrm>
            <a:off x="1373188" y="763588"/>
            <a:ext cx="5026025" cy="37703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7" name="Text Box 5"/>
          <p:cNvSpPr txBox="1">
            <a:spLocks noChangeArrowheads="1"/>
          </p:cNvSpPr>
          <p:nvPr/>
        </p:nvSpPr>
        <p:spPr bwMode="auto">
          <a:xfrm>
            <a:off x="777875" y="4776788"/>
            <a:ext cx="62182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299476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32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47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248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770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135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642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961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3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E0ABD9A8-DE48-422C-8E57-6F2404E5148C}" type="slidenum">
              <a:rPr lang="en-US" altLang="en-US" sz="1400" smtClean="0">
                <a:ea typeface="DejaVu Sans"/>
                <a:cs typeface="DejaVu Sans"/>
              </a:rPr>
              <a:pPr>
                <a:spcBef>
                  <a:spcPct val="0"/>
                </a:spcBef>
                <a:buClrTx/>
                <a:buFontTx/>
                <a:buNone/>
              </a:pPr>
              <a:t>22</a:t>
            </a:fld>
            <a:endParaRPr lang="en-US" altLang="en-US" sz="1400" dirty="0">
              <a:ea typeface="DejaVu Sans"/>
              <a:cs typeface="DejaVu Sans"/>
            </a:endParaRPr>
          </a:p>
        </p:txBody>
      </p:sp>
      <p:sp>
        <p:nvSpPr>
          <p:cNvPr id="21507" name="Text Box 1"/>
          <p:cNvSpPr txBox="1">
            <a:spLocks noChangeArrowheads="1"/>
          </p:cNvSpPr>
          <p:nvPr/>
        </p:nvSpPr>
        <p:spPr bwMode="auto">
          <a:xfrm>
            <a:off x="4398963" y="9555163"/>
            <a:ext cx="33258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07809BF7-9A88-4A93-B147-43BD3FCE9C10}" type="slidenum">
              <a:rPr lang="en-US" altLang="en-US" sz="1400">
                <a:ea typeface="DejaVu Sans"/>
                <a:cs typeface="DejaVu Sans"/>
              </a:rPr>
              <a:pPr algn="r" eaLnBrk="1">
                <a:lnSpc>
                  <a:spcPct val="93000"/>
                </a:lnSpc>
                <a:spcBef>
                  <a:spcPct val="0"/>
                </a:spcBef>
                <a:buClrTx/>
                <a:buFontTx/>
                <a:buNone/>
              </a:pPr>
              <a:t>22</a:t>
            </a:fld>
            <a:endParaRPr lang="en-US" altLang="en-US" sz="1400" dirty="0">
              <a:ea typeface="DejaVu Sans"/>
              <a:cs typeface="DejaVu Sans"/>
            </a:endParaRPr>
          </a:p>
        </p:txBody>
      </p:sp>
      <p:sp>
        <p:nvSpPr>
          <p:cNvPr id="21508" name="Text Box 2"/>
          <p:cNvSpPr txBox="1">
            <a:spLocks noChangeArrowheads="1"/>
          </p:cNvSpPr>
          <p:nvPr/>
        </p:nvSpPr>
        <p:spPr bwMode="auto">
          <a:xfrm>
            <a:off x="4398963" y="9555163"/>
            <a:ext cx="333375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1494D893-022B-4431-89D0-DF365EDCCC16}" type="slidenum">
              <a:rPr lang="en-US" altLang="en-US" sz="1400">
                <a:ea typeface="DejaVu Sans"/>
                <a:cs typeface="DejaVu Sans"/>
              </a:rPr>
              <a:pPr algn="r" eaLnBrk="1">
                <a:lnSpc>
                  <a:spcPct val="93000"/>
                </a:lnSpc>
                <a:spcBef>
                  <a:spcPct val="0"/>
                </a:spcBef>
                <a:buClrTx/>
                <a:buFontTx/>
                <a:buNone/>
              </a:pPr>
              <a:t>22</a:t>
            </a:fld>
            <a:endParaRPr lang="en-US" altLang="en-US" sz="1400" dirty="0">
              <a:ea typeface="DejaVu Sans"/>
              <a:cs typeface="DejaVu Sans"/>
            </a:endParaRPr>
          </a:p>
        </p:txBody>
      </p:sp>
      <p:sp>
        <p:nvSpPr>
          <p:cNvPr id="21509" name="Text Box 3"/>
          <p:cNvSpPr txBox="1">
            <a:spLocks noChangeArrowheads="1"/>
          </p:cNvSpPr>
          <p:nvPr/>
        </p:nvSpPr>
        <p:spPr bwMode="auto">
          <a:xfrm>
            <a:off x="4398963" y="9555163"/>
            <a:ext cx="33369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4FA1C3FD-0A11-4FC0-AA65-B6145CD3ADAA}" type="slidenum">
              <a:rPr lang="en-US" altLang="en-US" sz="1400">
                <a:ea typeface="DejaVu Sans"/>
                <a:cs typeface="DejaVu Sans"/>
              </a:rPr>
              <a:pPr algn="r" eaLnBrk="1">
                <a:lnSpc>
                  <a:spcPct val="93000"/>
                </a:lnSpc>
                <a:spcBef>
                  <a:spcPct val="0"/>
                </a:spcBef>
                <a:buClrTx/>
                <a:buFontTx/>
                <a:buNone/>
              </a:pPr>
              <a:t>22</a:t>
            </a:fld>
            <a:endParaRPr lang="en-US" altLang="en-US" sz="1400" dirty="0">
              <a:ea typeface="DejaVu Sans"/>
              <a:cs typeface="DejaVu Sans"/>
            </a:endParaRPr>
          </a:p>
        </p:txBody>
      </p:sp>
      <p:sp>
        <p:nvSpPr>
          <p:cNvPr id="21510" name="Text Box 4"/>
          <p:cNvSpPr txBox="1">
            <a:spLocks noChangeArrowheads="1"/>
          </p:cNvSpPr>
          <p:nvPr/>
        </p:nvSpPr>
        <p:spPr bwMode="auto">
          <a:xfrm>
            <a:off x="4398963" y="9555163"/>
            <a:ext cx="3348037"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6B2F065E-7163-476B-8FA2-BEF3A1D8F30F}" type="slidenum">
              <a:rPr lang="en-US" altLang="en-US" sz="1400">
                <a:ea typeface="DejaVu Sans"/>
                <a:cs typeface="DejaVu Sans"/>
              </a:rPr>
              <a:pPr algn="r" eaLnBrk="1">
                <a:lnSpc>
                  <a:spcPct val="93000"/>
                </a:lnSpc>
                <a:spcBef>
                  <a:spcPct val="0"/>
                </a:spcBef>
                <a:buClrTx/>
                <a:buFontTx/>
                <a:buNone/>
              </a:pPr>
              <a:t>22</a:t>
            </a:fld>
            <a:endParaRPr lang="en-US" altLang="en-US" sz="1400" dirty="0">
              <a:ea typeface="DejaVu Sans"/>
              <a:cs typeface="DejaVu Sans"/>
            </a:endParaRPr>
          </a:p>
        </p:txBody>
      </p:sp>
      <p:sp>
        <p:nvSpPr>
          <p:cNvPr id="21511" name="Text Box 5"/>
          <p:cNvSpPr txBox="1">
            <a:spLocks noChangeArrowheads="1"/>
          </p:cNvSpPr>
          <p:nvPr/>
        </p:nvSpPr>
        <p:spPr bwMode="auto">
          <a:xfrm>
            <a:off x="4398963" y="9555163"/>
            <a:ext cx="3367087"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6F42CB16-98B5-486A-B62A-C1A3C7947FBB}" type="slidenum">
              <a:rPr lang="en-US" altLang="en-US" sz="1400">
                <a:ea typeface="DejaVu Sans"/>
                <a:cs typeface="DejaVu Sans"/>
              </a:rPr>
              <a:pPr algn="r" eaLnBrk="1">
                <a:lnSpc>
                  <a:spcPct val="93000"/>
                </a:lnSpc>
                <a:spcBef>
                  <a:spcPct val="0"/>
                </a:spcBef>
                <a:buClrTx/>
                <a:buFontTx/>
                <a:buNone/>
              </a:pPr>
              <a:t>22</a:t>
            </a:fld>
            <a:endParaRPr lang="en-US" altLang="en-US" sz="1400" dirty="0">
              <a:ea typeface="DejaVu Sans"/>
              <a:cs typeface="DejaVu Sans"/>
            </a:endParaRPr>
          </a:p>
        </p:txBody>
      </p:sp>
      <p:sp>
        <p:nvSpPr>
          <p:cNvPr id="21512" name="Text Box 6"/>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92052EB5-5292-4432-9B11-3AF82AD43E22}" type="slidenum">
              <a:rPr lang="en-US" altLang="en-US" sz="1400">
                <a:ea typeface="DejaVu Sans"/>
                <a:cs typeface="DejaVu Sans"/>
              </a:rPr>
              <a:pPr algn="r" eaLnBrk="1">
                <a:lnSpc>
                  <a:spcPct val="93000"/>
                </a:lnSpc>
                <a:spcBef>
                  <a:spcPct val="0"/>
                </a:spcBef>
                <a:buClrTx/>
                <a:buFontTx/>
                <a:buNone/>
              </a:pPr>
              <a:t>22</a:t>
            </a:fld>
            <a:endParaRPr lang="en-US" altLang="en-US" sz="1400" dirty="0">
              <a:ea typeface="DejaVu Sans"/>
              <a:cs typeface="DejaVu Sans"/>
            </a:endParaRPr>
          </a:p>
        </p:txBody>
      </p:sp>
      <p:sp>
        <p:nvSpPr>
          <p:cNvPr id="21513" name="Rectangle 7"/>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14" name="Text Box 8"/>
          <p:cNvSpPr txBox="1">
            <a:spLocks noChangeArrowheads="1"/>
          </p:cNvSpPr>
          <p:nvPr/>
        </p:nvSpPr>
        <p:spPr bwMode="auto">
          <a:xfrm>
            <a:off x="777875" y="4776788"/>
            <a:ext cx="62182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dirty="0"/>
          </a:p>
        </p:txBody>
      </p:sp>
    </p:spTree>
    <p:extLst>
      <p:ext uri="{BB962C8B-B14F-4D97-AF65-F5344CB8AC3E}">
        <p14:creationId xmlns:p14="http://schemas.microsoft.com/office/powerpoint/2010/main" val="1824824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555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3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90D40A94-F08D-4CD4-B29F-E34BE6CEA4DC}" type="slidenum">
              <a:rPr lang="en-US" altLang="en-US" sz="1400" smtClean="0">
                <a:ea typeface="DejaVu Sans"/>
                <a:cs typeface="DejaVu Sans"/>
              </a:rPr>
              <a:pPr>
                <a:spcBef>
                  <a:spcPct val="0"/>
                </a:spcBef>
                <a:buClrTx/>
                <a:buFontTx/>
                <a:buNone/>
              </a:pPr>
              <a:t>24</a:t>
            </a:fld>
            <a:endParaRPr lang="en-US" altLang="en-US" sz="1400">
              <a:ea typeface="DejaVu Sans"/>
              <a:cs typeface="DejaVu Sans"/>
            </a:endParaRPr>
          </a:p>
        </p:txBody>
      </p:sp>
      <p:sp>
        <p:nvSpPr>
          <p:cNvPr id="15363" name="Text Box 1"/>
          <p:cNvSpPr txBox="1">
            <a:spLocks noChangeArrowheads="1"/>
          </p:cNvSpPr>
          <p:nvPr/>
        </p:nvSpPr>
        <p:spPr bwMode="auto">
          <a:xfrm>
            <a:off x="4398963" y="9555163"/>
            <a:ext cx="333375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7112A648-30BA-4405-A15D-D820356621FC}" type="slidenum">
              <a:rPr lang="en-US" altLang="en-US" sz="1400">
                <a:ea typeface="DejaVu Sans"/>
                <a:cs typeface="DejaVu Sans"/>
              </a:rPr>
              <a:pPr algn="r" eaLnBrk="1">
                <a:lnSpc>
                  <a:spcPct val="93000"/>
                </a:lnSpc>
                <a:spcBef>
                  <a:spcPct val="0"/>
                </a:spcBef>
                <a:buClrTx/>
                <a:buFontTx/>
                <a:buNone/>
              </a:pPr>
              <a:t>24</a:t>
            </a:fld>
            <a:endParaRPr lang="en-US" altLang="en-US" sz="1400">
              <a:ea typeface="DejaVu Sans"/>
              <a:cs typeface="DejaVu Sans"/>
            </a:endParaRPr>
          </a:p>
        </p:txBody>
      </p:sp>
      <p:sp>
        <p:nvSpPr>
          <p:cNvPr id="15364" name="Text Box 2"/>
          <p:cNvSpPr txBox="1">
            <a:spLocks noChangeArrowheads="1"/>
          </p:cNvSpPr>
          <p:nvPr/>
        </p:nvSpPr>
        <p:spPr bwMode="auto">
          <a:xfrm>
            <a:off x="4398963" y="9555163"/>
            <a:ext cx="3367087"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BC2E6FDE-E650-4FCA-924B-1FF30E1E55A2}" type="slidenum">
              <a:rPr lang="en-US" altLang="en-US" sz="1400"/>
              <a:pPr algn="r" eaLnBrk="1">
                <a:lnSpc>
                  <a:spcPct val="93000"/>
                </a:lnSpc>
                <a:spcBef>
                  <a:spcPct val="0"/>
                </a:spcBef>
                <a:buClrTx/>
                <a:buFontTx/>
                <a:buNone/>
              </a:pPr>
              <a:t>24</a:t>
            </a:fld>
            <a:endParaRPr lang="en-US" altLang="en-US" sz="1400"/>
          </a:p>
        </p:txBody>
      </p:sp>
      <p:sp>
        <p:nvSpPr>
          <p:cNvPr id="15365" name="Text Box 3"/>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1E64C6FB-87A0-42BB-B506-B42340131B1B}" type="slidenum">
              <a:rPr lang="en-US" altLang="en-US" sz="1400"/>
              <a:pPr algn="r" eaLnBrk="1">
                <a:lnSpc>
                  <a:spcPct val="93000"/>
                </a:lnSpc>
                <a:spcBef>
                  <a:spcPct val="0"/>
                </a:spcBef>
                <a:buClrTx/>
                <a:buFontTx/>
                <a:buNone/>
              </a:pPr>
              <a:t>24</a:t>
            </a:fld>
            <a:endParaRPr lang="en-US" altLang="en-US" sz="1400"/>
          </a:p>
        </p:txBody>
      </p:sp>
      <p:sp>
        <p:nvSpPr>
          <p:cNvPr id="15366" name="Rectangle 4"/>
          <p:cNvSpPr>
            <a:spLocks noGrp="1" noRot="1" noChangeAspect="1" noChangeArrowheads="1" noTextEdit="1"/>
          </p:cNvSpPr>
          <p:nvPr>
            <p:ph type="sldImg"/>
          </p:nvPr>
        </p:nvSpPr>
        <p:spPr>
          <a:xfrm>
            <a:off x="1373188" y="763588"/>
            <a:ext cx="5026025" cy="37703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7" name="Text Box 5"/>
          <p:cNvSpPr txBox="1">
            <a:spLocks noChangeArrowheads="1"/>
          </p:cNvSpPr>
          <p:nvPr/>
        </p:nvSpPr>
        <p:spPr bwMode="auto">
          <a:xfrm>
            <a:off x="777875" y="4776788"/>
            <a:ext cx="62182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209224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3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90D40A94-F08D-4CD4-B29F-E34BE6CEA4DC}" type="slidenum">
              <a:rPr lang="en-US" altLang="en-US" sz="1400" smtClean="0">
                <a:ea typeface="DejaVu Sans"/>
                <a:cs typeface="DejaVu Sans"/>
              </a:rPr>
              <a:pPr>
                <a:spcBef>
                  <a:spcPct val="0"/>
                </a:spcBef>
                <a:buClrTx/>
                <a:buFontTx/>
                <a:buNone/>
              </a:pPr>
              <a:t>25</a:t>
            </a:fld>
            <a:endParaRPr lang="en-US" altLang="en-US" sz="1400">
              <a:ea typeface="DejaVu Sans"/>
              <a:cs typeface="DejaVu Sans"/>
            </a:endParaRPr>
          </a:p>
        </p:txBody>
      </p:sp>
      <p:sp>
        <p:nvSpPr>
          <p:cNvPr id="15363" name="Text Box 1"/>
          <p:cNvSpPr txBox="1">
            <a:spLocks noChangeArrowheads="1"/>
          </p:cNvSpPr>
          <p:nvPr/>
        </p:nvSpPr>
        <p:spPr bwMode="auto">
          <a:xfrm>
            <a:off x="4398963" y="9555163"/>
            <a:ext cx="333375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7112A648-30BA-4405-A15D-D820356621FC}" type="slidenum">
              <a:rPr lang="en-US" altLang="en-US" sz="1400">
                <a:ea typeface="DejaVu Sans"/>
                <a:cs typeface="DejaVu Sans"/>
              </a:rPr>
              <a:pPr algn="r" eaLnBrk="1">
                <a:lnSpc>
                  <a:spcPct val="93000"/>
                </a:lnSpc>
                <a:spcBef>
                  <a:spcPct val="0"/>
                </a:spcBef>
                <a:buClrTx/>
                <a:buFontTx/>
                <a:buNone/>
              </a:pPr>
              <a:t>25</a:t>
            </a:fld>
            <a:endParaRPr lang="en-US" altLang="en-US" sz="1400">
              <a:ea typeface="DejaVu Sans"/>
              <a:cs typeface="DejaVu Sans"/>
            </a:endParaRPr>
          </a:p>
        </p:txBody>
      </p:sp>
      <p:sp>
        <p:nvSpPr>
          <p:cNvPr id="15364" name="Text Box 2"/>
          <p:cNvSpPr txBox="1">
            <a:spLocks noChangeArrowheads="1"/>
          </p:cNvSpPr>
          <p:nvPr/>
        </p:nvSpPr>
        <p:spPr bwMode="auto">
          <a:xfrm>
            <a:off x="4398963" y="9555163"/>
            <a:ext cx="3367087"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BC2E6FDE-E650-4FCA-924B-1FF30E1E55A2}" type="slidenum">
              <a:rPr lang="en-US" altLang="en-US" sz="1400"/>
              <a:pPr algn="r" eaLnBrk="1">
                <a:lnSpc>
                  <a:spcPct val="93000"/>
                </a:lnSpc>
                <a:spcBef>
                  <a:spcPct val="0"/>
                </a:spcBef>
                <a:buClrTx/>
                <a:buFontTx/>
                <a:buNone/>
              </a:pPr>
              <a:t>25</a:t>
            </a:fld>
            <a:endParaRPr lang="en-US" altLang="en-US" sz="1400"/>
          </a:p>
        </p:txBody>
      </p:sp>
      <p:sp>
        <p:nvSpPr>
          <p:cNvPr id="15365" name="Text Box 3"/>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1E64C6FB-87A0-42BB-B506-B42340131B1B}" type="slidenum">
              <a:rPr lang="en-US" altLang="en-US" sz="1400"/>
              <a:pPr algn="r" eaLnBrk="1">
                <a:lnSpc>
                  <a:spcPct val="93000"/>
                </a:lnSpc>
                <a:spcBef>
                  <a:spcPct val="0"/>
                </a:spcBef>
                <a:buClrTx/>
                <a:buFontTx/>
                <a:buNone/>
              </a:pPr>
              <a:t>25</a:t>
            </a:fld>
            <a:endParaRPr lang="en-US" altLang="en-US" sz="1400"/>
          </a:p>
        </p:txBody>
      </p:sp>
      <p:sp>
        <p:nvSpPr>
          <p:cNvPr id="15366" name="Rectangle 4"/>
          <p:cNvSpPr>
            <a:spLocks noGrp="1" noRot="1" noChangeAspect="1" noChangeArrowheads="1" noTextEdit="1"/>
          </p:cNvSpPr>
          <p:nvPr>
            <p:ph type="sldImg"/>
          </p:nvPr>
        </p:nvSpPr>
        <p:spPr>
          <a:xfrm>
            <a:off x="1373188" y="763588"/>
            <a:ext cx="5026025" cy="37703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7" name="Text Box 5"/>
          <p:cNvSpPr txBox="1">
            <a:spLocks noChangeArrowheads="1"/>
          </p:cNvSpPr>
          <p:nvPr/>
        </p:nvSpPr>
        <p:spPr bwMode="auto">
          <a:xfrm>
            <a:off x="777875" y="4776788"/>
            <a:ext cx="62182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4045579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3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90D40A94-F08D-4CD4-B29F-E34BE6CEA4DC}" type="slidenum">
              <a:rPr lang="en-US" altLang="en-US" sz="1400" smtClean="0">
                <a:ea typeface="DejaVu Sans"/>
                <a:cs typeface="DejaVu Sans"/>
              </a:rPr>
              <a:pPr>
                <a:spcBef>
                  <a:spcPct val="0"/>
                </a:spcBef>
                <a:buClrTx/>
                <a:buFontTx/>
                <a:buNone/>
              </a:pPr>
              <a:t>26</a:t>
            </a:fld>
            <a:endParaRPr lang="en-US" altLang="en-US" sz="1400">
              <a:ea typeface="DejaVu Sans"/>
              <a:cs typeface="DejaVu Sans"/>
            </a:endParaRPr>
          </a:p>
        </p:txBody>
      </p:sp>
      <p:sp>
        <p:nvSpPr>
          <p:cNvPr id="15363" name="Text Box 1"/>
          <p:cNvSpPr txBox="1">
            <a:spLocks noChangeArrowheads="1"/>
          </p:cNvSpPr>
          <p:nvPr/>
        </p:nvSpPr>
        <p:spPr bwMode="auto">
          <a:xfrm>
            <a:off x="4398963" y="9555163"/>
            <a:ext cx="333375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7112A648-30BA-4405-A15D-D820356621FC}" type="slidenum">
              <a:rPr lang="en-US" altLang="en-US" sz="1400">
                <a:ea typeface="DejaVu Sans"/>
                <a:cs typeface="DejaVu Sans"/>
              </a:rPr>
              <a:pPr algn="r" eaLnBrk="1">
                <a:lnSpc>
                  <a:spcPct val="93000"/>
                </a:lnSpc>
                <a:spcBef>
                  <a:spcPct val="0"/>
                </a:spcBef>
                <a:buClrTx/>
                <a:buFontTx/>
                <a:buNone/>
              </a:pPr>
              <a:t>26</a:t>
            </a:fld>
            <a:endParaRPr lang="en-US" altLang="en-US" sz="1400">
              <a:ea typeface="DejaVu Sans"/>
              <a:cs typeface="DejaVu Sans"/>
            </a:endParaRPr>
          </a:p>
        </p:txBody>
      </p:sp>
      <p:sp>
        <p:nvSpPr>
          <p:cNvPr id="15364" name="Text Box 2"/>
          <p:cNvSpPr txBox="1">
            <a:spLocks noChangeArrowheads="1"/>
          </p:cNvSpPr>
          <p:nvPr/>
        </p:nvSpPr>
        <p:spPr bwMode="auto">
          <a:xfrm>
            <a:off x="4398963" y="9555163"/>
            <a:ext cx="3367087"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BC2E6FDE-E650-4FCA-924B-1FF30E1E55A2}" type="slidenum">
              <a:rPr lang="en-US" altLang="en-US" sz="1400"/>
              <a:pPr algn="r" eaLnBrk="1">
                <a:lnSpc>
                  <a:spcPct val="93000"/>
                </a:lnSpc>
                <a:spcBef>
                  <a:spcPct val="0"/>
                </a:spcBef>
                <a:buClrTx/>
                <a:buFontTx/>
                <a:buNone/>
              </a:pPr>
              <a:t>26</a:t>
            </a:fld>
            <a:endParaRPr lang="en-US" altLang="en-US" sz="1400"/>
          </a:p>
        </p:txBody>
      </p:sp>
      <p:sp>
        <p:nvSpPr>
          <p:cNvPr id="15365" name="Text Box 3"/>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1E64C6FB-87A0-42BB-B506-B42340131B1B}" type="slidenum">
              <a:rPr lang="en-US" altLang="en-US" sz="1400"/>
              <a:pPr algn="r" eaLnBrk="1">
                <a:lnSpc>
                  <a:spcPct val="93000"/>
                </a:lnSpc>
                <a:spcBef>
                  <a:spcPct val="0"/>
                </a:spcBef>
                <a:buClrTx/>
                <a:buFontTx/>
                <a:buNone/>
              </a:pPr>
              <a:t>26</a:t>
            </a:fld>
            <a:endParaRPr lang="en-US" altLang="en-US" sz="1400"/>
          </a:p>
        </p:txBody>
      </p:sp>
      <p:sp>
        <p:nvSpPr>
          <p:cNvPr id="15366" name="Rectangle 4"/>
          <p:cNvSpPr>
            <a:spLocks noGrp="1" noRot="1" noChangeAspect="1" noChangeArrowheads="1" noTextEdit="1"/>
          </p:cNvSpPr>
          <p:nvPr>
            <p:ph type="sldImg"/>
          </p:nvPr>
        </p:nvSpPr>
        <p:spPr>
          <a:xfrm>
            <a:off x="1373188" y="763588"/>
            <a:ext cx="5026025" cy="37703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7" name="Text Box 5"/>
          <p:cNvSpPr txBox="1">
            <a:spLocks noChangeArrowheads="1"/>
          </p:cNvSpPr>
          <p:nvPr/>
        </p:nvSpPr>
        <p:spPr bwMode="auto">
          <a:xfrm>
            <a:off x="777875" y="4776788"/>
            <a:ext cx="62182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993286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3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90D40A94-F08D-4CD4-B29F-E34BE6CEA4DC}" type="slidenum">
              <a:rPr lang="en-US" altLang="en-US" sz="1400" smtClean="0">
                <a:ea typeface="DejaVu Sans"/>
                <a:cs typeface="DejaVu Sans"/>
              </a:rPr>
              <a:pPr>
                <a:spcBef>
                  <a:spcPct val="0"/>
                </a:spcBef>
                <a:buClrTx/>
                <a:buFontTx/>
                <a:buNone/>
              </a:pPr>
              <a:t>27</a:t>
            </a:fld>
            <a:endParaRPr lang="en-US" altLang="en-US" sz="1400">
              <a:ea typeface="DejaVu Sans"/>
              <a:cs typeface="DejaVu Sans"/>
            </a:endParaRPr>
          </a:p>
        </p:txBody>
      </p:sp>
      <p:sp>
        <p:nvSpPr>
          <p:cNvPr id="15363" name="Text Box 1"/>
          <p:cNvSpPr txBox="1">
            <a:spLocks noChangeArrowheads="1"/>
          </p:cNvSpPr>
          <p:nvPr/>
        </p:nvSpPr>
        <p:spPr bwMode="auto">
          <a:xfrm>
            <a:off x="4398963" y="9555163"/>
            <a:ext cx="333375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7112A648-30BA-4405-A15D-D820356621FC}" type="slidenum">
              <a:rPr lang="en-US" altLang="en-US" sz="1400">
                <a:ea typeface="DejaVu Sans"/>
                <a:cs typeface="DejaVu Sans"/>
              </a:rPr>
              <a:pPr algn="r" eaLnBrk="1">
                <a:lnSpc>
                  <a:spcPct val="93000"/>
                </a:lnSpc>
                <a:spcBef>
                  <a:spcPct val="0"/>
                </a:spcBef>
                <a:buClrTx/>
                <a:buFontTx/>
                <a:buNone/>
              </a:pPr>
              <a:t>27</a:t>
            </a:fld>
            <a:endParaRPr lang="en-US" altLang="en-US" sz="1400">
              <a:ea typeface="DejaVu Sans"/>
              <a:cs typeface="DejaVu Sans"/>
            </a:endParaRPr>
          </a:p>
        </p:txBody>
      </p:sp>
      <p:sp>
        <p:nvSpPr>
          <p:cNvPr id="15364" name="Text Box 2"/>
          <p:cNvSpPr txBox="1">
            <a:spLocks noChangeArrowheads="1"/>
          </p:cNvSpPr>
          <p:nvPr/>
        </p:nvSpPr>
        <p:spPr bwMode="auto">
          <a:xfrm>
            <a:off x="4398963" y="9555163"/>
            <a:ext cx="3367087"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BC2E6FDE-E650-4FCA-924B-1FF30E1E55A2}" type="slidenum">
              <a:rPr lang="en-US" altLang="en-US" sz="1400"/>
              <a:pPr algn="r" eaLnBrk="1">
                <a:lnSpc>
                  <a:spcPct val="93000"/>
                </a:lnSpc>
                <a:spcBef>
                  <a:spcPct val="0"/>
                </a:spcBef>
                <a:buClrTx/>
                <a:buFontTx/>
                <a:buNone/>
              </a:pPr>
              <a:t>27</a:t>
            </a:fld>
            <a:endParaRPr lang="en-US" altLang="en-US" sz="1400"/>
          </a:p>
        </p:txBody>
      </p:sp>
      <p:sp>
        <p:nvSpPr>
          <p:cNvPr id="15365" name="Text Box 3"/>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1E64C6FB-87A0-42BB-B506-B42340131B1B}" type="slidenum">
              <a:rPr lang="en-US" altLang="en-US" sz="1400"/>
              <a:pPr algn="r" eaLnBrk="1">
                <a:lnSpc>
                  <a:spcPct val="93000"/>
                </a:lnSpc>
                <a:spcBef>
                  <a:spcPct val="0"/>
                </a:spcBef>
                <a:buClrTx/>
                <a:buFontTx/>
                <a:buNone/>
              </a:pPr>
              <a:t>27</a:t>
            </a:fld>
            <a:endParaRPr lang="en-US" altLang="en-US" sz="1400"/>
          </a:p>
        </p:txBody>
      </p:sp>
      <p:sp>
        <p:nvSpPr>
          <p:cNvPr id="15366" name="Rectangle 4"/>
          <p:cNvSpPr>
            <a:spLocks noGrp="1" noRot="1" noChangeAspect="1" noChangeArrowheads="1" noTextEdit="1"/>
          </p:cNvSpPr>
          <p:nvPr>
            <p:ph type="sldImg"/>
          </p:nvPr>
        </p:nvSpPr>
        <p:spPr>
          <a:xfrm>
            <a:off x="1373188" y="763588"/>
            <a:ext cx="5026025" cy="37703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7" name="Text Box 5"/>
          <p:cNvSpPr txBox="1">
            <a:spLocks noChangeArrowheads="1"/>
          </p:cNvSpPr>
          <p:nvPr/>
        </p:nvSpPr>
        <p:spPr bwMode="auto">
          <a:xfrm>
            <a:off x="777875" y="4776788"/>
            <a:ext cx="62182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600612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008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170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86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79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3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E0ABD9A8-DE48-422C-8E57-6F2404E5148C}" type="slidenum">
              <a:rPr lang="en-US" altLang="en-US" sz="1400" smtClean="0">
                <a:ea typeface="DejaVu Sans"/>
                <a:cs typeface="DejaVu Sans"/>
              </a:rPr>
              <a:pPr>
                <a:spcBef>
                  <a:spcPct val="0"/>
                </a:spcBef>
                <a:buClrTx/>
                <a:buFontTx/>
                <a:buNone/>
              </a:pPr>
              <a:t>9</a:t>
            </a:fld>
            <a:endParaRPr lang="en-US" altLang="en-US" sz="1400" dirty="0">
              <a:ea typeface="DejaVu Sans"/>
              <a:cs typeface="DejaVu Sans"/>
            </a:endParaRPr>
          </a:p>
        </p:txBody>
      </p:sp>
      <p:sp>
        <p:nvSpPr>
          <p:cNvPr id="21507" name="Text Box 1"/>
          <p:cNvSpPr txBox="1">
            <a:spLocks noChangeArrowheads="1"/>
          </p:cNvSpPr>
          <p:nvPr/>
        </p:nvSpPr>
        <p:spPr bwMode="auto">
          <a:xfrm>
            <a:off x="4398963" y="9555163"/>
            <a:ext cx="33258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07809BF7-9A88-4A93-B147-43BD3FCE9C10}" type="slidenum">
              <a:rPr lang="en-US" altLang="en-US" sz="1400">
                <a:ea typeface="DejaVu Sans"/>
                <a:cs typeface="DejaVu Sans"/>
              </a:rPr>
              <a:pPr algn="r" eaLnBrk="1">
                <a:lnSpc>
                  <a:spcPct val="93000"/>
                </a:lnSpc>
                <a:spcBef>
                  <a:spcPct val="0"/>
                </a:spcBef>
                <a:buClrTx/>
                <a:buFontTx/>
                <a:buNone/>
              </a:pPr>
              <a:t>9</a:t>
            </a:fld>
            <a:endParaRPr lang="en-US" altLang="en-US" sz="1400" dirty="0">
              <a:ea typeface="DejaVu Sans"/>
              <a:cs typeface="DejaVu Sans"/>
            </a:endParaRPr>
          </a:p>
        </p:txBody>
      </p:sp>
      <p:sp>
        <p:nvSpPr>
          <p:cNvPr id="21508" name="Text Box 2"/>
          <p:cNvSpPr txBox="1">
            <a:spLocks noChangeArrowheads="1"/>
          </p:cNvSpPr>
          <p:nvPr/>
        </p:nvSpPr>
        <p:spPr bwMode="auto">
          <a:xfrm>
            <a:off x="4398963" y="9555163"/>
            <a:ext cx="333375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1494D893-022B-4431-89D0-DF365EDCCC16}" type="slidenum">
              <a:rPr lang="en-US" altLang="en-US" sz="1400">
                <a:ea typeface="DejaVu Sans"/>
                <a:cs typeface="DejaVu Sans"/>
              </a:rPr>
              <a:pPr algn="r" eaLnBrk="1">
                <a:lnSpc>
                  <a:spcPct val="93000"/>
                </a:lnSpc>
                <a:spcBef>
                  <a:spcPct val="0"/>
                </a:spcBef>
                <a:buClrTx/>
                <a:buFontTx/>
                <a:buNone/>
              </a:pPr>
              <a:t>9</a:t>
            </a:fld>
            <a:endParaRPr lang="en-US" altLang="en-US" sz="1400" dirty="0">
              <a:ea typeface="DejaVu Sans"/>
              <a:cs typeface="DejaVu Sans"/>
            </a:endParaRPr>
          </a:p>
        </p:txBody>
      </p:sp>
      <p:sp>
        <p:nvSpPr>
          <p:cNvPr id="21509" name="Text Box 3"/>
          <p:cNvSpPr txBox="1">
            <a:spLocks noChangeArrowheads="1"/>
          </p:cNvSpPr>
          <p:nvPr/>
        </p:nvSpPr>
        <p:spPr bwMode="auto">
          <a:xfrm>
            <a:off x="4398963" y="9555163"/>
            <a:ext cx="33369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4FA1C3FD-0A11-4FC0-AA65-B6145CD3ADAA}" type="slidenum">
              <a:rPr lang="en-US" altLang="en-US" sz="1400">
                <a:ea typeface="DejaVu Sans"/>
                <a:cs typeface="DejaVu Sans"/>
              </a:rPr>
              <a:pPr algn="r" eaLnBrk="1">
                <a:lnSpc>
                  <a:spcPct val="93000"/>
                </a:lnSpc>
                <a:spcBef>
                  <a:spcPct val="0"/>
                </a:spcBef>
                <a:buClrTx/>
                <a:buFontTx/>
                <a:buNone/>
              </a:pPr>
              <a:t>9</a:t>
            </a:fld>
            <a:endParaRPr lang="en-US" altLang="en-US" sz="1400" dirty="0">
              <a:ea typeface="DejaVu Sans"/>
              <a:cs typeface="DejaVu Sans"/>
            </a:endParaRPr>
          </a:p>
        </p:txBody>
      </p:sp>
      <p:sp>
        <p:nvSpPr>
          <p:cNvPr id="21510" name="Text Box 4"/>
          <p:cNvSpPr txBox="1">
            <a:spLocks noChangeArrowheads="1"/>
          </p:cNvSpPr>
          <p:nvPr/>
        </p:nvSpPr>
        <p:spPr bwMode="auto">
          <a:xfrm>
            <a:off x="4398963" y="9555163"/>
            <a:ext cx="3348037"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6B2F065E-7163-476B-8FA2-BEF3A1D8F30F}" type="slidenum">
              <a:rPr lang="en-US" altLang="en-US" sz="1400">
                <a:ea typeface="DejaVu Sans"/>
                <a:cs typeface="DejaVu Sans"/>
              </a:rPr>
              <a:pPr algn="r" eaLnBrk="1">
                <a:lnSpc>
                  <a:spcPct val="93000"/>
                </a:lnSpc>
                <a:spcBef>
                  <a:spcPct val="0"/>
                </a:spcBef>
                <a:buClrTx/>
                <a:buFontTx/>
                <a:buNone/>
              </a:pPr>
              <a:t>9</a:t>
            </a:fld>
            <a:endParaRPr lang="en-US" altLang="en-US" sz="1400" dirty="0">
              <a:ea typeface="DejaVu Sans"/>
              <a:cs typeface="DejaVu Sans"/>
            </a:endParaRPr>
          </a:p>
        </p:txBody>
      </p:sp>
      <p:sp>
        <p:nvSpPr>
          <p:cNvPr id="21511" name="Text Box 5"/>
          <p:cNvSpPr txBox="1">
            <a:spLocks noChangeArrowheads="1"/>
          </p:cNvSpPr>
          <p:nvPr/>
        </p:nvSpPr>
        <p:spPr bwMode="auto">
          <a:xfrm>
            <a:off x="4398963" y="9555163"/>
            <a:ext cx="3367087"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6F42CB16-98B5-486A-B62A-C1A3C7947FBB}" type="slidenum">
              <a:rPr lang="en-US" altLang="en-US" sz="1400">
                <a:ea typeface="DejaVu Sans"/>
                <a:cs typeface="DejaVu Sans"/>
              </a:rPr>
              <a:pPr algn="r" eaLnBrk="1">
                <a:lnSpc>
                  <a:spcPct val="93000"/>
                </a:lnSpc>
                <a:spcBef>
                  <a:spcPct val="0"/>
                </a:spcBef>
                <a:buClrTx/>
                <a:buFontTx/>
                <a:buNone/>
              </a:pPr>
              <a:t>9</a:t>
            </a:fld>
            <a:endParaRPr lang="en-US" altLang="en-US" sz="1400" dirty="0">
              <a:ea typeface="DejaVu Sans"/>
              <a:cs typeface="DejaVu Sans"/>
            </a:endParaRPr>
          </a:p>
        </p:txBody>
      </p:sp>
      <p:sp>
        <p:nvSpPr>
          <p:cNvPr id="21512" name="Text Box 6"/>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92052EB5-5292-4432-9B11-3AF82AD43E22}" type="slidenum">
              <a:rPr lang="en-US" altLang="en-US" sz="1400">
                <a:ea typeface="DejaVu Sans"/>
                <a:cs typeface="DejaVu Sans"/>
              </a:rPr>
              <a:pPr algn="r" eaLnBrk="1">
                <a:lnSpc>
                  <a:spcPct val="93000"/>
                </a:lnSpc>
                <a:spcBef>
                  <a:spcPct val="0"/>
                </a:spcBef>
                <a:buClrTx/>
                <a:buFontTx/>
                <a:buNone/>
              </a:pPr>
              <a:t>9</a:t>
            </a:fld>
            <a:endParaRPr lang="en-US" altLang="en-US" sz="1400" dirty="0">
              <a:ea typeface="DejaVu Sans"/>
              <a:cs typeface="DejaVu Sans"/>
            </a:endParaRPr>
          </a:p>
        </p:txBody>
      </p:sp>
      <p:sp>
        <p:nvSpPr>
          <p:cNvPr id="21513" name="Rectangle 7"/>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14" name="Text Box 8"/>
          <p:cNvSpPr txBox="1">
            <a:spLocks noChangeArrowheads="1"/>
          </p:cNvSpPr>
          <p:nvPr/>
        </p:nvSpPr>
        <p:spPr bwMode="auto">
          <a:xfrm>
            <a:off x="777875" y="4776788"/>
            <a:ext cx="62182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dirty="0"/>
          </a:p>
        </p:txBody>
      </p:sp>
    </p:spTree>
    <p:extLst>
      <p:ext uri="{BB962C8B-B14F-4D97-AF65-F5344CB8AC3E}">
        <p14:creationId xmlns:p14="http://schemas.microsoft.com/office/powerpoint/2010/main" val="2531365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866E9CA-C242-476E-AC96-726DAD61F4C9}" type="datetime1">
              <a:rPr lang="en-US" altLang="en-US"/>
              <a:pPr/>
              <a:t>5/6/2020</a:t>
            </a:fld>
            <a:endParaRPr lang="en-US" altLang="en-US"/>
          </a:p>
        </p:txBody>
      </p:sp>
      <p:sp>
        <p:nvSpPr>
          <p:cNvPr id="11" name="Footer Placeholder 4"/>
          <p:cNvSpPr>
            <a:spLocks noGrp="1"/>
          </p:cNvSpPr>
          <p:nvPr>
            <p:ph type="ftr" sz="quarter" idx="2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Presenter | Presentation Title</a:t>
            </a:r>
            <a:endParaRPr lang="en-US" b="1"/>
          </a:p>
        </p:txBody>
      </p:sp>
      <p:sp>
        <p:nvSpPr>
          <p:cNvPr id="12" name="Slide Number Placeholder 5"/>
          <p:cNvSpPr>
            <a:spLocks noGrp="1"/>
          </p:cNvSpPr>
          <p:nvPr>
            <p:ph type="sldNum" sz="quarter" idx="2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fld id="{50889BEA-2B91-403F-ADA4-053DEE04721E}" type="datetime1">
              <a:rPr lang="en-US" altLang="en-US"/>
              <a:pPr/>
              <a:t>5/6/2020</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Presenter | Presentation Title</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fld id="{6A3537A3-8C6B-43C4-A25C-FC2CE8D9D9BB}" type="datetime1">
              <a:rPr lang="en-US" altLang="en-US"/>
              <a:pPr/>
              <a:t>5/6/2020</a:t>
            </a:fld>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a:t>Presenter | Presentation Title</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fld id="{2B1CF01D-1604-4C8E-BF6F-5634B5B9B0FA}" type="datetime1">
              <a:rPr lang="en-US" altLang="en-US"/>
              <a:pPr/>
              <a:t>5/6/2020</a:t>
            </a:fld>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fld id="{5E62D87C-608A-49B4-979E-2C9EC8FFFA3E}" type="datetime1">
              <a:rPr lang="en-US" altLang="en-US"/>
              <a:pPr/>
              <a:t>5/6/2020</a:t>
            </a:fld>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r>
              <a:rPr lang="en-US" altLang="en-US"/>
              <a:t>Wednesday, October 23, 2013</a:t>
            </a:r>
          </a:p>
        </p:txBody>
      </p:sp>
      <p:sp>
        <p:nvSpPr>
          <p:cNvPr id="3" name="Rectangle 7"/>
          <p:cNvSpPr>
            <a:spLocks noGrp="1" noChangeArrowheads="1"/>
          </p:cNvSpPr>
          <p:nvPr>
            <p:ph type="sldNum" idx="11"/>
          </p:nvPr>
        </p:nvSpPr>
        <p:spPr>
          <a:ln/>
        </p:spPr>
        <p:txBody>
          <a:bodyPr/>
          <a:lstStyle>
            <a:lvl1pPr>
              <a:defRPr/>
            </a:lvl1pPr>
          </a:lstStyle>
          <a:p>
            <a:pPr>
              <a:defRPr/>
            </a:pPr>
            <a:fld id="{C2E44C4D-BEB7-4624-8D2A-34E58A073E98}" type="slidenum">
              <a:rPr lang="en-US" altLang="en-US"/>
              <a:pPr>
                <a:defRPr/>
              </a:pPr>
              <a:t>‹#›</a:t>
            </a:fld>
            <a:endParaRPr lang="en-US" altLang="en-US"/>
          </a:p>
        </p:txBody>
      </p:sp>
    </p:spTree>
    <p:extLst>
      <p:ext uri="{BB962C8B-B14F-4D97-AF65-F5344CB8AC3E}">
        <p14:creationId xmlns:p14="http://schemas.microsoft.com/office/powerpoint/2010/main" val="313610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EAD63FCB-C847-421A-A82C-644CA8D55BDB}" type="datetime1">
              <a:rPr lang="en-US" altLang="en-US"/>
              <a:pPr/>
              <a:t>5/6/2020</a:t>
            </a:fld>
            <a:endParaRPr lang="en-US" altLang="en-US"/>
          </a:p>
        </p:txBody>
      </p:sp>
      <p:sp>
        <p:nvSpPr>
          <p:cNvPr id="4"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Presenter | Presentation Title</a:t>
            </a:r>
            <a:endParaRPr lang="en-US" b="1"/>
          </a:p>
        </p:txBody>
      </p:sp>
      <p:sp>
        <p:nvSpPr>
          <p:cNvPr id="5"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A0E092C4-48F6-48C5-B2B3-815670E99CE7}" type="datetime1">
              <a:rPr lang="en-US" altLang="en-US"/>
              <a:pPr/>
              <a:t>5/6/2020</a:t>
            </a:fld>
            <a:endParaRPr lang="en-US" altLang="en-US"/>
          </a:p>
        </p:txBody>
      </p:sp>
      <p:sp>
        <p:nvSpPr>
          <p:cNvPr id="5"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Presenter | Presentation Title</a:t>
            </a:r>
            <a:endParaRPr lang="en-US" b="1"/>
          </a:p>
        </p:txBody>
      </p:sp>
      <p:sp>
        <p:nvSpPr>
          <p:cNvPr id="6"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DD380D08-F2CA-47D3-B2B9-BCFDF76A6561}" type="datetime1">
              <a:rPr lang="en-US" altLang="en-US"/>
              <a:pPr/>
              <a:t>5/6/2020</a:t>
            </a:fld>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Presenter | Presentation Title</a:t>
            </a:r>
            <a:endParaRPr lang="en-US" b="1"/>
          </a:p>
        </p:txBody>
      </p:sp>
      <p:sp>
        <p:nvSpPr>
          <p:cNvPr id="8" name="Slide Number Placeholder 5"/>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D594D8DC-1801-43BE-B437-DF92E32BA858}" type="datetime1">
              <a:rPr lang="en-US" altLang="en-US"/>
              <a:pPr/>
              <a:t>5/6/2020</a:t>
            </a:fld>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7" r:id="rId6"/>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fld id="{F478486A-2EA2-4759-824C-EE1AD3861CE4}" type="datetime1">
              <a:rPr lang="en-US" altLang="en-US"/>
              <a:pPr/>
              <a:t>5/6/2020</a:t>
            </a:fld>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Presenter | Presentation Title</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7.xml"/><Relationship Id="rId7" Type="http://schemas.openxmlformats.org/officeDocument/2006/relationships/image" Target="../media/image11.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notesSlide" Target="../notesSlides/notesSlide9.xml"/><Relationship Id="rId4"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hyperlink" Target="https://beamdocs.fnal.gov/AD-public/DocDB/ShowDocument?docid=8341" TargetMode="Externa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altLang="en-US" sz="2800" b="0" dirty="0">
                <a:latin typeface="Helvetica" panose="020B0604020202020204" pitchFamily="34" charset="0"/>
                <a:ea typeface="Geneva" pitchFamily="121" charset="-128"/>
              </a:rPr>
              <a:t>Local </a:t>
            </a:r>
            <a:r>
              <a:rPr lang="en-US" altLang="en-US" sz="2800" b="0">
                <a:latin typeface="Helvetica" panose="020B0604020202020204" pitchFamily="34" charset="0"/>
                <a:ea typeface="Geneva" pitchFamily="121" charset="-128"/>
              </a:rPr>
              <a:t>Beta Bumps at </a:t>
            </a:r>
            <a:r>
              <a:rPr lang="en-US" altLang="en-US" sz="2800" b="0" dirty="0">
                <a:latin typeface="Helvetica" panose="020B0604020202020204" pitchFamily="34" charset="0"/>
                <a:ea typeface="Geneva" pitchFamily="121" charset="-128"/>
              </a:rPr>
              <a:t>Fermilab Booster</a:t>
            </a:r>
            <a:endParaRPr lang="en-US" altLang="en-US" sz="2800" dirty="0">
              <a:latin typeface="Helvetica" panose="020B0604020202020204" pitchFamily="34" charset="0"/>
              <a:ea typeface="Geneva" pitchFamily="121" charset="-128"/>
            </a:endParaRPr>
          </a:p>
        </p:txBody>
      </p:sp>
      <p:sp>
        <p:nvSpPr>
          <p:cNvPr id="14338" name="Text Placeholder 2"/>
          <p:cNvSpPr>
            <a:spLocks noGrp="1"/>
          </p:cNvSpPr>
          <p:nvPr>
            <p:ph type="body" sz="quarter" idx="10"/>
          </p:nvPr>
        </p:nvSpPr>
        <p:spPr bwMode="auto">
          <a:xfrm>
            <a:off x="806449" y="4841875"/>
            <a:ext cx="8018985"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b="1" dirty="0">
                <a:latin typeface="Helvetica" panose="020B0604020202020204" pitchFamily="34" charset="0"/>
                <a:ea typeface="Geneva" pitchFamily="121" charset="-128"/>
              </a:rPr>
              <a:t>J. Eldred</a:t>
            </a:r>
            <a:r>
              <a:rPr lang="en-US" altLang="en-US" dirty="0">
                <a:latin typeface="Helvetica" panose="020B0604020202020204" pitchFamily="34" charset="0"/>
                <a:ea typeface="Geneva" pitchFamily="121" charset="-128"/>
              </a:rPr>
              <a:t>, </a:t>
            </a:r>
          </a:p>
          <a:p>
            <a:r>
              <a:rPr lang="en-US" altLang="en-US" dirty="0">
                <a:latin typeface="Helvetica" panose="020B0604020202020204" pitchFamily="34" charset="0"/>
                <a:ea typeface="Geneva" pitchFamily="121" charset="-128"/>
              </a:rPr>
              <a:t>Proton Source Physics Meeting</a:t>
            </a:r>
          </a:p>
          <a:p>
            <a:r>
              <a:rPr lang="en-US" altLang="en-US" dirty="0">
                <a:latin typeface="Helvetica" panose="020B0604020202020204" pitchFamily="34" charset="0"/>
                <a:ea typeface="Geneva" pitchFamily="121" charset="-128"/>
              </a:rPr>
              <a:t>May 7th,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10</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solidFill>
                  <a:schemeClr val="accent6"/>
                </a:solidFill>
              </a:rPr>
              <a:t>Coefficients </a:t>
            </a:r>
            <a:r>
              <a:rPr lang="en-US" sz="2400" dirty="0">
                <a:solidFill>
                  <a:schemeClr val="tx2"/>
                </a:solidFill>
              </a:rPr>
              <a:t>(5-QL bump for </a:t>
            </a:r>
            <a:r>
              <a:rPr lang="en-US" sz="2400" dirty="0" err="1">
                <a:solidFill>
                  <a:schemeClr val="tx2"/>
                </a:solidFill>
              </a:rPr>
              <a:t>BetaY</a:t>
            </a:r>
            <a:r>
              <a:rPr lang="en-US" sz="2400" dirty="0">
                <a:solidFill>
                  <a:schemeClr val="tx2"/>
                </a:solidFill>
              </a:rPr>
              <a:t>)</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10</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5A866A4F-F67E-46E8-8EB0-07EE473C8606}"/>
              </a:ext>
            </a:extLst>
          </p:cNvPr>
          <p:cNvPicPr>
            <a:picLocks noChangeAspect="1"/>
          </p:cNvPicPr>
          <p:nvPr>
            <p:custDataLst>
              <p:tags r:id="rId1"/>
            </p:custDataLst>
          </p:nvPr>
        </p:nvPicPr>
        <p:blipFill>
          <a:blip r:embed="rId6"/>
          <a:stretch>
            <a:fillRect/>
          </a:stretch>
        </p:blipFill>
        <p:spPr>
          <a:xfrm>
            <a:off x="850605" y="917647"/>
            <a:ext cx="5681589" cy="2350154"/>
          </a:xfrm>
          <a:prstGeom prst="rect">
            <a:avLst/>
          </a:prstGeom>
        </p:spPr>
      </p:pic>
      <p:pic>
        <p:nvPicPr>
          <p:cNvPr id="23" name="Picture 22">
            <a:extLst>
              <a:ext uri="{FF2B5EF4-FFF2-40B4-BE49-F238E27FC236}">
                <a16:creationId xmlns:a16="http://schemas.microsoft.com/office/drawing/2014/main" id="{1161FF55-D6E5-4A3F-8ED1-47DDA437A17D}"/>
              </a:ext>
            </a:extLst>
          </p:cNvPr>
          <p:cNvPicPr>
            <a:picLocks noChangeAspect="1"/>
          </p:cNvPicPr>
          <p:nvPr>
            <p:custDataLst>
              <p:tags r:id="rId2"/>
            </p:custDataLst>
          </p:nvPr>
        </p:nvPicPr>
        <p:blipFill>
          <a:blip r:embed="rId7"/>
          <a:stretch>
            <a:fillRect/>
          </a:stretch>
        </p:blipFill>
        <p:spPr>
          <a:xfrm>
            <a:off x="850605" y="4306195"/>
            <a:ext cx="2554581" cy="1745221"/>
          </a:xfrm>
          <a:prstGeom prst="rect">
            <a:avLst/>
          </a:prstGeom>
        </p:spPr>
      </p:pic>
      <p:pic>
        <p:nvPicPr>
          <p:cNvPr id="20" name="Picture 19">
            <a:extLst>
              <a:ext uri="{FF2B5EF4-FFF2-40B4-BE49-F238E27FC236}">
                <a16:creationId xmlns:a16="http://schemas.microsoft.com/office/drawing/2014/main" id="{AC5194C7-DCA9-4F6E-AA1C-DA2ACB2B3DC8}"/>
              </a:ext>
            </a:extLst>
          </p:cNvPr>
          <p:cNvPicPr>
            <a:picLocks noChangeAspect="1"/>
          </p:cNvPicPr>
          <p:nvPr>
            <p:custDataLst>
              <p:tags r:id="rId3"/>
            </p:custDataLst>
          </p:nvPr>
        </p:nvPicPr>
        <p:blipFill>
          <a:blip r:embed="rId8"/>
          <a:stretch>
            <a:fillRect/>
          </a:stretch>
        </p:blipFill>
        <p:spPr>
          <a:xfrm>
            <a:off x="3030281" y="3516330"/>
            <a:ext cx="3708409" cy="253019"/>
          </a:xfrm>
          <a:prstGeom prst="rect">
            <a:avLst/>
          </a:prstGeom>
        </p:spPr>
      </p:pic>
      <p:sp>
        <p:nvSpPr>
          <p:cNvPr id="21" name="Content Placeholder 29">
            <a:extLst>
              <a:ext uri="{FF2B5EF4-FFF2-40B4-BE49-F238E27FC236}">
                <a16:creationId xmlns:a16="http://schemas.microsoft.com/office/drawing/2014/main" id="{28A0F493-5F54-441E-97E7-1DD32A4A2782}"/>
              </a:ext>
            </a:extLst>
          </p:cNvPr>
          <p:cNvSpPr txBox="1">
            <a:spLocks/>
          </p:cNvSpPr>
          <p:nvPr/>
        </p:nvSpPr>
        <p:spPr bwMode="auto">
          <a:xfrm>
            <a:off x="195190" y="3429000"/>
            <a:ext cx="3116852" cy="762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accent6"/>
                </a:solidFill>
              </a:rPr>
              <a:t>Applying the conditions</a:t>
            </a:r>
          </a:p>
          <a:p>
            <a:pPr marL="0" indent="0">
              <a:buNone/>
            </a:pPr>
            <a:r>
              <a:rPr lang="en-US" sz="2000" dirty="0">
                <a:solidFill>
                  <a:schemeClr val="accent6"/>
                </a:solidFill>
              </a:rPr>
              <a:t>	for a bump at QL11:</a:t>
            </a:r>
          </a:p>
        </p:txBody>
      </p:sp>
    </p:spTree>
    <p:extLst>
      <p:ext uri="{BB962C8B-B14F-4D97-AF65-F5344CB8AC3E}">
        <p14:creationId xmlns:p14="http://schemas.microsoft.com/office/powerpoint/2010/main" val="11111544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11</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solidFill>
                  <a:schemeClr val="accent6"/>
                </a:solidFill>
              </a:rPr>
              <a:t>TWISS functions </a:t>
            </a:r>
            <a:r>
              <a:rPr lang="en-US" sz="2400" dirty="0">
                <a:solidFill>
                  <a:schemeClr val="tx2"/>
                </a:solidFill>
              </a:rPr>
              <a:t>(5-QL bump for </a:t>
            </a:r>
            <a:r>
              <a:rPr lang="en-US" sz="2400" dirty="0" err="1">
                <a:solidFill>
                  <a:schemeClr val="tx2"/>
                </a:solidFill>
              </a:rPr>
              <a:t>BetaY</a:t>
            </a:r>
            <a:r>
              <a:rPr lang="en-US" sz="2400" dirty="0">
                <a:solidFill>
                  <a:schemeClr val="tx2"/>
                </a:solidFill>
              </a:rPr>
              <a:t>)</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11</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8EF3E3BB-21AC-4319-9520-EB28596FFAF9}"/>
              </a:ext>
            </a:extLst>
          </p:cNvPr>
          <p:cNvPicPr>
            <a:picLocks noChangeAspect="1"/>
          </p:cNvPicPr>
          <p:nvPr/>
        </p:nvPicPr>
        <p:blipFill>
          <a:blip r:embed="rId3"/>
          <a:srcRect/>
          <a:stretch/>
        </p:blipFill>
        <p:spPr>
          <a:xfrm>
            <a:off x="276250" y="925632"/>
            <a:ext cx="7065628" cy="4290125"/>
          </a:xfrm>
          <a:prstGeom prst="rect">
            <a:avLst/>
          </a:prstGeom>
        </p:spPr>
      </p:pic>
      <p:sp>
        <p:nvSpPr>
          <p:cNvPr id="11" name="Content Placeholder 29">
            <a:extLst>
              <a:ext uri="{FF2B5EF4-FFF2-40B4-BE49-F238E27FC236}">
                <a16:creationId xmlns:a16="http://schemas.microsoft.com/office/drawing/2014/main" id="{E71A40D5-9F04-4117-B706-6840F70D14A3}"/>
              </a:ext>
            </a:extLst>
          </p:cNvPr>
          <p:cNvSpPr txBox="1">
            <a:spLocks/>
          </p:cNvSpPr>
          <p:nvPr/>
        </p:nvSpPr>
        <p:spPr bwMode="auto">
          <a:xfrm>
            <a:off x="7577138" y="2161253"/>
            <a:ext cx="1076325" cy="11253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err="1">
                <a:solidFill>
                  <a:schemeClr val="tx2">
                    <a:lumMod val="60000"/>
                    <a:lumOff val="40000"/>
                  </a:schemeClr>
                </a:solidFill>
              </a:rPr>
              <a:t>BetaX</a:t>
            </a:r>
            <a:endParaRPr lang="en-US" sz="2000" b="1" dirty="0">
              <a:solidFill>
                <a:schemeClr val="tx2">
                  <a:lumMod val="60000"/>
                  <a:lumOff val="40000"/>
                </a:schemeClr>
              </a:solidFill>
            </a:endParaRPr>
          </a:p>
          <a:p>
            <a:pPr marL="0" indent="0">
              <a:buNone/>
            </a:pPr>
            <a:r>
              <a:rPr lang="en-US" sz="2000" b="1" dirty="0" err="1">
                <a:solidFill>
                  <a:schemeClr val="accent2"/>
                </a:solidFill>
              </a:rPr>
              <a:t>BetaY</a:t>
            </a:r>
            <a:endParaRPr lang="en-US" sz="2000" b="1" dirty="0">
              <a:solidFill>
                <a:schemeClr val="accent2"/>
              </a:solidFill>
            </a:endParaRPr>
          </a:p>
          <a:p>
            <a:pPr marL="0" indent="0">
              <a:buNone/>
            </a:pPr>
            <a:r>
              <a:rPr lang="en-US" sz="2000" b="1" dirty="0" err="1">
                <a:solidFill>
                  <a:schemeClr val="accent3">
                    <a:lumMod val="75000"/>
                  </a:schemeClr>
                </a:solidFill>
              </a:rPr>
              <a:t>DispX</a:t>
            </a:r>
            <a:endParaRPr lang="en-US" sz="2000" b="1" dirty="0">
              <a:solidFill>
                <a:schemeClr val="accent3">
                  <a:lumMod val="75000"/>
                </a:schemeClr>
              </a:solidFill>
            </a:endParaRPr>
          </a:p>
        </p:txBody>
      </p:sp>
      <p:sp>
        <p:nvSpPr>
          <p:cNvPr id="14" name="Content Placeholder 29">
            <a:extLst>
              <a:ext uri="{FF2B5EF4-FFF2-40B4-BE49-F238E27FC236}">
                <a16:creationId xmlns:a16="http://schemas.microsoft.com/office/drawing/2014/main" id="{D4FFA83C-BC6B-4436-AEEF-A60EEF7B8B64}"/>
              </a:ext>
            </a:extLst>
          </p:cNvPr>
          <p:cNvSpPr txBox="1">
            <a:spLocks/>
          </p:cNvSpPr>
          <p:nvPr/>
        </p:nvSpPr>
        <p:spPr bwMode="auto">
          <a:xfrm>
            <a:off x="195189" y="5311073"/>
            <a:ext cx="8672513" cy="7602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solidFill>
                  <a:schemeClr val="accent6"/>
                </a:solidFill>
              </a:rPr>
              <a:t>The only significant impact is on </a:t>
            </a:r>
            <a:r>
              <a:rPr lang="en-US" sz="2200" b="1" dirty="0" err="1">
                <a:solidFill>
                  <a:schemeClr val="accent2"/>
                </a:solidFill>
              </a:rPr>
              <a:t>BetaY</a:t>
            </a:r>
            <a:r>
              <a:rPr lang="en-US" sz="2200" dirty="0">
                <a:solidFill>
                  <a:schemeClr val="accent6"/>
                </a:solidFill>
              </a:rPr>
              <a:t>,</a:t>
            </a:r>
          </a:p>
          <a:p>
            <a:pPr marL="0" indent="0">
              <a:buNone/>
            </a:pPr>
            <a:r>
              <a:rPr lang="en-US" sz="2200" dirty="0">
                <a:solidFill>
                  <a:schemeClr val="accent6"/>
                </a:solidFill>
              </a:rPr>
              <a:t>	small nonlocal effect in </a:t>
            </a:r>
            <a:r>
              <a:rPr lang="en-US" sz="2200" dirty="0" err="1">
                <a:solidFill>
                  <a:schemeClr val="accent6"/>
                </a:solidFill>
              </a:rPr>
              <a:t>DispX</a:t>
            </a:r>
            <a:r>
              <a:rPr lang="en-US" sz="2200" dirty="0">
                <a:solidFill>
                  <a:schemeClr val="accent6"/>
                </a:solidFill>
              </a:rPr>
              <a:t>.</a:t>
            </a:r>
          </a:p>
        </p:txBody>
      </p:sp>
    </p:spTree>
    <p:extLst>
      <p:ext uri="{BB962C8B-B14F-4D97-AF65-F5344CB8AC3E}">
        <p14:creationId xmlns:p14="http://schemas.microsoft.com/office/powerpoint/2010/main" val="1199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12</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err="1">
                <a:solidFill>
                  <a:schemeClr val="accent6"/>
                </a:solidFill>
              </a:rPr>
              <a:t>BetaY</a:t>
            </a:r>
            <a:r>
              <a:rPr lang="en-US" sz="2400" dirty="0">
                <a:solidFill>
                  <a:schemeClr val="accent6"/>
                </a:solidFill>
              </a:rPr>
              <a:t> function </a:t>
            </a:r>
            <a:r>
              <a:rPr lang="en-US" sz="2400" dirty="0">
                <a:solidFill>
                  <a:schemeClr val="tx2"/>
                </a:solidFill>
              </a:rPr>
              <a:t>(5-QL bump for </a:t>
            </a:r>
            <a:r>
              <a:rPr lang="en-US" sz="2400" dirty="0" err="1">
                <a:solidFill>
                  <a:schemeClr val="tx2"/>
                </a:solidFill>
              </a:rPr>
              <a:t>BetaY</a:t>
            </a:r>
            <a:r>
              <a:rPr lang="en-US" sz="2400" dirty="0">
                <a:solidFill>
                  <a:schemeClr val="tx2"/>
                </a:solidFill>
              </a:rPr>
              <a:t>)</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12</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8EF3E3BB-21AC-4319-9520-EB28596FFAF9}"/>
              </a:ext>
            </a:extLst>
          </p:cNvPr>
          <p:cNvPicPr>
            <a:picLocks noChangeAspect="1"/>
          </p:cNvPicPr>
          <p:nvPr/>
        </p:nvPicPr>
        <p:blipFill>
          <a:blip r:embed="rId3"/>
          <a:srcRect/>
          <a:stretch/>
        </p:blipFill>
        <p:spPr>
          <a:xfrm>
            <a:off x="276250" y="925632"/>
            <a:ext cx="7065628" cy="4290125"/>
          </a:xfrm>
          <a:prstGeom prst="rect">
            <a:avLst/>
          </a:prstGeom>
        </p:spPr>
      </p:pic>
      <p:sp>
        <p:nvSpPr>
          <p:cNvPr id="11" name="Content Placeholder 29">
            <a:extLst>
              <a:ext uri="{FF2B5EF4-FFF2-40B4-BE49-F238E27FC236}">
                <a16:creationId xmlns:a16="http://schemas.microsoft.com/office/drawing/2014/main" id="{DFF257B7-45E3-4D8E-8952-3F20D9C03158}"/>
              </a:ext>
            </a:extLst>
          </p:cNvPr>
          <p:cNvSpPr txBox="1">
            <a:spLocks/>
          </p:cNvSpPr>
          <p:nvPr/>
        </p:nvSpPr>
        <p:spPr bwMode="auto">
          <a:xfrm>
            <a:off x="7455447" y="1429348"/>
            <a:ext cx="1633858" cy="11253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accent2"/>
                </a:solidFill>
              </a:rPr>
              <a:t>Pos. Bump</a:t>
            </a:r>
          </a:p>
          <a:p>
            <a:pPr marL="0" indent="0">
              <a:buNone/>
            </a:pPr>
            <a:r>
              <a:rPr lang="en-US" sz="2000" b="1" dirty="0">
                <a:solidFill>
                  <a:schemeClr val="tx2"/>
                </a:solidFill>
              </a:rPr>
              <a:t>Neg. Bump</a:t>
            </a:r>
          </a:p>
          <a:p>
            <a:pPr marL="0" indent="0">
              <a:buNone/>
            </a:pPr>
            <a:r>
              <a:rPr lang="en-US" sz="2000" b="1" dirty="0">
                <a:solidFill>
                  <a:schemeClr val="accent6"/>
                </a:solidFill>
              </a:rPr>
              <a:t>No Bump</a:t>
            </a:r>
          </a:p>
        </p:txBody>
      </p:sp>
      <p:sp>
        <p:nvSpPr>
          <p:cNvPr id="15" name="Content Placeholder 29">
            <a:extLst>
              <a:ext uri="{FF2B5EF4-FFF2-40B4-BE49-F238E27FC236}">
                <a16:creationId xmlns:a16="http://schemas.microsoft.com/office/drawing/2014/main" id="{AC225707-F420-4595-8F1B-E143D8D9CD02}"/>
              </a:ext>
            </a:extLst>
          </p:cNvPr>
          <p:cNvSpPr txBox="1">
            <a:spLocks/>
          </p:cNvSpPr>
          <p:nvPr/>
        </p:nvSpPr>
        <p:spPr bwMode="auto">
          <a:xfrm>
            <a:off x="195189" y="5311073"/>
            <a:ext cx="8672513" cy="7602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solidFill>
                  <a:schemeClr val="accent6"/>
                </a:solidFill>
              </a:rPr>
              <a:t>The bump is very well localized in </a:t>
            </a:r>
            <a:r>
              <a:rPr lang="en-US" sz="2200" dirty="0" err="1">
                <a:solidFill>
                  <a:schemeClr val="accent6"/>
                </a:solidFill>
              </a:rPr>
              <a:t>BetaY</a:t>
            </a:r>
            <a:r>
              <a:rPr lang="en-US" sz="2200" dirty="0">
                <a:solidFill>
                  <a:schemeClr val="accent6"/>
                </a:solidFill>
              </a:rPr>
              <a:t>.</a:t>
            </a:r>
          </a:p>
        </p:txBody>
      </p:sp>
      <p:sp>
        <p:nvSpPr>
          <p:cNvPr id="16" name="Content Placeholder 29">
            <a:extLst>
              <a:ext uri="{FF2B5EF4-FFF2-40B4-BE49-F238E27FC236}">
                <a16:creationId xmlns:a16="http://schemas.microsoft.com/office/drawing/2014/main" id="{9DE49C34-264C-46F4-9083-9C69CE6C140B}"/>
              </a:ext>
            </a:extLst>
          </p:cNvPr>
          <p:cNvSpPr txBox="1">
            <a:spLocks/>
          </p:cNvSpPr>
          <p:nvPr/>
        </p:nvSpPr>
        <p:spPr bwMode="auto">
          <a:xfrm>
            <a:off x="3186377" y="1326868"/>
            <a:ext cx="830252" cy="2697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a:solidFill>
                  <a:schemeClr val="accent6"/>
                </a:solidFill>
              </a:rPr>
              <a:t>L11   L12</a:t>
            </a:r>
          </a:p>
        </p:txBody>
      </p:sp>
      <p:sp>
        <p:nvSpPr>
          <p:cNvPr id="17" name="Content Placeholder 29">
            <a:extLst>
              <a:ext uri="{FF2B5EF4-FFF2-40B4-BE49-F238E27FC236}">
                <a16:creationId xmlns:a16="http://schemas.microsoft.com/office/drawing/2014/main" id="{8C02A237-09FF-4A3C-A545-D0EEAA152B68}"/>
              </a:ext>
            </a:extLst>
          </p:cNvPr>
          <p:cNvSpPr txBox="1">
            <a:spLocks/>
          </p:cNvSpPr>
          <p:nvPr/>
        </p:nvSpPr>
        <p:spPr bwMode="auto">
          <a:xfrm>
            <a:off x="2828035" y="1548762"/>
            <a:ext cx="526635" cy="2697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a:solidFill>
                  <a:schemeClr val="accent6"/>
                </a:solidFill>
              </a:rPr>
              <a:t>L10</a:t>
            </a:r>
          </a:p>
        </p:txBody>
      </p:sp>
      <p:sp>
        <p:nvSpPr>
          <p:cNvPr id="18" name="Content Placeholder 29">
            <a:extLst>
              <a:ext uri="{FF2B5EF4-FFF2-40B4-BE49-F238E27FC236}">
                <a16:creationId xmlns:a16="http://schemas.microsoft.com/office/drawing/2014/main" id="{615DBCA7-C784-4B31-9DD2-9D3D88E95887}"/>
              </a:ext>
            </a:extLst>
          </p:cNvPr>
          <p:cNvSpPr txBox="1">
            <a:spLocks/>
          </p:cNvSpPr>
          <p:nvPr/>
        </p:nvSpPr>
        <p:spPr bwMode="auto">
          <a:xfrm>
            <a:off x="3939714" y="1557068"/>
            <a:ext cx="526635" cy="2697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a:solidFill>
                  <a:schemeClr val="accent6"/>
                </a:solidFill>
              </a:rPr>
              <a:t>L13</a:t>
            </a:r>
          </a:p>
        </p:txBody>
      </p:sp>
    </p:spTree>
    <p:extLst>
      <p:ext uri="{BB962C8B-B14F-4D97-AF65-F5344CB8AC3E}">
        <p14:creationId xmlns:p14="http://schemas.microsoft.com/office/powerpoint/2010/main" val="19415398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13</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err="1">
                <a:solidFill>
                  <a:schemeClr val="accent6"/>
                </a:solidFill>
              </a:rPr>
              <a:t>BetaY</a:t>
            </a:r>
            <a:r>
              <a:rPr lang="en-US" sz="2400" dirty="0">
                <a:solidFill>
                  <a:schemeClr val="accent6"/>
                </a:solidFill>
              </a:rPr>
              <a:t> function </a:t>
            </a:r>
            <a:r>
              <a:rPr lang="en-US" sz="2400" dirty="0">
                <a:solidFill>
                  <a:schemeClr val="tx2"/>
                </a:solidFill>
              </a:rPr>
              <a:t>(5-QL bump for </a:t>
            </a:r>
            <a:r>
              <a:rPr lang="en-US" sz="2400" dirty="0" err="1">
                <a:solidFill>
                  <a:schemeClr val="tx2"/>
                </a:solidFill>
              </a:rPr>
              <a:t>BetaY</a:t>
            </a:r>
            <a:r>
              <a:rPr lang="en-US" sz="2400" dirty="0">
                <a:solidFill>
                  <a:schemeClr val="tx2"/>
                </a:solidFill>
              </a:rPr>
              <a:t>)</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13</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8EF3E3BB-21AC-4319-9520-EB28596FFAF9}"/>
              </a:ext>
            </a:extLst>
          </p:cNvPr>
          <p:cNvPicPr>
            <a:picLocks noChangeAspect="1"/>
          </p:cNvPicPr>
          <p:nvPr/>
        </p:nvPicPr>
        <p:blipFill>
          <a:blip r:embed="rId3"/>
          <a:srcRect/>
          <a:stretch/>
        </p:blipFill>
        <p:spPr>
          <a:xfrm>
            <a:off x="276250" y="925632"/>
            <a:ext cx="7065628" cy="4290124"/>
          </a:xfrm>
          <a:prstGeom prst="rect">
            <a:avLst/>
          </a:prstGeom>
        </p:spPr>
      </p:pic>
      <p:sp>
        <p:nvSpPr>
          <p:cNvPr id="14" name="Content Placeholder 29">
            <a:extLst>
              <a:ext uri="{FF2B5EF4-FFF2-40B4-BE49-F238E27FC236}">
                <a16:creationId xmlns:a16="http://schemas.microsoft.com/office/drawing/2014/main" id="{67C2815B-05A0-4351-A02C-B96B7FCB9493}"/>
              </a:ext>
            </a:extLst>
          </p:cNvPr>
          <p:cNvSpPr txBox="1">
            <a:spLocks/>
          </p:cNvSpPr>
          <p:nvPr/>
        </p:nvSpPr>
        <p:spPr bwMode="auto">
          <a:xfrm>
            <a:off x="7455447" y="1429348"/>
            <a:ext cx="1633858" cy="11253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accent2"/>
                </a:solidFill>
              </a:rPr>
              <a:t>Pos. Bump</a:t>
            </a:r>
          </a:p>
          <a:p>
            <a:pPr marL="0" indent="0">
              <a:buNone/>
            </a:pPr>
            <a:r>
              <a:rPr lang="en-US" sz="2000" b="1" dirty="0">
                <a:solidFill>
                  <a:schemeClr val="tx2"/>
                </a:solidFill>
              </a:rPr>
              <a:t>Neg. Bump</a:t>
            </a:r>
          </a:p>
          <a:p>
            <a:pPr marL="0" indent="0">
              <a:buNone/>
            </a:pPr>
            <a:r>
              <a:rPr lang="en-US" sz="2000" b="1" dirty="0">
                <a:solidFill>
                  <a:schemeClr val="accent6"/>
                </a:solidFill>
              </a:rPr>
              <a:t>No Bump</a:t>
            </a:r>
          </a:p>
        </p:txBody>
      </p:sp>
      <p:sp>
        <p:nvSpPr>
          <p:cNvPr id="15" name="Content Placeholder 29">
            <a:extLst>
              <a:ext uri="{FF2B5EF4-FFF2-40B4-BE49-F238E27FC236}">
                <a16:creationId xmlns:a16="http://schemas.microsoft.com/office/drawing/2014/main" id="{0AB91A24-7BDC-4D19-8347-B7C58EF755EF}"/>
              </a:ext>
            </a:extLst>
          </p:cNvPr>
          <p:cNvSpPr txBox="1">
            <a:spLocks/>
          </p:cNvSpPr>
          <p:nvPr/>
        </p:nvSpPr>
        <p:spPr bwMode="auto">
          <a:xfrm>
            <a:off x="2154170" y="1228051"/>
            <a:ext cx="4555170" cy="435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accent6">
                    <a:lumMod val="60000"/>
                    <a:lumOff val="40000"/>
                  </a:schemeClr>
                </a:solidFill>
              </a:rPr>
              <a:t>L10</a:t>
            </a:r>
            <a:r>
              <a:rPr lang="en-US" sz="2000" b="1" dirty="0">
                <a:solidFill>
                  <a:schemeClr val="accent6"/>
                </a:solidFill>
              </a:rPr>
              <a:t>            L11            </a:t>
            </a:r>
            <a:r>
              <a:rPr lang="en-US" sz="2000" b="1" dirty="0">
                <a:solidFill>
                  <a:schemeClr val="accent6">
                    <a:lumMod val="60000"/>
                    <a:lumOff val="40000"/>
                  </a:schemeClr>
                </a:solidFill>
              </a:rPr>
              <a:t>L12</a:t>
            </a:r>
            <a:r>
              <a:rPr lang="en-US" sz="2000" b="1" dirty="0">
                <a:solidFill>
                  <a:schemeClr val="accent6"/>
                </a:solidFill>
              </a:rPr>
              <a:t>            L13</a:t>
            </a:r>
          </a:p>
        </p:txBody>
      </p:sp>
      <p:sp>
        <p:nvSpPr>
          <p:cNvPr id="16" name="Content Placeholder 29">
            <a:extLst>
              <a:ext uri="{FF2B5EF4-FFF2-40B4-BE49-F238E27FC236}">
                <a16:creationId xmlns:a16="http://schemas.microsoft.com/office/drawing/2014/main" id="{1AB1D250-2421-40F5-958B-4DA583D94EE4}"/>
              </a:ext>
            </a:extLst>
          </p:cNvPr>
          <p:cNvSpPr txBox="1">
            <a:spLocks/>
          </p:cNvSpPr>
          <p:nvPr/>
        </p:nvSpPr>
        <p:spPr bwMode="auto">
          <a:xfrm>
            <a:off x="1071474" y="4127465"/>
            <a:ext cx="4555170" cy="435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accent6"/>
                </a:solidFill>
              </a:rPr>
              <a:t>S09            </a:t>
            </a:r>
            <a:r>
              <a:rPr lang="en-US" sz="2000" b="1" dirty="0">
                <a:solidFill>
                  <a:schemeClr val="accent6">
                    <a:lumMod val="60000"/>
                    <a:lumOff val="40000"/>
                  </a:schemeClr>
                </a:solidFill>
              </a:rPr>
              <a:t>S10</a:t>
            </a:r>
            <a:r>
              <a:rPr lang="en-US" sz="2000" b="1" dirty="0">
                <a:solidFill>
                  <a:schemeClr val="accent6"/>
                </a:solidFill>
              </a:rPr>
              <a:t>            </a:t>
            </a:r>
            <a:r>
              <a:rPr lang="en-US" sz="2000" b="1" dirty="0">
                <a:solidFill>
                  <a:schemeClr val="accent6">
                    <a:lumMod val="60000"/>
                    <a:lumOff val="40000"/>
                  </a:schemeClr>
                </a:solidFill>
              </a:rPr>
              <a:t>S11</a:t>
            </a:r>
            <a:r>
              <a:rPr lang="en-US" sz="2000" b="1" dirty="0">
                <a:solidFill>
                  <a:schemeClr val="accent6"/>
                </a:solidFill>
              </a:rPr>
              <a:t>            S12</a:t>
            </a:r>
          </a:p>
        </p:txBody>
      </p:sp>
      <p:sp>
        <p:nvSpPr>
          <p:cNvPr id="17" name="Content Placeholder 29">
            <a:extLst>
              <a:ext uri="{FF2B5EF4-FFF2-40B4-BE49-F238E27FC236}">
                <a16:creationId xmlns:a16="http://schemas.microsoft.com/office/drawing/2014/main" id="{EC5D7208-0027-4BA7-9BFF-EE7108CABECA}"/>
              </a:ext>
            </a:extLst>
          </p:cNvPr>
          <p:cNvSpPr txBox="1">
            <a:spLocks/>
          </p:cNvSpPr>
          <p:nvPr/>
        </p:nvSpPr>
        <p:spPr bwMode="auto">
          <a:xfrm>
            <a:off x="195189" y="5311071"/>
            <a:ext cx="8672513" cy="7602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b="1" dirty="0">
                <a:solidFill>
                  <a:schemeClr val="accent2"/>
                </a:solidFill>
              </a:rPr>
              <a:t>Increase</a:t>
            </a:r>
            <a:r>
              <a:rPr lang="en-US" sz="2200" b="1" dirty="0">
                <a:solidFill>
                  <a:schemeClr val="accent6"/>
                </a:solidFill>
              </a:rPr>
              <a:t>/</a:t>
            </a:r>
            <a:r>
              <a:rPr lang="en-US" sz="2200" b="1" dirty="0">
                <a:solidFill>
                  <a:schemeClr val="tx2"/>
                </a:solidFill>
              </a:rPr>
              <a:t>Decrease</a:t>
            </a:r>
            <a:r>
              <a:rPr lang="en-US" sz="2200" b="1" dirty="0">
                <a:solidFill>
                  <a:schemeClr val="accent6"/>
                </a:solidFill>
              </a:rPr>
              <a:t> </a:t>
            </a:r>
            <a:r>
              <a:rPr lang="en-US" sz="2200" dirty="0">
                <a:solidFill>
                  <a:schemeClr val="accent6"/>
                </a:solidFill>
              </a:rPr>
              <a:t>in S10 &amp; S11, L10 &amp; L12,</a:t>
            </a:r>
          </a:p>
          <a:p>
            <a:pPr marL="0" indent="0">
              <a:buNone/>
            </a:pPr>
            <a:r>
              <a:rPr lang="en-US" sz="2200" b="1" dirty="0">
                <a:solidFill>
                  <a:schemeClr val="tx2"/>
                </a:solidFill>
              </a:rPr>
              <a:t>Increase</a:t>
            </a:r>
            <a:r>
              <a:rPr lang="en-US" sz="2200" b="1" dirty="0">
                <a:solidFill>
                  <a:schemeClr val="accent6"/>
                </a:solidFill>
              </a:rPr>
              <a:t>/</a:t>
            </a:r>
            <a:r>
              <a:rPr lang="en-US" sz="2200" b="1" dirty="0">
                <a:solidFill>
                  <a:schemeClr val="accent2"/>
                </a:solidFill>
              </a:rPr>
              <a:t>Decrease</a:t>
            </a:r>
            <a:r>
              <a:rPr lang="en-US" sz="2200" b="1" dirty="0">
                <a:solidFill>
                  <a:schemeClr val="accent6"/>
                </a:solidFill>
              </a:rPr>
              <a:t> </a:t>
            </a:r>
            <a:r>
              <a:rPr lang="en-US" sz="2200" dirty="0">
                <a:solidFill>
                  <a:schemeClr val="accent6"/>
                </a:solidFill>
              </a:rPr>
              <a:t>in S09 &amp; S12, L11 &amp; L13.</a:t>
            </a:r>
          </a:p>
        </p:txBody>
      </p:sp>
      <p:sp>
        <p:nvSpPr>
          <p:cNvPr id="18" name="Content Placeholder 29">
            <a:extLst>
              <a:ext uri="{FF2B5EF4-FFF2-40B4-BE49-F238E27FC236}">
                <a16:creationId xmlns:a16="http://schemas.microsoft.com/office/drawing/2014/main" id="{4CFAA696-54E6-4C96-B1B1-897BC4C0FD8E}"/>
              </a:ext>
            </a:extLst>
          </p:cNvPr>
          <p:cNvSpPr txBox="1">
            <a:spLocks/>
          </p:cNvSpPr>
          <p:nvPr/>
        </p:nvSpPr>
        <p:spPr bwMode="auto">
          <a:xfrm>
            <a:off x="7341878" y="3732850"/>
            <a:ext cx="1747427" cy="9791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schemeClr val="accent6"/>
                </a:solidFill>
              </a:rPr>
              <a:t>(Vert. aperture restriction in dipoles.)</a:t>
            </a:r>
          </a:p>
        </p:txBody>
      </p:sp>
    </p:spTree>
    <p:extLst>
      <p:ext uri="{BB962C8B-B14F-4D97-AF65-F5344CB8AC3E}">
        <p14:creationId xmlns:p14="http://schemas.microsoft.com/office/powerpoint/2010/main" val="4076086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14</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solidFill>
                  <a:schemeClr val="accent6"/>
                </a:solidFill>
              </a:rPr>
              <a:t>Application 1: </a:t>
            </a:r>
            <a:r>
              <a:rPr lang="en-US" sz="2400" dirty="0">
                <a:solidFill>
                  <a:schemeClr val="tx2"/>
                </a:solidFill>
              </a:rPr>
              <a:t>Vertical/Short Loss Management</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14</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sp>
        <p:nvSpPr>
          <p:cNvPr id="8" name="Content Placeholder 29">
            <a:extLst>
              <a:ext uri="{FF2B5EF4-FFF2-40B4-BE49-F238E27FC236}">
                <a16:creationId xmlns:a16="http://schemas.microsoft.com/office/drawing/2014/main" id="{E0272BF3-8F90-4235-B9EA-9965BA6A82D7}"/>
              </a:ext>
            </a:extLst>
          </p:cNvPr>
          <p:cNvSpPr txBox="1">
            <a:spLocks/>
          </p:cNvSpPr>
          <p:nvPr/>
        </p:nvSpPr>
        <p:spPr bwMode="auto">
          <a:xfrm>
            <a:off x="195189" y="960326"/>
            <a:ext cx="8672513" cy="51832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accent6"/>
                </a:solidFill>
              </a:rPr>
              <a:t>Step 1: </a:t>
            </a:r>
            <a:r>
              <a:rPr lang="en-US" sz="2000" dirty="0">
                <a:solidFill>
                  <a:schemeClr val="accent6"/>
                </a:solidFill>
              </a:rPr>
              <a:t>Tune Beam Orbits.</a:t>
            </a:r>
          </a:p>
          <a:p>
            <a:pPr marL="0" indent="0">
              <a:buNone/>
            </a:pPr>
            <a:endParaRPr lang="en-US" sz="800" b="1" dirty="0">
              <a:solidFill>
                <a:schemeClr val="accent6"/>
              </a:solidFill>
            </a:endParaRPr>
          </a:p>
          <a:p>
            <a:pPr marL="0" indent="0">
              <a:buNone/>
            </a:pPr>
            <a:r>
              <a:rPr lang="en-US" sz="2000" b="1" dirty="0">
                <a:solidFill>
                  <a:schemeClr val="accent6"/>
                </a:solidFill>
              </a:rPr>
              <a:t>Step 2: </a:t>
            </a:r>
            <a:r>
              <a:rPr lang="en-US" sz="2000" dirty="0">
                <a:solidFill>
                  <a:schemeClr val="accent6"/>
                </a:solidFill>
              </a:rPr>
              <a:t>Adjust Vertical Bump.</a:t>
            </a:r>
          </a:p>
          <a:p>
            <a:pPr marL="0" indent="0">
              <a:buNone/>
            </a:pPr>
            <a:r>
              <a:rPr lang="en-US" sz="2000" dirty="0">
                <a:solidFill>
                  <a:schemeClr val="accent6"/>
                </a:solidFill>
              </a:rPr>
              <a:t>	- reduce losses middle two shorts (S10 &amp; S11).</a:t>
            </a:r>
          </a:p>
          <a:p>
            <a:pPr marL="0" indent="0">
              <a:buNone/>
            </a:pPr>
            <a:r>
              <a:rPr lang="en-US" sz="2000" dirty="0">
                <a:solidFill>
                  <a:schemeClr val="accent6"/>
                </a:solidFill>
              </a:rPr>
              <a:t>	- watch for losses at outer two shorts (S09 &amp; S12), middle long (L11).</a:t>
            </a:r>
          </a:p>
          <a:p>
            <a:pPr marL="0" indent="0">
              <a:buNone/>
            </a:pPr>
            <a:endParaRPr lang="en-US" sz="800" b="1" dirty="0">
              <a:solidFill>
                <a:schemeClr val="accent6"/>
              </a:solidFill>
            </a:endParaRPr>
          </a:p>
          <a:p>
            <a:pPr marL="0" indent="0">
              <a:buNone/>
            </a:pPr>
            <a:r>
              <a:rPr lang="en-US" sz="2000" b="1" dirty="0">
                <a:solidFill>
                  <a:schemeClr val="accent6"/>
                </a:solidFill>
              </a:rPr>
              <a:t>Step 3 (optional): </a:t>
            </a:r>
            <a:r>
              <a:rPr lang="en-US" sz="2000" dirty="0" err="1">
                <a:solidFill>
                  <a:schemeClr val="accent6"/>
                </a:solidFill>
              </a:rPr>
              <a:t>Followup</a:t>
            </a:r>
            <a:r>
              <a:rPr lang="en-US" sz="2000" dirty="0">
                <a:solidFill>
                  <a:schemeClr val="accent6"/>
                </a:solidFill>
              </a:rPr>
              <a:t> Bumps.</a:t>
            </a:r>
          </a:p>
          <a:p>
            <a:pPr marL="0" indent="0">
              <a:buNone/>
            </a:pPr>
            <a:r>
              <a:rPr lang="en-US" sz="2000" dirty="0">
                <a:solidFill>
                  <a:schemeClr val="accent6"/>
                </a:solidFill>
              </a:rPr>
              <a:t>	- if losses increase at outer shorts (S09 or S12)</a:t>
            </a:r>
          </a:p>
          <a:p>
            <a:pPr marL="0" indent="0">
              <a:buNone/>
            </a:pPr>
            <a:r>
              <a:rPr lang="en-US" sz="2000" dirty="0">
                <a:solidFill>
                  <a:schemeClr val="accent6"/>
                </a:solidFill>
              </a:rPr>
              <a:t>		- use adjacent vertical bumps.</a:t>
            </a:r>
          </a:p>
          <a:p>
            <a:pPr marL="0" indent="0">
              <a:buNone/>
            </a:pPr>
            <a:r>
              <a:rPr lang="en-US" sz="2000" dirty="0">
                <a:solidFill>
                  <a:schemeClr val="accent6"/>
                </a:solidFill>
              </a:rPr>
              <a:t>	- if losses increase (undesirably) at middle long (L11)</a:t>
            </a:r>
          </a:p>
          <a:p>
            <a:pPr marL="0" indent="0">
              <a:buNone/>
            </a:pPr>
            <a:r>
              <a:rPr lang="en-US" sz="2000" dirty="0">
                <a:solidFill>
                  <a:schemeClr val="accent6"/>
                </a:solidFill>
              </a:rPr>
              <a:t>		- check horizontal orbit.</a:t>
            </a:r>
          </a:p>
          <a:p>
            <a:pPr marL="0" indent="0">
              <a:buNone/>
            </a:pPr>
            <a:r>
              <a:rPr lang="en-US" sz="2000" dirty="0">
                <a:solidFill>
                  <a:schemeClr val="accent6"/>
                </a:solidFill>
              </a:rPr>
              <a:t>		- recheck vertical orbit.</a:t>
            </a:r>
          </a:p>
          <a:p>
            <a:pPr marL="0" indent="0">
              <a:buNone/>
            </a:pPr>
            <a:r>
              <a:rPr lang="en-US" sz="2000" dirty="0">
                <a:solidFill>
                  <a:schemeClr val="accent6"/>
                </a:solidFill>
              </a:rPr>
              <a:t>		- try adjacent bumps.</a:t>
            </a:r>
          </a:p>
        </p:txBody>
      </p:sp>
    </p:spTree>
    <p:extLst>
      <p:ext uri="{BB962C8B-B14F-4D97-AF65-F5344CB8AC3E}">
        <p14:creationId xmlns:p14="http://schemas.microsoft.com/office/powerpoint/2010/main" val="38902284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15</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solidFill>
                  <a:schemeClr val="accent6"/>
                </a:solidFill>
              </a:rPr>
              <a:t>Application 2: </a:t>
            </a:r>
            <a:r>
              <a:rPr lang="en-US" sz="2400" dirty="0">
                <a:solidFill>
                  <a:schemeClr val="tx2"/>
                </a:solidFill>
              </a:rPr>
              <a:t>Injection &amp; Extraction Tuning</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15</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sp>
        <p:nvSpPr>
          <p:cNvPr id="8" name="Content Placeholder 29">
            <a:extLst>
              <a:ext uri="{FF2B5EF4-FFF2-40B4-BE49-F238E27FC236}">
                <a16:creationId xmlns:a16="http://schemas.microsoft.com/office/drawing/2014/main" id="{E0272BF3-8F90-4235-B9EA-9965BA6A82D7}"/>
              </a:ext>
            </a:extLst>
          </p:cNvPr>
          <p:cNvSpPr txBox="1">
            <a:spLocks/>
          </p:cNvSpPr>
          <p:nvPr/>
        </p:nvSpPr>
        <p:spPr bwMode="auto">
          <a:xfrm>
            <a:off x="195189" y="960326"/>
            <a:ext cx="8672513" cy="55390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accent6"/>
                </a:solidFill>
              </a:rPr>
              <a:t>Same strategy for Injection &amp; Extraction, except with some complications.</a:t>
            </a:r>
          </a:p>
          <a:p>
            <a:pPr marL="0" indent="0">
              <a:buNone/>
            </a:pPr>
            <a:endParaRPr lang="en-US" sz="2000" dirty="0">
              <a:solidFill>
                <a:schemeClr val="accent6"/>
              </a:solidFill>
            </a:endParaRPr>
          </a:p>
          <a:p>
            <a:pPr marL="0" indent="0">
              <a:buNone/>
            </a:pPr>
            <a:r>
              <a:rPr lang="en-US" sz="2000" dirty="0">
                <a:solidFill>
                  <a:schemeClr val="accent6"/>
                </a:solidFill>
              </a:rPr>
              <a:t>The bump changes many relevant parameters:</a:t>
            </a:r>
          </a:p>
          <a:p>
            <a:pPr>
              <a:buFontTx/>
              <a:buChar char="-"/>
            </a:pPr>
            <a:r>
              <a:rPr lang="en-US" sz="2000" dirty="0">
                <a:solidFill>
                  <a:schemeClr val="accent6"/>
                </a:solidFill>
              </a:rPr>
              <a:t>beta function at kick (foil-scatter or kicker).</a:t>
            </a:r>
          </a:p>
          <a:p>
            <a:pPr>
              <a:buFontTx/>
              <a:buChar char="-"/>
            </a:pPr>
            <a:r>
              <a:rPr lang="en-US" sz="2000" dirty="0">
                <a:solidFill>
                  <a:schemeClr val="accent6"/>
                </a:solidFill>
              </a:rPr>
              <a:t>phase-advance between kick and downstream straights.</a:t>
            </a:r>
          </a:p>
          <a:p>
            <a:pPr>
              <a:buFontTx/>
              <a:buChar char="-"/>
            </a:pPr>
            <a:r>
              <a:rPr lang="en-US" sz="2000" dirty="0">
                <a:solidFill>
                  <a:schemeClr val="accent6"/>
                </a:solidFill>
              </a:rPr>
              <a:t>betas in downstream straights.</a:t>
            </a:r>
            <a:endParaRPr lang="en-US" sz="400" dirty="0">
              <a:solidFill>
                <a:schemeClr val="accent6"/>
              </a:solidFill>
            </a:endParaRPr>
          </a:p>
          <a:p>
            <a:pPr marL="0" indent="0">
              <a:buNone/>
            </a:pPr>
            <a:endParaRPr lang="en-US" sz="2000" dirty="0">
              <a:solidFill>
                <a:schemeClr val="accent6"/>
              </a:solidFill>
            </a:endParaRPr>
          </a:p>
          <a:p>
            <a:pPr marL="0" indent="0">
              <a:buNone/>
            </a:pPr>
            <a:r>
              <a:rPr lang="en-US" sz="2000" dirty="0">
                <a:solidFill>
                  <a:schemeClr val="accent6"/>
                </a:solidFill>
              </a:rPr>
              <a:t>Also, need to account for the effect of QL3 corrector displacement.</a:t>
            </a:r>
          </a:p>
          <a:p>
            <a:pPr marL="0" indent="0">
              <a:buNone/>
            </a:pPr>
            <a:endParaRPr lang="en-US" sz="400" dirty="0">
              <a:solidFill>
                <a:schemeClr val="accent6"/>
              </a:solidFill>
            </a:endParaRPr>
          </a:p>
          <a:p>
            <a:pPr marL="0" indent="0">
              <a:buNone/>
            </a:pPr>
            <a:r>
              <a:rPr lang="en-US" sz="400" dirty="0">
                <a:solidFill>
                  <a:schemeClr val="accent6"/>
                </a:solidFill>
              </a:rPr>
              <a:t>\</a:t>
            </a:r>
            <a:endParaRPr lang="en-US" sz="2000" dirty="0">
              <a:solidFill>
                <a:schemeClr val="accent6"/>
              </a:solidFill>
            </a:endParaRPr>
          </a:p>
          <a:p>
            <a:pPr marL="0" indent="0">
              <a:buNone/>
            </a:pPr>
            <a:endParaRPr lang="en-US" sz="400" dirty="0">
              <a:solidFill>
                <a:schemeClr val="accent6"/>
              </a:solidFill>
            </a:endParaRPr>
          </a:p>
          <a:p>
            <a:pPr marL="0" indent="0">
              <a:buNone/>
            </a:pPr>
            <a:endParaRPr lang="en-US" sz="400" dirty="0">
              <a:solidFill>
                <a:schemeClr val="accent6"/>
              </a:solidFill>
            </a:endParaRPr>
          </a:p>
          <a:p>
            <a:pPr marL="0" indent="0">
              <a:buNone/>
            </a:pPr>
            <a:r>
              <a:rPr lang="en-US" sz="2000" dirty="0">
                <a:solidFill>
                  <a:schemeClr val="accent6"/>
                </a:solidFill>
              </a:rPr>
              <a:t>Strategy: tune empirically &amp; </a:t>
            </a:r>
            <a:r>
              <a:rPr lang="en-US" sz="2000" dirty="0" err="1">
                <a:solidFill>
                  <a:schemeClr val="accent6"/>
                </a:solidFill>
              </a:rPr>
              <a:t>itertate</a:t>
            </a:r>
            <a:r>
              <a:rPr lang="en-US" sz="2000" dirty="0">
                <a:solidFill>
                  <a:schemeClr val="accent6"/>
                </a:solidFill>
              </a:rPr>
              <a:t> model-specific scenarios.</a:t>
            </a:r>
          </a:p>
        </p:txBody>
      </p:sp>
    </p:spTree>
    <p:extLst>
      <p:ext uri="{BB962C8B-B14F-4D97-AF65-F5344CB8AC3E}">
        <p14:creationId xmlns:p14="http://schemas.microsoft.com/office/powerpoint/2010/main" val="39925656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16</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solidFill>
                  <a:schemeClr val="accent6"/>
                </a:solidFill>
              </a:rPr>
              <a:t>Application 2: </a:t>
            </a:r>
            <a:r>
              <a:rPr lang="en-US" sz="2400" dirty="0">
                <a:solidFill>
                  <a:schemeClr val="tx2"/>
                </a:solidFill>
              </a:rPr>
              <a:t>Injection &amp; Extraction Tuning</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16</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pic>
        <p:nvPicPr>
          <p:cNvPr id="3" name="Picture 2" descr="A close up of a map&#10;&#10;Description automatically generated">
            <a:extLst>
              <a:ext uri="{FF2B5EF4-FFF2-40B4-BE49-F238E27FC236}">
                <a16:creationId xmlns:a16="http://schemas.microsoft.com/office/drawing/2014/main" id="{ED0D4155-1801-4A31-823D-6AB5B8C283B6}"/>
              </a:ext>
            </a:extLst>
          </p:cNvPr>
          <p:cNvPicPr>
            <a:picLocks noChangeAspect="1"/>
          </p:cNvPicPr>
          <p:nvPr/>
        </p:nvPicPr>
        <p:blipFill>
          <a:blip r:embed="rId3"/>
          <a:stretch>
            <a:fillRect/>
          </a:stretch>
        </p:blipFill>
        <p:spPr>
          <a:xfrm>
            <a:off x="307357" y="931766"/>
            <a:ext cx="5394445" cy="5221384"/>
          </a:xfrm>
          <a:prstGeom prst="rect">
            <a:avLst/>
          </a:prstGeom>
        </p:spPr>
      </p:pic>
      <p:sp>
        <p:nvSpPr>
          <p:cNvPr id="11" name="Content Placeholder 29">
            <a:extLst>
              <a:ext uri="{FF2B5EF4-FFF2-40B4-BE49-F238E27FC236}">
                <a16:creationId xmlns:a16="http://schemas.microsoft.com/office/drawing/2014/main" id="{1AC634C1-68DB-45CD-B274-284EDD6A4BCE}"/>
              </a:ext>
            </a:extLst>
          </p:cNvPr>
          <p:cNvSpPr txBox="1">
            <a:spLocks/>
          </p:cNvSpPr>
          <p:nvPr/>
        </p:nvSpPr>
        <p:spPr bwMode="auto">
          <a:xfrm>
            <a:off x="5784111" y="1004777"/>
            <a:ext cx="3264195" cy="54945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accent6"/>
                </a:solidFill>
              </a:rPr>
              <a:t>A typical trajectory for a particle loss due to foil-scattering (black).</a:t>
            </a:r>
          </a:p>
          <a:p>
            <a:pPr marL="0" indent="0">
              <a:buNone/>
            </a:pPr>
            <a:endParaRPr lang="en-US" sz="2000" dirty="0">
              <a:solidFill>
                <a:schemeClr val="accent6"/>
              </a:solidFill>
            </a:endParaRPr>
          </a:p>
          <a:p>
            <a:pPr marL="0" indent="0">
              <a:buNone/>
            </a:pPr>
            <a:r>
              <a:rPr lang="en-US" sz="2000" dirty="0">
                <a:solidFill>
                  <a:schemeClr val="accent6"/>
                </a:solidFill>
              </a:rPr>
              <a:t>Trajectory modified by</a:t>
            </a:r>
          </a:p>
          <a:p>
            <a:pPr marL="0" indent="0">
              <a:buNone/>
            </a:pPr>
            <a:r>
              <a:rPr lang="en-US" sz="2000" dirty="0">
                <a:solidFill>
                  <a:schemeClr val="accent6"/>
                </a:solidFill>
              </a:rPr>
              <a:t>+/- 36A local quad bump</a:t>
            </a:r>
          </a:p>
          <a:p>
            <a:pPr marL="0" indent="0">
              <a:buNone/>
            </a:pPr>
            <a:r>
              <a:rPr lang="en-US" sz="2000" dirty="0">
                <a:solidFill>
                  <a:schemeClr val="accent6"/>
                </a:solidFill>
              </a:rPr>
              <a:t>(orange/blue).</a:t>
            </a:r>
          </a:p>
          <a:p>
            <a:pPr marL="0" indent="0">
              <a:buNone/>
            </a:pPr>
            <a:endParaRPr lang="en-US" sz="2000" dirty="0">
              <a:solidFill>
                <a:schemeClr val="accent6"/>
              </a:solidFill>
            </a:endParaRPr>
          </a:p>
          <a:p>
            <a:pPr marL="0" indent="0">
              <a:buNone/>
            </a:pPr>
            <a:r>
              <a:rPr lang="en-US" sz="2000" dirty="0">
                <a:solidFill>
                  <a:schemeClr val="accent6"/>
                </a:solidFill>
              </a:rPr>
              <a:t>The effect is barely perceptible ~1% ?</a:t>
            </a:r>
          </a:p>
        </p:txBody>
      </p:sp>
    </p:spTree>
    <p:extLst>
      <p:ext uri="{BB962C8B-B14F-4D97-AF65-F5344CB8AC3E}">
        <p14:creationId xmlns:p14="http://schemas.microsoft.com/office/powerpoint/2010/main" val="28399104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17</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solidFill>
                  <a:schemeClr val="accent6"/>
                </a:solidFill>
              </a:rPr>
              <a:t>Application 3: </a:t>
            </a:r>
            <a:r>
              <a:rPr lang="en-US" sz="2400" dirty="0">
                <a:solidFill>
                  <a:schemeClr val="tx2"/>
                </a:solidFill>
              </a:rPr>
              <a:t>Missing QL11 Compensation</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17</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sp>
        <p:nvSpPr>
          <p:cNvPr id="8" name="Content Placeholder 29">
            <a:extLst>
              <a:ext uri="{FF2B5EF4-FFF2-40B4-BE49-F238E27FC236}">
                <a16:creationId xmlns:a16="http://schemas.microsoft.com/office/drawing/2014/main" id="{E0272BF3-8F90-4235-B9EA-9965BA6A82D7}"/>
              </a:ext>
            </a:extLst>
          </p:cNvPr>
          <p:cNvSpPr txBox="1">
            <a:spLocks/>
          </p:cNvSpPr>
          <p:nvPr/>
        </p:nvSpPr>
        <p:spPr bwMode="auto">
          <a:xfrm>
            <a:off x="195189" y="884903"/>
            <a:ext cx="8672513" cy="51832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accent6"/>
                </a:solidFill>
              </a:rPr>
              <a:t>Suppose that the Booster could be tuned up perfectly, except that it required +/- 12A on QL11 and QL11 was not available (artificial scenario).</a:t>
            </a:r>
          </a:p>
          <a:p>
            <a:pPr marL="0" indent="0">
              <a:buNone/>
            </a:pPr>
            <a:endParaRPr lang="en-US" sz="400" dirty="0">
              <a:solidFill>
                <a:schemeClr val="accent6"/>
              </a:solidFill>
            </a:endParaRPr>
          </a:p>
          <a:p>
            <a:pPr marL="0" indent="0">
              <a:buNone/>
            </a:pPr>
            <a:r>
              <a:rPr lang="en-US" sz="2000" dirty="0">
                <a:solidFill>
                  <a:schemeClr val="accent6"/>
                </a:solidFill>
              </a:rPr>
              <a:t>The global effect of QL11 could be emulated with QL09, QL10, QL12, QL13, keeping the beta-error to a restricted region between the L9 collimator &amp; notch absorber.</a:t>
            </a:r>
          </a:p>
        </p:txBody>
      </p:sp>
      <p:pic>
        <p:nvPicPr>
          <p:cNvPr id="10" name="Picture 9">
            <a:extLst>
              <a:ext uri="{FF2B5EF4-FFF2-40B4-BE49-F238E27FC236}">
                <a16:creationId xmlns:a16="http://schemas.microsoft.com/office/drawing/2014/main" id="{BD687301-CBE3-4FF4-8D33-4AF97463ED7F}"/>
              </a:ext>
            </a:extLst>
          </p:cNvPr>
          <p:cNvPicPr>
            <a:picLocks noChangeAspect="1"/>
          </p:cNvPicPr>
          <p:nvPr/>
        </p:nvPicPr>
        <p:blipFill>
          <a:blip r:embed="rId3"/>
          <a:srcRect/>
          <a:stretch/>
        </p:blipFill>
        <p:spPr>
          <a:xfrm>
            <a:off x="4733154" y="2753835"/>
            <a:ext cx="4292023" cy="2606040"/>
          </a:xfrm>
          <a:prstGeom prst="rect">
            <a:avLst/>
          </a:prstGeom>
        </p:spPr>
      </p:pic>
      <p:pic>
        <p:nvPicPr>
          <p:cNvPr id="11" name="Picture 10">
            <a:extLst>
              <a:ext uri="{FF2B5EF4-FFF2-40B4-BE49-F238E27FC236}">
                <a16:creationId xmlns:a16="http://schemas.microsoft.com/office/drawing/2014/main" id="{8A32FAF5-E9CB-444E-9925-9F765F5A8C95}"/>
              </a:ext>
            </a:extLst>
          </p:cNvPr>
          <p:cNvPicPr>
            <a:picLocks noChangeAspect="1"/>
          </p:cNvPicPr>
          <p:nvPr/>
        </p:nvPicPr>
        <p:blipFill>
          <a:blip r:embed="rId4"/>
          <a:srcRect/>
          <a:stretch/>
        </p:blipFill>
        <p:spPr>
          <a:xfrm>
            <a:off x="85416" y="2753835"/>
            <a:ext cx="4292021" cy="2606040"/>
          </a:xfrm>
          <a:prstGeom prst="rect">
            <a:avLst/>
          </a:prstGeom>
        </p:spPr>
      </p:pic>
      <p:sp>
        <p:nvSpPr>
          <p:cNvPr id="14" name="Content Placeholder 29">
            <a:extLst>
              <a:ext uri="{FF2B5EF4-FFF2-40B4-BE49-F238E27FC236}">
                <a16:creationId xmlns:a16="http://schemas.microsoft.com/office/drawing/2014/main" id="{CD4AE076-658F-4CD5-AE5E-59D600F4E904}"/>
              </a:ext>
            </a:extLst>
          </p:cNvPr>
          <p:cNvSpPr txBox="1">
            <a:spLocks/>
          </p:cNvSpPr>
          <p:nvPr/>
        </p:nvSpPr>
        <p:spPr bwMode="auto">
          <a:xfrm>
            <a:off x="182784" y="5465135"/>
            <a:ext cx="8672513" cy="7554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accent6"/>
                </a:solidFill>
              </a:rPr>
              <a:t>Use subsequent local beta bumps to smooth betas at L11 injection and nearby Booster cells.</a:t>
            </a:r>
          </a:p>
        </p:txBody>
      </p:sp>
      <p:cxnSp>
        <p:nvCxnSpPr>
          <p:cNvPr id="17" name="Straight Arrow Connector 16">
            <a:extLst>
              <a:ext uri="{FF2B5EF4-FFF2-40B4-BE49-F238E27FC236}">
                <a16:creationId xmlns:a16="http://schemas.microsoft.com/office/drawing/2014/main" id="{FAD94CE0-B642-481A-9919-1AE0FFC44AFF}"/>
              </a:ext>
            </a:extLst>
          </p:cNvPr>
          <p:cNvCxnSpPr>
            <a:cxnSpLocks/>
          </p:cNvCxnSpPr>
          <p:nvPr/>
        </p:nvCxnSpPr>
        <p:spPr>
          <a:xfrm>
            <a:off x="4428460" y="3092302"/>
            <a:ext cx="244549" cy="0"/>
          </a:xfrm>
          <a:prstGeom prst="straightConnector1">
            <a:avLst/>
          </a:prstGeom>
          <a:ln w="28575">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7157AA9-C2F6-47FF-8C80-CF72BC4CA5B0}"/>
              </a:ext>
            </a:extLst>
          </p:cNvPr>
          <p:cNvCxnSpPr>
            <a:cxnSpLocks/>
          </p:cNvCxnSpPr>
          <p:nvPr/>
        </p:nvCxnSpPr>
        <p:spPr>
          <a:xfrm>
            <a:off x="4426688" y="3409504"/>
            <a:ext cx="244549" cy="0"/>
          </a:xfrm>
          <a:prstGeom prst="straightConnector1">
            <a:avLst/>
          </a:prstGeom>
          <a:ln w="28575">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3FBF90DD-86B5-4D9E-9DDE-E0DCA17FEAB8}"/>
              </a:ext>
            </a:extLst>
          </p:cNvPr>
          <p:cNvCxnSpPr>
            <a:cxnSpLocks/>
          </p:cNvCxnSpPr>
          <p:nvPr/>
        </p:nvCxnSpPr>
        <p:spPr>
          <a:xfrm>
            <a:off x="4426687" y="3733803"/>
            <a:ext cx="244549" cy="0"/>
          </a:xfrm>
          <a:prstGeom prst="straightConnector1">
            <a:avLst/>
          </a:prstGeom>
          <a:ln w="28575">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8F1F17A-AA8A-4312-BA19-21E28499CEE2}"/>
              </a:ext>
            </a:extLst>
          </p:cNvPr>
          <p:cNvCxnSpPr>
            <a:cxnSpLocks/>
          </p:cNvCxnSpPr>
          <p:nvPr/>
        </p:nvCxnSpPr>
        <p:spPr>
          <a:xfrm>
            <a:off x="4435550" y="4051005"/>
            <a:ext cx="244549" cy="0"/>
          </a:xfrm>
          <a:prstGeom prst="straightConnector1">
            <a:avLst/>
          </a:prstGeom>
          <a:ln w="28575">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2B90E9D7-251B-48D1-A075-065311781C15}"/>
              </a:ext>
            </a:extLst>
          </p:cNvPr>
          <p:cNvCxnSpPr>
            <a:cxnSpLocks/>
          </p:cNvCxnSpPr>
          <p:nvPr/>
        </p:nvCxnSpPr>
        <p:spPr>
          <a:xfrm>
            <a:off x="4437323" y="4377072"/>
            <a:ext cx="244549" cy="0"/>
          </a:xfrm>
          <a:prstGeom prst="straightConnector1">
            <a:avLst/>
          </a:prstGeom>
          <a:ln w="28575">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6A07D71-F84E-4207-BD0A-DD021E549BD5}"/>
              </a:ext>
            </a:extLst>
          </p:cNvPr>
          <p:cNvCxnSpPr>
            <a:cxnSpLocks/>
          </p:cNvCxnSpPr>
          <p:nvPr/>
        </p:nvCxnSpPr>
        <p:spPr>
          <a:xfrm>
            <a:off x="4435551" y="4694274"/>
            <a:ext cx="244549" cy="0"/>
          </a:xfrm>
          <a:prstGeom prst="straightConnector1">
            <a:avLst/>
          </a:prstGeom>
          <a:ln w="28575">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E48AE3A-23E7-4D01-A234-D7E25433DC21}"/>
              </a:ext>
            </a:extLst>
          </p:cNvPr>
          <p:cNvCxnSpPr>
            <a:cxnSpLocks/>
          </p:cNvCxnSpPr>
          <p:nvPr/>
        </p:nvCxnSpPr>
        <p:spPr>
          <a:xfrm>
            <a:off x="4435550" y="5018573"/>
            <a:ext cx="244549" cy="0"/>
          </a:xfrm>
          <a:prstGeom prst="straightConnector1">
            <a:avLst/>
          </a:prstGeom>
          <a:ln w="28575">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Content Placeholder 29">
            <a:extLst>
              <a:ext uri="{FF2B5EF4-FFF2-40B4-BE49-F238E27FC236}">
                <a16:creationId xmlns:a16="http://schemas.microsoft.com/office/drawing/2014/main" id="{36AE4C04-A9D6-43E6-8E5E-4769F1E8D763}"/>
              </a:ext>
            </a:extLst>
          </p:cNvPr>
          <p:cNvSpPr txBox="1">
            <a:spLocks/>
          </p:cNvSpPr>
          <p:nvPr/>
        </p:nvSpPr>
        <p:spPr bwMode="auto">
          <a:xfrm>
            <a:off x="3825139" y="2506797"/>
            <a:ext cx="1752341" cy="3048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a:solidFill>
                  <a:schemeClr val="accent6"/>
                </a:solidFill>
              </a:rPr>
              <a:t>L11 Compensation</a:t>
            </a:r>
          </a:p>
        </p:txBody>
      </p:sp>
      <p:cxnSp>
        <p:nvCxnSpPr>
          <p:cNvPr id="33" name="Straight Arrow Connector 32">
            <a:extLst>
              <a:ext uri="{FF2B5EF4-FFF2-40B4-BE49-F238E27FC236}">
                <a16:creationId xmlns:a16="http://schemas.microsoft.com/office/drawing/2014/main" id="{62E81B03-815D-40C6-AC30-76B4560977AE}"/>
              </a:ext>
            </a:extLst>
          </p:cNvPr>
          <p:cNvCxnSpPr>
            <a:cxnSpLocks/>
          </p:cNvCxnSpPr>
          <p:nvPr/>
        </p:nvCxnSpPr>
        <p:spPr>
          <a:xfrm>
            <a:off x="4433777" y="2809923"/>
            <a:ext cx="244549" cy="0"/>
          </a:xfrm>
          <a:prstGeom prst="straightConnector1">
            <a:avLst/>
          </a:prstGeom>
          <a:ln w="28575">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30498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7620000" y="-28575"/>
            <a:ext cx="1025525"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47371DA-F349-4C1E-9688-7F4329C40053}" type="slidenum">
              <a:rPr lang="en-US" altLang="en-US" sz="1800">
                <a:solidFill>
                  <a:srgbClr val="FFFFFF"/>
                </a:solidFill>
              </a:rPr>
              <a:pPr>
                <a:spcBef>
                  <a:spcPct val="0"/>
                </a:spcBef>
                <a:buClrTx/>
                <a:buFontTx/>
                <a:buNone/>
              </a:pPr>
              <a:t>18</a:t>
            </a:fld>
            <a:endParaRPr lang="en-US" altLang="en-US" sz="1800" dirty="0">
              <a:solidFill>
                <a:srgbClr val="FFFFFF"/>
              </a:solidFill>
            </a:endParaRPr>
          </a:p>
        </p:txBody>
      </p:sp>
      <p:sp>
        <p:nvSpPr>
          <p:cNvPr id="20484" name="Text Box 3"/>
          <p:cNvSpPr txBox="1">
            <a:spLocks noChangeArrowheads="1"/>
          </p:cNvSpPr>
          <p:nvPr/>
        </p:nvSpPr>
        <p:spPr bwMode="auto">
          <a:xfrm>
            <a:off x="7620000" y="7938"/>
            <a:ext cx="10366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eaLnBrk="1">
              <a:lnSpc>
                <a:spcPct val="93000"/>
              </a:lnSpc>
              <a:spcBef>
                <a:spcPct val="0"/>
              </a:spcBef>
              <a:buClrTx/>
              <a:buFontTx/>
              <a:buNone/>
            </a:pPr>
            <a:fld id="{CCE331F3-4EA3-4A80-9C1C-648856DBCFC4}" type="slidenum">
              <a:rPr lang="en-US" altLang="en-US" sz="1800">
                <a:solidFill>
                  <a:srgbClr val="FFFFFF"/>
                </a:solidFill>
              </a:rPr>
              <a:pPr eaLnBrk="1">
                <a:lnSpc>
                  <a:spcPct val="93000"/>
                </a:lnSpc>
                <a:spcBef>
                  <a:spcPct val="0"/>
                </a:spcBef>
                <a:buClrTx/>
                <a:buFontTx/>
                <a:buNone/>
              </a:pPr>
              <a:t>18</a:t>
            </a:fld>
            <a:endParaRPr lang="en-US" altLang="en-US" sz="1800" dirty="0">
              <a:solidFill>
                <a:srgbClr val="FFFFFF"/>
              </a:solidFill>
            </a:endParaRPr>
          </a:p>
        </p:txBody>
      </p:sp>
      <p:sp>
        <p:nvSpPr>
          <p:cNvPr id="8" name="Footer Placeholder 4">
            <a:extLst>
              <a:ext uri="{FF2B5EF4-FFF2-40B4-BE49-F238E27FC236}">
                <a16:creationId xmlns:a16="http://schemas.microsoft.com/office/drawing/2014/main" id="{ED49A01D-C6ED-4E29-A5F1-39BF98D4FDA7}"/>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a:t>
            </a:r>
            <a:endParaRPr lang="en-US" sz="1200" b="1" dirty="0">
              <a:latin typeface="Helvetica" panose="020B0604020202020204" pitchFamily="34" charset="0"/>
              <a:cs typeface="Helvetica" panose="020B0604020202020204" pitchFamily="34" charset="0"/>
            </a:endParaRPr>
          </a:p>
        </p:txBody>
      </p:sp>
      <p:sp>
        <p:nvSpPr>
          <p:cNvPr id="9" name="Slide Number Placeholder 5">
            <a:extLst>
              <a:ext uri="{FF2B5EF4-FFF2-40B4-BE49-F238E27FC236}">
                <a16:creationId xmlns:a16="http://schemas.microsoft.com/office/drawing/2014/main" id="{78F3B0B0-2CEF-474E-8AB1-F938E2361BBF}"/>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18</a:t>
            </a:fld>
            <a:endParaRPr lang="en-US" altLang="en-US" sz="1600" b="1" dirty="0">
              <a:solidFill>
                <a:srgbClr val="004C97"/>
              </a:solidFill>
              <a:latin typeface="Helvetica" panose="020B0604020202020204" pitchFamily="34" charset="0"/>
            </a:endParaRPr>
          </a:p>
        </p:txBody>
      </p:sp>
      <p:sp>
        <p:nvSpPr>
          <p:cNvPr id="10" name="Date Placeholder 3">
            <a:extLst>
              <a:ext uri="{FF2B5EF4-FFF2-40B4-BE49-F238E27FC236}">
                <a16:creationId xmlns:a16="http://schemas.microsoft.com/office/drawing/2014/main" id="{A4B64544-D0C7-401F-BFA0-4493E70A0EF3}"/>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13" name="AutoShape 2">
            <a:extLst>
              <a:ext uri="{FF2B5EF4-FFF2-40B4-BE49-F238E27FC236}">
                <a16:creationId xmlns:a16="http://schemas.microsoft.com/office/drawing/2014/main" id="{E8A16B66-0B25-4EFF-874E-C04FF9268087}"/>
              </a:ext>
            </a:extLst>
          </p:cNvPr>
          <p:cNvSpPr>
            <a:spLocks noChangeArrowheads="1"/>
          </p:cNvSpPr>
          <p:nvPr/>
        </p:nvSpPr>
        <p:spPr bwMode="auto">
          <a:xfrm>
            <a:off x="676275" y="2376634"/>
            <a:ext cx="7847013" cy="1457499"/>
          </a:xfrm>
          <a:custGeom>
            <a:avLst/>
            <a:gdLst>
              <a:gd name="T0" fmla="*/ 7847013 w 7847013"/>
              <a:gd name="T1" fmla="*/ 1 h 1979613"/>
              <a:gd name="T2" fmla="*/ 3923507 w 7847013"/>
              <a:gd name="T3" fmla="*/ 1 h 1979613"/>
              <a:gd name="T4" fmla="*/ 0 w 7847013"/>
              <a:gd name="T5" fmla="*/ 1 h 1979613"/>
              <a:gd name="T6" fmla="*/ 3923507 w 7847013"/>
              <a:gd name="T7" fmla="*/ 0 h 1979613"/>
              <a:gd name="T8" fmla="*/ 0 60000 65536"/>
              <a:gd name="T9" fmla="*/ 0 60000 65536"/>
              <a:gd name="T10" fmla="*/ 0 60000 65536"/>
              <a:gd name="T11" fmla="*/ 0 60000 65536"/>
              <a:gd name="T12" fmla="*/ 0 w 7847013"/>
              <a:gd name="T13" fmla="*/ 0 h 1979613"/>
              <a:gd name="T14" fmla="*/ 7847013 w 7847013"/>
              <a:gd name="T15" fmla="*/ 1979613 h 1979613"/>
            </a:gdLst>
            <a:ahLst/>
            <a:cxnLst>
              <a:cxn ang="T8">
                <a:pos x="T0" y="T1"/>
              </a:cxn>
              <a:cxn ang="T9">
                <a:pos x="T2" y="T3"/>
              </a:cxn>
              <a:cxn ang="T10">
                <a:pos x="T4" y="T5"/>
              </a:cxn>
              <a:cxn ang="T11">
                <a:pos x="T6" y="T7"/>
              </a:cxn>
            </a:cxnLst>
            <a:rect l="T12" t="T13" r="T14" b="T15"/>
            <a:pathLst>
              <a:path w="7847013" h="1979613">
                <a:moveTo>
                  <a:pt x="0" y="0"/>
                </a:moveTo>
                <a:lnTo>
                  <a:pt x="21798" y="0"/>
                </a:lnTo>
                <a:lnTo>
                  <a:pt x="21798" y="5499"/>
                </a:lnTo>
                <a:lnTo>
                  <a:pt x="0" y="54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lgn="ctr" eaLnBrk="1">
              <a:spcBef>
                <a:spcPct val="0"/>
              </a:spcBef>
              <a:buClrTx/>
              <a:buFontTx/>
              <a:buNone/>
            </a:pPr>
            <a:r>
              <a:rPr lang="en-US" altLang="en-US" sz="4200" dirty="0">
                <a:solidFill>
                  <a:schemeClr val="tx2"/>
                </a:solidFill>
              </a:rPr>
              <a:t>Single QS error</a:t>
            </a:r>
          </a:p>
        </p:txBody>
      </p:sp>
    </p:spTree>
    <p:extLst>
      <p:ext uri="{BB962C8B-B14F-4D97-AF65-F5344CB8AC3E}">
        <p14:creationId xmlns:p14="http://schemas.microsoft.com/office/powerpoint/2010/main" val="24620144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19</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solidFill>
                  <a:schemeClr val="accent6"/>
                </a:solidFill>
              </a:rPr>
              <a:t>TWISS functions </a:t>
            </a:r>
            <a:r>
              <a:rPr lang="en-US" sz="2400" dirty="0">
                <a:solidFill>
                  <a:schemeClr val="tx2"/>
                </a:solidFill>
              </a:rPr>
              <a:t>(single QS error)</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19</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8EF3E3BB-21AC-4319-9520-EB28596FFAF9}"/>
              </a:ext>
            </a:extLst>
          </p:cNvPr>
          <p:cNvPicPr>
            <a:picLocks noChangeAspect="1"/>
          </p:cNvPicPr>
          <p:nvPr/>
        </p:nvPicPr>
        <p:blipFill>
          <a:blip r:embed="rId3"/>
          <a:srcRect/>
          <a:stretch/>
        </p:blipFill>
        <p:spPr>
          <a:xfrm>
            <a:off x="276250" y="925632"/>
            <a:ext cx="7065628" cy="4290125"/>
          </a:xfrm>
          <a:prstGeom prst="rect">
            <a:avLst/>
          </a:prstGeom>
        </p:spPr>
      </p:pic>
      <p:sp>
        <p:nvSpPr>
          <p:cNvPr id="11" name="Content Placeholder 29">
            <a:extLst>
              <a:ext uri="{FF2B5EF4-FFF2-40B4-BE49-F238E27FC236}">
                <a16:creationId xmlns:a16="http://schemas.microsoft.com/office/drawing/2014/main" id="{E71A40D5-9F04-4117-B706-6840F70D14A3}"/>
              </a:ext>
            </a:extLst>
          </p:cNvPr>
          <p:cNvSpPr txBox="1">
            <a:spLocks/>
          </p:cNvSpPr>
          <p:nvPr/>
        </p:nvSpPr>
        <p:spPr bwMode="auto">
          <a:xfrm>
            <a:off x="7577138" y="2161253"/>
            <a:ext cx="1076325" cy="11253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err="1">
                <a:solidFill>
                  <a:schemeClr val="tx2">
                    <a:lumMod val="60000"/>
                    <a:lumOff val="40000"/>
                  </a:schemeClr>
                </a:solidFill>
              </a:rPr>
              <a:t>BetaX</a:t>
            </a:r>
            <a:endParaRPr lang="en-US" sz="2000" b="1" dirty="0">
              <a:solidFill>
                <a:schemeClr val="tx2">
                  <a:lumMod val="60000"/>
                  <a:lumOff val="40000"/>
                </a:schemeClr>
              </a:solidFill>
            </a:endParaRPr>
          </a:p>
          <a:p>
            <a:pPr marL="0" indent="0">
              <a:buNone/>
            </a:pPr>
            <a:r>
              <a:rPr lang="en-US" sz="2000" b="1" dirty="0" err="1">
                <a:solidFill>
                  <a:schemeClr val="accent2"/>
                </a:solidFill>
              </a:rPr>
              <a:t>BetaY</a:t>
            </a:r>
            <a:endParaRPr lang="en-US" sz="2000" b="1" dirty="0">
              <a:solidFill>
                <a:schemeClr val="accent2"/>
              </a:solidFill>
            </a:endParaRPr>
          </a:p>
          <a:p>
            <a:pPr marL="0" indent="0">
              <a:buNone/>
            </a:pPr>
            <a:r>
              <a:rPr lang="en-US" sz="2000" b="1" dirty="0" err="1">
                <a:solidFill>
                  <a:schemeClr val="accent3">
                    <a:lumMod val="75000"/>
                  </a:schemeClr>
                </a:solidFill>
              </a:rPr>
              <a:t>DispX</a:t>
            </a:r>
            <a:endParaRPr lang="en-US" sz="2000" b="1" dirty="0">
              <a:solidFill>
                <a:schemeClr val="accent3">
                  <a:lumMod val="75000"/>
                </a:schemeClr>
              </a:solidFill>
            </a:endParaRPr>
          </a:p>
        </p:txBody>
      </p:sp>
      <p:sp>
        <p:nvSpPr>
          <p:cNvPr id="14" name="Content Placeholder 29">
            <a:extLst>
              <a:ext uri="{FF2B5EF4-FFF2-40B4-BE49-F238E27FC236}">
                <a16:creationId xmlns:a16="http://schemas.microsoft.com/office/drawing/2014/main" id="{D4FFA83C-BC6B-4436-AEEF-A60EEF7B8B64}"/>
              </a:ext>
            </a:extLst>
          </p:cNvPr>
          <p:cNvSpPr txBox="1">
            <a:spLocks/>
          </p:cNvSpPr>
          <p:nvPr/>
        </p:nvSpPr>
        <p:spPr bwMode="auto">
          <a:xfrm>
            <a:off x="195189" y="5311073"/>
            <a:ext cx="8672513" cy="7602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solidFill>
                  <a:schemeClr val="accent6"/>
                </a:solidFill>
              </a:rPr>
              <a:t>Change in QS11 creates a nonlocal effect in </a:t>
            </a:r>
            <a:r>
              <a:rPr lang="en-US" sz="2200" b="1" dirty="0" err="1">
                <a:solidFill>
                  <a:schemeClr val="tx2">
                    <a:lumMod val="60000"/>
                    <a:lumOff val="40000"/>
                  </a:schemeClr>
                </a:solidFill>
              </a:rPr>
              <a:t>BetaX</a:t>
            </a:r>
            <a:r>
              <a:rPr lang="en-US" sz="2200" dirty="0">
                <a:solidFill>
                  <a:schemeClr val="accent6"/>
                </a:solidFill>
              </a:rPr>
              <a:t> &amp; </a:t>
            </a:r>
            <a:r>
              <a:rPr lang="en-US" sz="2200" b="1" dirty="0" err="1">
                <a:solidFill>
                  <a:schemeClr val="accent3">
                    <a:lumMod val="75000"/>
                  </a:schemeClr>
                </a:solidFill>
              </a:rPr>
              <a:t>DispX</a:t>
            </a:r>
            <a:r>
              <a:rPr lang="en-US" sz="2200" b="1" dirty="0">
                <a:solidFill>
                  <a:schemeClr val="accent3">
                    <a:lumMod val="75000"/>
                  </a:schemeClr>
                </a:solidFill>
              </a:rPr>
              <a:t>.</a:t>
            </a:r>
            <a:endParaRPr lang="en-US" sz="2200" dirty="0">
              <a:solidFill>
                <a:schemeClr val="accent3">
                  <a:lumMod val="75000"/>
                </a:schemeClr>
              </a:solidFill>
            </a:endParaRPr>
          </a:p>
          <a:p>
            <a:pPr marL="0" indent="0">
              <a:buNone/>
            </a:pPr>
            <a:r>
              <a:rPr lang="en-US" sz="2200" dirty="0">
                <a:solidFill>
                  <a:schemeClr val="accent6"/>
                </a:solidFill>
              </a:rPr>
              <a:t>	No strong effect on </a:t>
            </a:r>
            <a:r>
              <a:rPr lang="en-US" sz="2200" dirty="0" err="1">
                <a:solidFill>
                  <a:schemeClr val="accent6"/>
                </a:solidFill>
              </a:rPr>
              <a:t>BetaY</a:t>
            </a:r>
            <a:r>
              <a:rPr lang="en-US" sz="2200" dirty="0">
                <a:solidFill>
                  <a:schemeClr val="accent6"/>
                </a:solidFill>
              </a:rPr>
              <a:t>.</a:t>
            </a:r>
          </a:p>
        </p:txBody>
      </p:sp>
      <p:sp>
        <p:nvSpPr>
          <p:cNvPr id="15" name="Content Placeholder 29">
            <a:extLst>
              <a:ext uri="{FF2B5EF4-FFF2-40B4-BE49-F238E27FC236}">
                <a16:creationId xmlns:a16="http://schemas.microsoft.com/office/drawing/2014/main" id="{73F882E3-39AB-48C7-8422-871D94477B82}"/>
              </a:ext>
            </a:extLst>
          </p:cNvPr>
          <p:cNvSpPr txBox="1">
            <a:spLocks/>
          </p:cNvSpPr>
          <p:nvPr/>
        </p:nvSpPr>
        <p:spPr bwMode="auto">
          <a:xfrm>
            <a:off x="2838797" y="1222709"/>
            <a:ext cx="1004156" cy="269770"/>
          </a:xfrm>
          <a:prstGeom prst="rect">
            <a:avLst/>
          </a:prstGeom>
          <a:solidFill>
            <a:schemeClr val="bg1"/>
          </a:solidFill>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u="sng" dirty="0">
                <a:solidFill>
                  <a:schemeClr val="accent6"/>
                </a:solidFill>
              </a:rPr>
              <a:t>QS10 error </a:t>
            </a:r>
          </a:p>
        </p:txBody>
      </p:sp>
      <p:cxnSp>
        <p:nvCxnSpPr>
          <p:cNvPr id="16" name="Straight Arrow Connector 15">
            <a:extLst>
              <a:ext uri="{FF2B5EF4-FFF2-40B4-BE49-F238E27FC236}">
                <a16:creationId xmlns:a16="http://schemas.microsoft.com/office/drawing/2014/main" id="{7CD4B8EA-0126-47EF-87CC-F522AD3893AA}"/>
              </a:ext>
            </a:extLst>
          </p:cNvPr>
          <p:cNvCxnSpPr>
            <a:cxnSpLocks/>
          </p:cNvCxnSpPr>
          <p:nvPr/>
        </p:nvCxnSpPr>
        <p:spPr>
          <a:xfrm>
            <a:off x="3317037" y="1439432"/>
            <a:ext cx="0" cy="272410"/>
          </a:xfrm>
          <a:prstGeom prst="straightConnector1">
            <a:avLst/>
          </a:prstGeom>
          <a:ln w="19050">
            <a:solidFill>
              <a:schemeClr val="accent6"/>
            </a:solidFill>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77842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2</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solidFill>
                  <a:schemeClr val="tx2"/>
                </a:solidFill>
              </a:rPr>
              <a:t>Motivation</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2</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sp>
        <p:nvSpPr>
          <p:cNvPr id="8" name="Content Placeholder 29">
            <a:extLst>
              <a:ext uri="{FF2B5EF4-FFF2-40B4-BE49-F238E27FC236}">
                <a16:creationId xmlns:a16="http://schemas.microsoft.com/office/drawing/2014/main" id="{E0272BF3-8F90-4235-B9EA-9965BA6A82D7}"/>
              </a:ext>
            </a:extLst>
          </p:cNvPr>
          <p:cNvSpPr txBox="1">
            <a:spLocks/>
          </p:cNvSpPr>
          <p:nvPr/>
        </p:nvSpPr>
        <p:spPr bwMode="auto">
          <a:xfrm>
            <a:off x="195189" y="960326"/>
            <a:ext cx="8672513" cy="51832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accent6"/>
                </a:solidFill>
              </a:rPr>
              <a:t>We can make a local change to beam orbit – impacting one section of the Booster without impacting the whole Booster ring.</a:t>
            </a:r>
          </a:p>
          <a:p>
            <a:pPr marL="0" indent="0">
              <a:buNone/>
            </a:pPr>
            <a:endParaRPr lang="en-US" sz="2000" dirty="0">
              <a:solidFill>
                <a:schemeClr val="accent6"/>
              </a:solidFill>
            </a:endParaRPr>
          </a:p>
          <a:p>
            <a:pPr marL="0" indent="0">
              <a:buNone/>
            </a:pPr>
            <a:r>
              <a:rPr lang="en-US" sz="2000" dirty="0">
                <a:solidFill>
                  <a:schemeClr val="accent6"/>
                </a:solidFill>
              </a:rPr>
              <a:t>But can we do the same for beta functions?</a:t>
            </a:r>
          </a:p>
          <a:p>
            <a:pPr marL="0" indent="0">
              <a:buNone/>
            </a:pPr>
            <a:endParaRPr lang="en-US" sz="2000" dirty="0">
              <a:solidFill>
                <a:schemeClr val="accent6"/>
              </a:solidFill>
            </a:endParaRPr>
          </a:p>
          <a:p>
            <a:pPr marL="0" indent="0">
              <a:buNone/>
            </a:pPr>
            <a:r>
              <a:rPr lang="en-US" sz="2000" dirty="0">
                <a:solidFill>
                  <a:schemeClr val="accent6"/>
                </a:solidFill>
              </a:rPr>
              <a:t>This required some math, some modeling, and eventually it will require some experimentation.</a:t>
            </a:r>
          </a:p>
          <a:p>
            <a:pPr marL="0" indent="0">
              <a:buNone/>
            </a:pPr>
            <a:endParaRPr lang="en-US" sz="2000" dirty="0">
              <a:solidFill>
                <a:schemeClr val="accent6"/>
              </a:solidFill>
            </a:endParaRPr>
          </a:p>
          <a:p>
            <a:pPr marL="0" indent="0">
              <a:buNone/>
            </a:pPr>
            <a:r>
              <a:rPr lang="en-US" sz="2000" dirty="0">
                <a:solidFill>
                  <a:schemeClr val="accent6"/>
                </a:solidFill>
              </a:rPr>
              <a:t>I will talk about specific applications as we go along.</a:t>
            </a:r>
          </a:p>
        </p:txBody>
      </p:sp>
    </p:spTree>
    <p:extLst>
      <p:ext uri="{BB962C8B-B14F-4D97-AF65-F5344CB8AC3E}">
        <p14:creationId xmlns:p14="http://schemas.microsoft.com/office/powerpoint/2010/main" val="14048478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20</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err="1">
                <a:solidFill>
                  <a:schemeClr val="accent6"/>
                </a:solidFill>
              </a:rPr>
              <a:t>BetaX</a:t>
            </a:r>
            <a:r>
              <a:rPr lang="en-US" sz="2400" dirty="0">
                <a:solidFill>
                  <a:schemeClr val="accent6"/>
                </a:solidFill>
              </a:rPr>
              <a:t> function </a:t>
            </a:r>
            <a:r>
              <a:rPr lang="en-US" sz="2400" dirty="0">
                <a:solidFill>
                  <a:schemeClr val="tx2"/>
                </a:solidFill>
              </a:rPr>
              <a:t>(single QS error)</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20</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8EF3E3BB-21AC-4319-9520-EB28596FFAF9}"/>
              </a:ext>
            </a:extLst>
          </p:cNvPr>
          <p:cNvPicPr>
            <a:picLocks noChangeAspect="1"/>
          </p:cNvPicPr>
          <p:nvPr/>
        </p:nvPicPr>
        <p:blipFill>
          <a:blip r:embed="rId3"/>
          <a:srcRect/>
          <a:stretch/>
        </p:blipFill>
        <p:spPr>
          <a:xfrm>
            <a:off x="276250" y="925632"/>
            <a:ext cx="7065628" cy="4290125"/>
          </a:xfrm>
          <a:prstGeom prst="rect">
            <a:avLst/>
          </a:prstGeom>
        </p:spPr>
      </p:pic>
      <p:sp>
        <p:nvSpPr>
          <p:cNvPr id="11" name="Content Placeholder 29">
            <a:extLst>
              <a:ext uri="{FF2B5EF4-FFF2-40B4-BE49-F238E27FC236}">
                <a16:creationId xmlns:a16="http://schemas.microsoft.com/office/drawing/2014/main" id="{DFF257B7-45E3-4D8E-8952-3F20D9C03158}"/>
              </a:ext>
            </a:extLst>
          </p:cNvPr>
          <p:cNvSpPr txBox="1">
            <a:spLocks/>
          </p:cNvSpPr>
          <p:nvPr/>
        </p:nvSpPr>
        <p:spPr bwMode="auto">
          <a:xfrm>
            <a:off x="7455447" y="1429348"/>
            <a:ext cx="1633858" cy="11253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accent2"/>
                </a:solidFill>
              </a:rPr>
              <a:t>Pos. Error</a:t>
            </a:r>
          </a:p>
          <a:p>
            <a:pPr marL="0" indent="0">
              <a:buNone/>
            </a:pPr>
            <a:r>
              <a:rPr lang="en-US" sz="2000" b="1" dirty="0">
                <a:solidFill>
                  <a:schemeClr val="tx2"/>
                </a:solidFill>
              </a:rPr>
              <a:t>Neg. Error</a:t>
            </a:r>
          </a:p>
          <a:p>
            <a:pPr marL="0" indent="0">
              <a:buNone/>
            </a:pPr>
            <a:r>
              <a:rPr lang="en-US" sz="2000" b="1" dirty="0">
                <a:solidFill>
                  <a:schemeClr val="accent6"/>
                </a:solidFill>
              </a:rPr>
              <a:t>No Error</a:t>
            </a:r>
          </a:p>
        </p:txBody>
      </p:sp>
      <p:sp>
        <p:nvSpPr>
          <p:cNvPr id="15" name="Content Placeholder 29">
            <a:extLst>
              <a:ext uri="{FF2B5EF4-FFF2-40B4-BE49-F238E27FC236}">
                <a16:creationId xmlns:a16="http://schemas.microsoft.com/office/drawing/2014/main" id="{AC225707-F420-4595-8F1B-E143D8D9CD02}"/>
              </a:ext>
            </a:extLst>
          </p:cNvPr>
          <p:cNvSpPr txBox="1">
            <a:spLocks/>
          </p:cNvSpPr>
          <p:nvPr/>
        </p:nvSpPr>
        <p:spPr bwMode="auto">
          <a:xfrm>
            <a:off x="195189" y="5311073"/>
            <a:ext cx="8672513" cy="7602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solidFill>
                  <a:schemeClr val="accent6"/>
                </a:solidFill>
              </a:rPr>
              <a:t>Effect on </a:t>
            </a:r>
            <a:r>
              <a:rPr lang="en-US" sz="2200" dirty="0" err="1">
                <a:solidFill>
                  <a:schemeClr val="accent6"/>
                </a:solidFill>
              </a:rPr>
              <a:t>BetaX</a:t>
            </a:r>
            <a:r>
              <a:rPr lang="en-US" sz="2200" dirty="0">
                <a:solidFill>
                  <a:schemeClr val="accent6"/>
                </a:solidFill>
              </a:rPr>
              <a:t> in short straights alternates increase/decrease.</a:t>
            </a:r>
          </a:p>
          <a:p>
            <a:pPr marL="0" indent="0">
              <a:buNone/>
            </a:pPr>
            <a:r>
              <a:rPr lang="en-US" sz="2200" dirty="0">
                <a:solidFill>
                  <a:schemeClr val="accent6"/>
                </a:solidFill>
              </a:rPr>
              <a:t>At injection +/-12 A leads to +/- 15% </a:t>
            </a:r>
            <a:r>
              <a:rPr lang="en-US" sz="2200" dirty="0" err="1">
                <a:solidFill>
                  <a:schemeClr val="accent6"/>
                </a:solidFill>
              </a:rPr>
              <a:t>BetaX</a:t>
            </a:r>
            <a:r>
              <a:rPr lang="en-US" sz="2200" dirty="0">
                <a:solidFill>
                  <a:schemeClr val="accent6"/>
                </a:solidFill>
              </a:rPr>
              <a:t> around the ring.</a:t>
            </a:r>
          </a:p>
        </p:txBody>
      </p:sp>
      <p:sp>
        <p:nvSpPr>
          <p:cNvPr id="14" name="Content Placeholder 29">
            <a:extLst>
              <a:ext uri="{FF2B5EF4-FFF2-40B4-BE49-F238E27FC236}">
                <a16:creationId xmlns:a16="http://schemas.microsoft.com/office/drawing/2014/main" id="{2EC31257-95ED-48E8-9E9E-136A106530DF}"/>
              </a:ext>
            </a:extLst>
          </p:cNvPr>
          <p:cNvSpPr txBox="1">
            <a:spLocks/>
          </p:cNvSpPr>
          <p:nvPr/>
        </p:nvSpPr>
        <p:spPr bwMode="auto">
          <a:xfrm>
            <a:off x="2838797" y="1222709"/>
            <a:ext cx="1004156" cy="269770"/>
          </a:xfrm>
          <a:prstGeom prst="rect">
            <a:avLst/>
          </a:prstGeom>
          <a:solidFill>
            <a:schemeClr val="bg1"/>
          </a:solidFill>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u="sng" dirty="0">
                <a:solidFill>
                  <a:schemeClr val="accent6"/>
                </a:solidFill>
              </a:rPr>
              <a:t>QS10 error </a:t>
            </a:r>
          </a:p>
        </p:txBody>
      </p:sp>
      <p:cxnSp>
        <p:nvCxnSpPr>
          <p:cNvPr id="17" name="Straight Arrow Connector 16">
            <a:extLst>
              <a:ext uri="{FF2B5EF4-FFF2-40B4-BE49-F238E27FC236}">
                <a16:creationId xmlns:a16="http://schemas.microsoft.com/office/drawing/2014/main" id="{A041674B-B4BD-4709-836B-55CF62B94519}"/>
              </a:ext>
            </a:extLst>
          </p:cNvPr>
          <p:cNvCxnSpPr>
            <a:cxnSpLocks/>
          </p:cNvCxnSpPr>
          <p:nvPr/>
        </p:nvCxnSpPr>
        <p:spPr>
          <a:xfrm>
            <a:off x="3317037" y="1439432"/>
            <a:ext cx="0" cy="357470"/>
          </a:xfrm>
          <a:prstGeom prst="straightConnector1">
            <a:avLst/>
          </a:prstGeom>
          <a:ln w="19050">
            <a:solidFill>
              <a:schemeClr val="accent6"/>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8" name="Content Placeholder 29">
            <a:extLst>
              <a:ext uri="{FF2B5EF4-FFF2-40B4-BE49-F238E27FC236}">
                <a16:creationId xmlns:a16="http://schemas.microsoft.com/office/drawing/2014/main" id="{CFB69587-AEA1-4B72-83AF-588CC6586193}"/>
              </a:ext>
            </a:extLst>
          </p:cNvPr>
          <p:cNvSpPr txBox="1">
            <a:spLocks/>
          </p:cNvSpPr>
          <p:nvPr/>
        </p:nvSpPr>
        <p:spPr bwMode="auto">
          <a:xfrm>
            <a:off x="7341878" y="3732850"/>
            <a:ext cx="1747427" cy="9791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schemeClr val="accent6"/>
                </a:solidFill>
              </a:rPr>
              <a:t>(</a:t>
            </a:r>
            <a:r>
              <a:rPr lang="en-US" sz="1800" dirty="0" err="1">
                <a:solidFill>
                  <a:schemeClr val="accent6"/>
                </a:solidFill>
              </a:rPr>
              <a:t>Horz</a:t>
            </a:r>
            <a:r>
              <a:rPr lang="en-US" sz="1800" dirty="0">
                <a:solidFill>
                  <a:schemeClr val="accent6"/>
                </a:solidFill>
              </a:rPr>
              <a:t>. aperture restriction in long straight.)</a:t>
            </a:r>
          </a:p>
        </p:txBody>
      </p:sp>
    </p:spTree>
    <p:extLst>
      <p:ext uri="{BB962C8B-B14F-4D97-AF65-F5344CB8AC3E}">
        <p14:creationId xmlns:p14="http://schemas.microsoft.com/office/powerpoint/2010/main" val="26037940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21</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err="1">
                <a:solidFill>
                  <a:schemeClr val="accent6"/>
                </a:solidFill>
              </a:rPr>
              <a:t>DispX</a:t>
            </a:r>
            <a:r>
              <a:rPr lang="en-US" sz="2400" dirty="0">
                <a:solidFill>
                  <a:schemeClr val="accent6"/>
                </a:solidFill>
              </a:rPr>
              <a:t> function </a:t>
            </a:r>
            <a:r>
              <a:rPr lang="en-US" sz="2400" dirty="0">
                <a:solidFill>
                  <a:schemeClr val="tx2"/>
                </a:solidFill>
              </a:rPr>
              <a:t>(single QS error)</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21</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8EF3E3BB-21AC-4319-9520-EB28596FFAF9}"/>
              </a:ext>
            </a:extLst>
          </p:cNvPr>
          <p:cNvPicPr>
            <a:picLocks noChangeAspect="1"/>
          </p:cNvPicPr>
          <p:nvPr/>
        </p:nvPicPr>
        <p:blipFill>
          <a:blip r:embed="rId3"/>
          <a:srcRect/>
          <a:stretch/>
        </p:blipFill>
        <p:spPr>
          <a:xfrm>
            <a:off x="276250" y="925632"/>
            <a:ext cx="7065628" cy="4290125"/>
          </a:xfrm>
          <a:prstGeom prst="rect">
            <a:avLst/>
          </a:prstGeom>
        </p:spPr>
      </p:pic>
      <p:sp>
        <p:nvSpPr>
          <p:cNvPr id="11" name="Content Placeholder 29">
            <a:extLst>
              <a:ext uri="{FF2B5EF4-FFF2-40B4-BE49-F238E27FC236}">
                <a16:creationId xmlns:a16="http://schemas.microsoft.com/office/drawing/2014/main" id="{DFF257B7-45E3-4D8E-8952-3F20D9C03158}"/>
              </a:ext>
            </a:extLst>
          </p:cNvPr>
          <p:cNvSpPr txBox="1">
            <a:spLocks/>
          </p:cNvSpPr>
          <p:nvPr/>
        </p:nvSpPr>
        <p:spPr bwMode="auto">
          <a:xfrm>
            <a:off x="7455447" y="1429348"/>
            <a:ext cx="1633858" cy="11253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accent2"/>
                </a:solidFill>
              </a:rPr>
              <a:t>Pos. Error</a:t>
            </a:r>
          </a:p>
          <a:p>
            <a:pPr marL="0" indent="0">
              <a:buNone/>
            </a:pPr>
            <a:r>
              <a:rPr lang="en-US" sz="2000" b="1" dirty="0">
                <a:solidFill>
                  <a:schemeClr val="tx2"/>
                </a:solidFill>
              </a:rPr>
              <a:t>Neg. Error</a:t>
            </a:r>
          </a:p>
          <a:p>
            <a:pPr marL="0" indent="0">
              <a:buNone/>
            </a:pPr>
            <a:r>
              <a:rPr lang="en-US" sz="2000" b="1" dirty="0">
                <a:solidFill>
                  <a:schemeClr val="accent6"/>
                </a:solidFill>
              </a:rPr>
              <a:t>No Error</a:t>
            </a:r>
          </a:p>
        </p:txBody>
      </p:sp>
      <p:sp>
        <p:nvSpPr>
          <p:cNvPr id="15" name="Content Placeholder 29">
            <a:extLst>
              <a:ext uri="{FF2B5EF4-FFF2-40B4-BE49-F238E27FC236}">
                <a16:creationId xmlns:a16="http://schemas.microsoft.com/office/drawing/2014/main" id="{AC225707-F420-4595-8F1B-E143D8D9CD02}"/>
              </a:ext>
            </a:extLst>
          </p:cNvPr>
          <p:cNvSpPr txBox="1">
            <a:spLocks/>
          </p:cNvSpPr>
          <p:nvPr/>
        </p:nvSpPr>
        <p:spPr bwMode="auto">
          <a:xfrm>
            <a:off x="195189" y="5311073"/>
            <a:ext cx="8672513" cy="7602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solidFill>
                  <a:schemeClr val="accent6"/>
                </a:solidFill>
              </a:rPr>
              <a:t>At injection +/-12 A leads to +/- 20% </a:t>
            </a:r>
            <a:r>
              <a:rPr lang="en-US" sz="2200" dirty="0" err="1">
                <a:solidFill>
                  <a:schemeClr val="accent6"/>
                </a:solidFill>
              </a:rPr>
              <a:t>DispX</a:t>
            </a:r>
            <a:r>
              <a:rPr lang="en-US" sz="2200" dirty="0">
                <a:solidFill>
                  <a:schemeClr val="accent6"/>
                </a:solidFill>
              </a:rPr>
              <a:t> around the ring.</a:t>
            </a:r>
          </a:p>
        </p:txBody>
      </p:sp>
      <p:sp>
        <p:nvSpPr>
          <p:cNvPr id="14" name="Content Placeholder 29">
            <a:extLst>
              <a:ext uri="{FF2B5EF4-FFF2-40B4-BE49-F238E27FC236}">
                <a16:creationId xmlns:a16="http://schemas.microsoft.com/office/drawing/2014/main" id="{3D148756-D010-4853-BB44-244F812BB99C}"/>
              </a:ext>
            </a:extLst>
          </p:cNvPr>
          <p:cNvSpPr txBox="1">
            <a:spLocks/>
          </p:cNvSpPr>
          <p:nvPr/>
        </p:nvSpPr>
        <p:spPr bwMode="auto">
          <a:xfrm>
            <a:off x="2838797" y="1181262"/>
            <a:ext cx="1004156" cy="269770"/>
          </a:xfrm>
          <a:prstGeom prst="rect">
            <a:avLst/>
          </a:prstGeom>
          <a:solidFill>
            <a:schemeClr val="bg1"/>
          </a:solidFill>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u="sng" dirty="0">
                <a:solidFill>
                  <a:schemeClr val="accent6"/>
                </a:solidFill>
              </a:rPr>
              <a:t>QS10 error </a:t>
            </a:r>
          </a:p>
        </p:txBody>
      </p:sp>
      <p:cxnSp>
        <p:nvCxnSpPr>
          <p:cNvPr id="17" name="Straight Arrow Connector 16">
            <a:extLst>
              <a:ext uri="{FF2B5EF4-FFF2-40B4-BE49-F238E27FC236}">
                <a16:creationId xmlns:a16="http://schemas.microsoft.com/office/drawing/2014/main" id="{85434ACF-0953-435C-9A57-277D60209518}"/>
              </a:ext>
            </a:extLst>
          </p:cNvPr>
          <p:cNvCxnSpPr>
            <a:cxnSpLocks/>
          </p:cNvCxnSpPr>
          <p:nvPr/>
        </p:nvCxnSpPr>
        <p:spPr>
          <a:xfrm>
            <a:off x="3340875" y="1391586"/>
            <a:ext cx="0" cy="208614"/>
          </a:xfrm>
          <a:prstGeom prst="straightConnector1">
            <a:avLst/>
          </a:prstGeom>
          <a:ln w="19050">
            <a:solidFill>
              <a:schemeClr val="accent6"/>
            </a:solidFill>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69222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7620000" y="-28575"/>
            <a:ext cx="1025525"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47371DA-F349-4C1E-9688-7F4329C40053}" type="slidenum">
              <a:rPr lang="en-US" altLang="en-US" sz="1800">
                <a:solidFill>
                  <a:srgbClr val="FFFFFF"/>
                </a:solidFill>
              </a:rPr>
              <a:pPr>
                <a:spcBef>
                  <a:spcPct val="0"/>
                </a:spcBef>
                <a:buClrTx/>
                <a:buFontTx/>
                <a:buNone/>
              </a:pPr>
              <a:t>22</a:t>
            </a:fld>
            <a:endParaRPr lang="en-US" altLang="en-US" sz="1800" dirty="0">
              <a:solidFill>
                <a:srgbClr val="FFFFFF"/>
              </a:solidFill>
            </a:endParaRPr>
          </a:p>
        </p:txBody>
      </p:sp>
      <p:sp>
        <p:nvSpPr>
          <p:cNvPr id="20484" name="Text Box 3"/>
          <p:cNvSpPr txBox="1">
            <a:spLocks noChangeArrowheads="1"/>
          </p:cNvSpPr>
          <p:nvPr/>
        </p:nvSpPr>
        <p:spPr bwMode="auto">
          <a:xfrm>
            <a:off x="7620000" y="7938"/>
            <a:ext cx="10366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eaLnBrk="1">
              <a:lnSpc>
                <a:spcPct val="93000"/>
              </a:lnSpc>
              <a:spcBef>
                <a:spcPct val="0"/>
              </a:spcBef>
              <a:buClrTx/>
              <a:buFontTx/>
              <a:buNone/>
            </a:pPr>
            <a:fld id="{CCE331F3-4EA3-4A80-9C1C-648856DBCFC4}" type="slidenum">
              <a:rPr lang="en-US" altLang="en-US" sz="1800">
                <a:solidFill>
                  <a:srgbClr val="FFFFFF"/>
                </a:solidFill>
              </a:rPr>
              <a:pPr eaLnBrk="1">
                <a:lnSpc>
                  <a:spcPct val="93000"/>
                </a:lnSpc>
                <a:spcBef>
                  <a:spcPct val="0"/>
                </a:spcBef>
                <a:buClrTx/>
                <a:buFontTx/>
                <a:buNone/>
              </a:pPr>
              <a:t>22</a:t>
            </a:fld>
            <a:endParaRPr lang="en-US" altLang="en-US" sz="1800" dirty="0">
              <a:solidFill>
                <a:srgbClr val="FFFFFF"/>
              </a:solidFill>
            </a:endParaRPr>
          </a:p>
        </p:txBody>
      </p:sp>
      <p:sp>
        <p:nvSpPr>
          <p:cNvPr id="8" name="Footer Placeholder 4">
            <a:extLst>
              <a:ext uri="{FF2B5EF4-FFF2-40B4-BE49-F238E27FC236}">
                <a16:creationId xmlns:a16="http://schemas.microsoft.com/office/drawing/2014/main" id="{ED49A01D-C6ED-4E29-A5F1-39BF98D4FDA7}"/>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sp>
        <p:nvSpPr>
          <p:cNvPr id="9" name="Slide Number Placeholder 5">
            <a:extLst>
              <a:ext uri="{FF2B5EF4-FFF2-40B4-BE49-F238E27FC236}">
                <a16:creationId xmlns:a16="http://schemas.microsoft.com/office/drawing/2014/main" id="{78F3B0B0-2CEF-474E-8AB1-F938E2361BBF}"/>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22</a:t>
            </a:fld>
            <a:endParaRPr lang="en-US" altLang="en-US" sz="1600" b="1" dirty="0">
              <a:solidFill>
                <a:srgbClr val="004C97"/>
              </a:solidFill>
              <a:latin typeface="Helvetica" panose="020B0604020202020204" pitchFamily="34" charset="0"/>
            </a:endParaRPr>
          </a:p>
        </p:txBody>
      </p:sp>
      <p:sp>
        <p:nvSpPr>
          <p:cNvPr id="10" name="Date Placeholder 3">
            <a:extLst>
              <a:ext uri="{FF2B5EF4-FFF2-40B4-BE49-F238E27FC236}">
                <a16:creationId xmlns:a16="http://schemas.microsoft.com/office/drawing/2014/main" id="{A4B64544-D0C7-401F-BFA0-4493E70A0EF3}"/>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13" name="AutoShape 2">
            <a:extLst>
              <a:ext uri="{FF2B5EF4-FFF2-40B4-BE49-F238E27FC236}">
                <a16:creationId xmlns:a16="http://schemas.microsoft.com/office/drawing/2014/main" id="{E8A16B66-0B25-4EFF-874E-C04FF9268087}"/>
              </a:ext>
            </a:extLst>
          </p:cNvPr>
          <p:cNvSpPr>
            <a:spLocks noChangeArrowheads="1"/>
          </p:cNvSpPr>
          <p:nvPr/>
        </p:nvSpPr>
        <p:spPr bwMode="auto">
          <a:xfrm>
            <a:off x="676275" y="1817580"/>
            <a:ext cx="7847013" cy="2016553"/>
          </a:xfrm>
          <a:custGeom>
            <a:avLst/>
            <a:gdLst>
              <a:gd name="T0" fmla="*/ 7847013 w 7847013"/>
              <a:gd name="T1" fmla="*/ 1 h 1979613"/>
              <a:gd name="T2" fmla="*/ 3923507 w 7847013"/>
              <a:gd name="T3" fmla="*/ 1 h 1979613"/>
              <a:gd name="T4" fmla="*/ 0 w 7847013"/>
              <a:gd name="T5" fmla="*/ 1 h 1979613"/>
              <a:gd name="T6" fmla="*/ 3923507 w 7847013"/>
              <a:gd name="T7" fmla="*/ 0 h 1979613"/>
              <a:gd name="T8" fmla="*/ 0 60000 65536"/>
              <a:gd name="T9" fmla="*/ 0 60000 65536"/>
              <a:gd name="T10" fmla="*/ 0 60000 65536"/>
              <a:gd name="T11" fmla="*/ 0 60000 65536"/>
              <a:gd name="T12" fmla="*/ 0 w 7847013"/>
              <a:gd name="T13" fmla="*/ 0 h 1979613"/>
              <a:gd name="T14" fmla="*/ 7847013 w 7847013"/>
              <a:gd name="T15" fmla="*/ 1979613 h 1979613"/>
            </a:gdLst>
            <a:ahLst/>
            <a:cxnLst>
              <a:cxn ang="T8">
                <a:pos x="T0" y="T1"/>
              </a:cxn>
              <a:cxn ang="T9">
                <a:pos x="T2" y="T3"/>
              </a:cxn>
              <a:cxn ang="T10">
                <a:pos x="T4" y="T5"/>
              </a:cxn>
              <a:cxn ang="T11">
                <a:pos x="T6" y="T7"/>
              </a:cxn>
            </a:cxnLst>
            <a:rect l="T12" t="T13" r="T14" b="T15"/>
            <a:pathLst>
              <a:path w="7847013" h="1979613">
                <a:moveTo>
                  <a:pt x="0" y="0"/>
                </a:moveTo>
                <a:lnTo>
                  <a:pt x="21798" y="0"/>
                </a:lnTo>
                <a:lnTo>
                  <a:pt x="21798" y="5499"/>
                </a:lnTo>
                <a:lnTo>
                  <a:pt x="0" y="54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lgn="ctr" eaLnBrk="1">
              <a:spcBef>
                <a:spcPct val="0"/>
              </a:spcBef>
              <a:buClrTx/>
              <a:buFontTx/>
              <a:buNone/>
            </a:pPr>
            <a:r>
              <a:rPr lang="en-US" altLang="en-US" sz="4200" dirty="0" err="1">
                <a:solidFill>
                  <a:schemeClr val="tx2"/>
                </a:solidFill>
              </a:rPr>
              <a:t>Disp</a:t>
            </a:r>
            <a:r>
              <a:rPr lang="en-US" altLang="en-US" sz="4200" dirty="0">
                <a:solidFill>
                  <a:schemeClr val="tx2"/>
                </a:solidFill>
              </a:rPr>
              <a:t>-X Bump</a:t>
            </a:r>
          </a:p>
          <a:p>
            <a:pPr algn="ctr" eaLnBrk="1">
              <a:spcBef>
                <a:spcPct val="0"/>
              </a:spcBef>
              <a:buClrTx/>
              <a:buFontTx/>
              <a:buNone/>
            </a:pPr>
            <a:r>
              <a:rPr lang="en-US" altLang="en-US" sz="4200" dirty="0">
                <a:solidFill>
                  <a:schemeClr val="tx2"/>
                </a:solidFill>
              </a:rPr>
              <a:t>(3-QS bump)</a:t>
            </a:r>
          </a:p>
          <a:p>
            <a:pPr algn="ctr" eaLnBrk="1">
              <a:spcBef>
                <a:spcPct val="0"/>
              </a:spcBef>
              <a:buClrTx/>
              <a:buFontTx/>
              <a:buNone/>
            </a:pPr>
            <a:r>
              <a:rPr lang="en-US" altLang="en-US" sz="4200" dirty="0">
                <a:solidFill>
                  <a:schemeClr val="tx2"/>
                </a:solidFill>
              </a:rPr>
              <a:t>(nonlocal Beta-X)</a:t>
            </a:r>
          </a:p>
        </p:txBody>
      </p:sp>
    </p:spTree>
    <p:extLst>
      <p:ext uri="{BB962C8B-B14F-4D97-AF65-F5344CB8AC3E}">
        <p14:creationId xmlns:p14="http://schemas.microsoft.com/office/powerpoint/2010/main" val="4872696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23</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solidFill>
                  <a:schemeClr val="accent6"/>
                </a:solidFill>
              </a:rPr>
              <a:t>Coefficients </a:t>
            </a:r>
            <a:r>
              <a:rPr lang="en-US" sz="2400" dirty="0">
                <a:solidFill>
                  <a:schemeClr val="tx2"/>
                </a:solidFill>
              </a:rPr>
              <a:t>(</a:t>
            </a:r>
            <a:r>
              <a:rPr lang="en-US" sz="2400" dirty="0" err="1">
                <a:solidFill>
                  <a:schemeClr val="tx2"/>
                </a:solidFill>
              </a:rPr>
              <a:t>DispX</a:t>
            </a:r>
            <a:r>
              <a:rPr lang="en-US" sz="2400" dirty="0">
                <a:solidFill>
                  <a:schemeClr val="tx2"/>
                </a:solidFill>
              </a:rPr>
              <a:t> Bump)</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23</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sp>
        <p:nvSpPr>
          <p:cNvPr id="14" name="Content Placeholder 29">
            <a:extLst>
              <a:ext uri="{FF2B5EF4-FFF2-40B4-BE49-F238E27FC236}">
                <a16:creationId xmlns:a16="http://schemas.microsoft.com/office/drawing/2014/main" id="{E996E7C6-D055-4CF5-94AC-EB50BDE9D551}"/>
              </a:ext>
            </a:extLst>
          </p:cNvPr>
          <p:cNvSpPr txBox="1">
            <a:spLocks/>
          </p:cNvSpPr>
          <p:nvPr/>
        </p:nvSpPr>
        <p:spPr bwMode="auto">
          <a:xfrm>
            <a:off x="195189" y="969916"/>
            <a:ext cx="8672513" cy="1258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accent6"/>
                </a:solidFill>
              </a:rPr>
              <a:t>The quad-kicks also have an effect on dispersion,</a:t>
            </a:r>
          </a:p>
          <a:p>
            <a:pPr marL="0" indent="0">
              <a:buNone/>
            </a:pPr>
            <a:r>
              <a:rPr lang="en-US" sz="2000" dirty="0">
                <a:solidFill>
                  <a:schemeClr val="accent6"/>
                </a:solidFill>
              </a:rPr>
              <a:t>	similar to the effect that dipoles kicks have on the beam orbit.</a:t>
            </a:r>
          </a:p>
          <a:p>
            <a:pPr marL="0" indent="0">
              <a:buNone/>
            </a:pPr>
            <a:endParaRPr lang="en-US" sz="400" dirty="0">
              <a:solidFill>
                <a:schemeClr val="accent6"/>
              </a:solidFill>
            </a:endParaRPr>
          </a:p>
          <a:p>
            <a:pPr marL="0" indent="0">
              <a:buNone/>
            </a:pPr>
            <a:r>
              <a:rPr lang="en-US" sz="2000" dirty="0">
                <a:solidFill>
                  <a:schemeClr val="accent6"/>
                </a:solidFill>
              </a:rPr>
              <a:t>Therefore to create a local dispersion bump (someone already did this):</a:t>
            </a:r>
          </a:p>
        </p:txBody>
      </p:sp>
      <p:pic>
        <p:nvPicPr>
          <p:cNvPr id="5" name="Picture 4" descr="A screen shot of a computer&#10;&#10;Description automatically generated">
            <a:extLst>
              <a:ext uri="{FF2B5EF4-FFF2-40B4-BE49-F238E27FC236}">
                <a16:creationId xmlns:a16="http://schemas.microsoft.com/office/drawing/2014/main" id="{2112ECFE-D05C-4EAF-B894-4044A36745C8}"/>
              </a:ext>
            </a:extLst>
          </p:cNvPr>
          <p:cNvPicPr>
            <a:picLocks noChangeAspect="1"/>
          </p:cNvPicPr>
          <p:nvPr/>
        </p:nvPicPr>
        <p:blipFill>
          <a:blip r:embed="rId3"/>
          <a:stretch>
            <a:fillRect/>
          </a:stretch>
        </p:blipFill>
        <p:spPr>
          <a:xfrm>
            <a:off x="4845652" y="2270051"/>
            <a:ext cx="2867095" cy="3993921"/>
          </a:xfrm>
          <a:prstGeom prst="rect">
            <a:avLst/>
          </a:prstGeom>
        </p:spPr>
      </p:pic>
      <p:pic>
        <p:nvPicPr>
          <p:cNvPr id="8" name="Picture 7" descr="A picture containing text, scoreboard, table, screen&#10;&#10;Description automatically generated">
            <a:extLst>
              <a:ext uri="{FF2B5EF4-FFF2-40B4-BE49-F238E27FC236}">
                <a16:creationId xmlns:a16="http://schemas.microsoft.com/office/drawing/2014/main" id="{2D6C7D76-C4C2-4252-8E43-EBC9066CE6E9}"/>
              </a:ext>
            </a:extLst>
          </p:cNvPr>
          <p:cNvPicPr>
            <a:picLocks noChangeAspect="1"/>
          </p:cNvPicPr>
          <p:nvPr/>
        </p:nvPicPr>
        <p:blipFill>
          <a:blip r:embed="rId4"/>
          <a:stretch>
            <a:fillRect/>
          </a:stretch>
        </p:blipFill>
        <p:spPr>
          <a:xfrm>
            <a:off x="495349" y="2270051"/>
            <a:ext cx="3129355" cy="3993921"/>
          </a:xfrm>
          <a:prstGeom prst="rect">
            <a:avLst/>
          </a:prstGeom>
        </p:spPr>
      </p:pic>
      <p:cxnSp>
        <p:nvCxnSpPr>
          <p:cNvPr id="21" name="Straight Arrow Connector 20">
            <a:extLst>
              <a:ext uri="{FF2B5EF4-FFF2-40B4-BE49-F238E27FC236}">
                <a16:creationId xmlns:a16="http://schemas.microsoft.com/office/drawing/2014/main" id="{434D74AF-7FB8-4F07-9FC3-86D0E312690E}"/>
              </a:ext>
            </a:extLst>
          </p:cNvPr>
          <p:cNvCxnSpPr>
            <a:cxnSpLocks/>
          </p:cNvCxnSpPr>
          <p:nvPr/>
        </p:nvCxnSpPr>
        <p:spPr>
          <a:xfrm>
            <a:off x="3827721" y="3006625"/>
            <a:ext cx="744279" cy="0"/>
          </a:xfrm>
          <a:prstGeom prst="straightConnector1">
            <a:avLst/>
          </a:prstGeom>
          <a:ln w="635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A760BD1C-6236-4A87-B6DD-422B71CB6CA4}"/>
              </a:ext>
            </a:extLst>
          </p:cNvPr>
          <p:cNvCxnSpPr>
            <a:cxnSpLocks/>
          </p:cNvCxnSpPr>
          <p:nvPr/>
        </p:nvCxnSpPr>
        <p:spPr>
          <a:xfrm>
            <a:off x="3827721" y="5257800"/>
            <a:ext cx="744279" cy="0"/>
          </a:xfrm>
          <a:prstGeom prst="straightConnector1">
            <a:avLst/>
          </a:prstGeom>
          <a:ln w="635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F8AC061B-1A3B-4240-B24F-5B1679A8A455}"/>
              </a:ext>
            </a:extLst>
          </p:cNvPr>
          <p:cNvCxnSpPr>
            <a:cxnSpLocks/>
          </p:cNvCxnSpPr>
          <p:nvPr/>
        </p:nvCxnSpPr>
        <p:spPr>
          <a:xfrm>
            <a:off x="3827721" y="4115955"/>
            <a:ext cx="744279" cy="0"/>
          </a:xfrm>
          <a:prstGeom prst="straightConnector1">
            <a:avLst/>
          </a:prstGeom>
          <a:ln w="635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52771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24</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solidFill>
                  <a:schemeClr val="accent6"/>
                </a:solidFill>
              </a:rPr>
              <a:t>TWISS functions </a:t>
            </a:r>
            <a:r>
              <a:rPr lang="en-US" sz="2400" dirty="0">
                <a:solidFill>
                  <a:schemeClr val="tx2"/>
                </a:solidFill>
              </a:rPr>
              <a:t>(3-QS bump for </a:t>
            </a:r>
            <a:r>
              <a:rPr lang="en-US" sz="2400" dirty="0" err="1">
                <a:solidFill>
                  <a:schemeClr val="tx2"/>
                </a:solidFill>
              </a:rPr>
              <a:t>DispX</a:t>
            </a:r>
            <a:r>
              <a:rPr lang="en-US" sz="2400" dirty="0">
                <a:solidFill>
                  <a:schemeClr val="tx2"/>
                </a:solidFill>
              </a:rPr>
              <a:t>)</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24</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8EF3E3BB-21AC-4319-9520-EB28596FFAF9}"/>
              </a:ext>
            </a:extLst>
          </p:cNvPr>
          <p:cNvPicPr>
            <a:picLocks noChangeAspect="1"/>
          </p:cNvPicPr>
          <p:nvPr/>
        </p:nvPicPr>
        <p:blipFill>
          <a:blip r:embed="rId3"/>
          <a:srcRect/>
          <a:stretch/>
        </p:blipFill>
        <p:spPr>
          <a:xfrm>
            <a:off x="276250" y="925632"/>
            <a:ext cx="7065628" cy="4290125"/>
          </a:xfrm>
          <a:prstGeom prst="rect">
            <a:avLst/>
          </a:prstGeom>
        </p:spPr>
      </p:pic>
      <p:sp>
        <p:nvSpPr>
          <p:cNvPr id="11" name="Content Placeholder 29">
            <a:extLst>
              <a:ext uri="{FF2B5EF4-FFF2-40B4-BE49-F238E27FC236}">
                <a16:creationId xmlns:a16="http://schemas.microsoft.com/office/drawing/2014/main" id="{E71A40D5-9F04-4117-B706-6840F70D14A3}"/>
              </a:ext>
            </a:extLst>
          </p:cNvPr>
          <p:cNvSpPr txBox="1">
            <a:spLocks/>
          </p:cNvSpPr>
          <p:nvPr/>
        </p:nvSpPr>
        <p:spPr bwMode="auto">
          <a:xfrm>
            <a:off x="7577138" y="2161253"/>
            <a:ext cx="1076325" cy="11253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err="1">
                <a:solidFill>
                  <a:schemeClr val="tx2">
                    <a:lumMod val="60000"/>
                    <a:lumOff val="40000"/>
                  </a:schemeClr>
                </a:solidFill>
              </a:rPr>
              <a:t>BetaX</a:t>
            </a:r>
            <a:endParaRPr lang="en-US" sz="2000" b="1" dirty="0">
              <a:solidFill>
                <a:schemeClr val="tx2">
                  <a:lumMod val="60000"/>
                  <a:lumOff val="40000"/>
                </a:schemeClr>
              </a:solidFill>
            </a:endParaRPr>
          </a:p>
          <a:p>
            <a:pPr marL="0" indent="0">
              <a:buNone/>
            </a:pPr>
            <a:r>
              <a:rPr lang="en-US" sz="2000" b="1" dirty="0" err="1">
                <a:solidFill>
                  <a:schemeClr val="accent2"/>
                </a:solidFill>
              </a:rPr>
              <a:t>BetaY</a:t>
            </a:r>
            <a:endParaRPr lang="en-US" sz="2000" b="1" dirty="0">
              <a:solidFill>
                <a:schemeClr val="accent2"/>
              </a:solidFill>
            </a:endParaRPr>
          </a:p>
          <a:p>
            <a:pPr marL="0" indent="0">
              <a:buNone/>
            </a:pPr>
            <a:r>
              <a:rPr lang="en-US" sz="2000" b="1" dirty="0" err="1">
                <a:solidFill>
                  <a:schemeClr val="accent3">
                    <a:lumMod val="75000"/>
                  </a:schemeClr>
                </a:solidFill>
              </a:rPr>
              <a:t>DispX</a:t>
            </a:r>
            <a:endParaRPr lang="en-US" sz="2000" b="1" dirty="0">
              <a:solidFill>
                <a:schemeClr val="accent3">
                  <a:lumMod val="75000"/>
                </a:schemeClr>
              </a:solidFill>
            </a:endParaRPr>
          </a:p>
        </p:txBody>
      </p:sp>
      <p:sp>
        <p:nvSpPr>
          <p:cNvPr id="14" name="Content Placeholder 29">
            <a:extLst>
              <a:ext uri="{FF2B5EF4-FFF2-40B4-BE49-F238E27FC236}">
                <a16:creationId xmlns:a16="http://schemas.microsoft.com/office/drawing/2014/main" id="{D4FFA83C-BC6B-4436-AEEF-A60EEF7B8B64}"/>
              </a:ext>
            </a:extLst>
          </p:cNvPr>
          <p:cNvSpPr txBox="1">
            <a:spLocks/>
          </p:cNvSpPr>
          <p:nvPr/>
        </p:nvSpPr>
        <p:spPr bwMode="auto">
          <a:xfrm>
            <a:off x="195189" y="5311073"/>
            <a:ext cx="8672513" cy="7602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solidFill>
                  <a:schemeClr val="accent6"/>
                </a:solidFill>
              </a:rPr>
              <a:t>The significant local impact on </a:t>
            </a:r>
            <a:r>
              <a:rPr lang="en-US" sz="2200" b="1" dirty="0" err="1">
                <a:solidFill>
                  <a:schemeClr val="tx2">
                    <a:lumMod val="60000"/>
                    <a:lumOff val="40000"/>
                  </a:schemeClr>
                </a:solidFill>
              </a:rPr>
              <a:t>BetaX</a:t>
            </a:r>
            <a:r>
              <a:rPr lang="en-US" sz="2200" dirty="0">
                <a:solidFill>
                  <a:schemeClr val="tx2">
                    <a:lumMod val="60000"/>
                    <a:lumOff val="40000"/>
                  </a:schemeClr>
                </a:solidFill>
              </a:rPr>
              <a:t>,</a:t>
            </a:r>
          </a:p>
          <a:p>
            <a:pPr marL="0" indent="0">
              <a:buNone/>
            </a:pPr>
            <a:r>
              <a:rPr lang="en-US" sz="2200" dirty="0">
                <a:solidFill>
                  <a:schemeClr val="accent6"/>
                </a:solidFill>
              </a:rPr>
              <a:t>	nonlocal effect in </a:t>
            </a:r>
            <a:r>
              <a:rPr lang="en-US" sz="2200" b="1" dirty="0" err="1">
                <a:solidFill>
                  <a:schemeClr val="accent3">
                    <a:lumMod val="75000"/>
                  </a:schemeClr>
                </a:solidFill>
              </a:rPr>
              <a:t>DispX</a:t>
            </a:r>
            <a:r>
              <a:rPr lang="en-US" sz="2200" dirty="0">
                <a:solidFill>
                  <a:schemeClr val="accent6"/>
                </a:solidFill>
              </a:rPr>
              <a:t>.</a:t>
            </a:r>
          </a:p>
        </p:txBody>
      </p:sp>
    </p:spTree>
    <p:extLst>
      <p:ext uri="{BB962C8B-B14F-4D97-AF65-F5344CB8AC3E}">
        <p14:creationId xmlns:p14="http://schemas.microsoft.com/office/powerpoint/2010/main" val="17829944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25</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err="1">
                <a:solidFill>
                  <a:schemeClr val="accent6"/>
                </a:solidFill>
              </a:rPr>
              <a:t>BetaX</a:t>
            </a:r>
            <a:r>
              <a:rPr lang="en-US" sz="2400" dirty="0">
                <a:solidFill>
                  <a:schemeClr val="accent6"/>
                </a:solidFill>
              </a:rPr>
              <a:t> function </a:t>
            </a:r>
            <a:r>
              <a:rPr lang="en-US" sz="2400" dirty="0">
                <a:solidFill>
                  <a:schemeClr val="tx2"/>
                </a:solidFill>
              </a:rPr>
              <a:t>(3-QS bump for </a:t>
            </a:r>
            <a:r>
              <a:rPr lang="en-US" sz="2400" dirty="0" err="1">
                <a:solidFill>
                  <a:schemeClr val="tx2"/>
                </a:solidFill>
              </a:rPr>
              <a:t>DispX</a:t>
            </a:r>
            <a:r>
              <a:rPr lang="en-US" sz="2400" dirty="0">
                <a:solidFill>
                  <a:schemeClr val="tx2"/>
                </a:solidFill>
              </a:rPr>
              <a:t>)</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25</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8EF3E3BB-21AC-4319-9520-EB28596FFAF9}"/>
              </a:ext>
            </a:extLst>
          </p:cNvPr>
          <p:cNvPicPr>
            <a:picLocks noChangeAspect="1"/>
          </p:cNvPicPr>
          <p:nvPr/>
        </p:nvPicPr>
        <p:blipFill>
          <a:blip r:embed="rId3"/>
          <a:srcRect/>
          <a:stretch/>
        </p:blipFill>
        <p:spPr>
          <a:xfrm>
            <a:off x="276250" y="925632"/>
            <a:ext cx="7065628" cy="4290125"/>
          </a:xfrm>
          <a:prstGeom prst="rect">
            <a:avLst/>
          </a:prstGeom>
        </p:spPr>
      </p:pic>
      <p:sp>
        <p:nvSpPr>
          <p:cNvPr id="15" name="Content Placeholder 29">
            <a:extLst>
              <a:ext uri="{FF2B5EF4-FFF2-40B4-BE49-F238E27FC236}">
                <a16:creationId xmlns:a16="http://schemas.microsoft.com/office/drawing/2014/main" id="{AC225707-F420-4595-8F1B-E143D8D9CD02}"/>
              </a:ext>
            </a:extLst>
          </p:cNvPr>
          <p:cNvSpPr txBox="1">
            <a:spLocks/>
          </p:cNvSpPr>
          <p:nvPr/>
        </p:nvSpPr>
        <p:spPr bwMode="auto">
          <a:xfrm>
            <a:off x="195189" y="5311073"/>
            <a:ext cx="8672513" cy="7602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solidFill>
                  <a:schemeClr val="accent6"/>
                </a:solidFill>
              </a:rPr>
              <a:t>Very nonlocal effect in </a:t>
            </a:r>
            <a:r>
              <a:rPr lang="en-US" sz="2200" dirty="0" err="1">
                <a:solidFill>
                  <a:schemeClr val="accent6"/>
                </a:solidFill>
              </a:rPr>
              <a:t>BetaX</a:t>
            </a:r>
            <a:r>
              <a:rPr lang="en-US" sz="2200" dirty="0">
                <a:solidFill>
                  <a:schemeClr val="accent6"/>
                </a:solidFill>
              </a:rPr>
              <a:t>.</a:t>
            </a:r>
          </a:p>
        </p:txBody>
      </p:sp>
      <p:sp>
        <p:nvSpPr>
          <p:cNvPr id="16" name="Content Placeholder 29">
            <a:extLst>
              <a:ext uri="{FF2B5EF4-FFF2-40B4-BE49-F238E27FC236}">
                <a16:creationId xmlns:a16="http://schemas.microsoft.com/office/drawing/2014/main" id="{9DE49C34-264C-46F4-9083-9C69CE6C140B}"/>
              </a:ext>
            </a:extLst>
          </p:cNvPr>
          <p:cNvSpPr txBox="1">
            <a:spLocks/>
          </p:cNvSpPr>
          <p:nvPr/>
        </p:nvSpPr>
        <p:spPr bwMode="auto">
          <a:xfrm>
            <a:off x="3088855" y="1429348"/>
            <a:ext cx="522248" cy="269770"/>
          </a:xfrm>
          <a:prstGeom prst="rect">
            <a:avLst/>
          </a:prstGeom>
          <a:solidFill>
            <a:schemeClr val="bg2"/>
          </a:solidFill>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a:solidFill>
                  <a:schemeClr val="accent6"/>
                </a:solidFill>
              </a:rPr>
              <a:t>S10</a:t>
            </a:r>
          </a:p>
        </p:txBody>
      </p:sp>
      <p:sp>
        <p:nvSpPr>
          <p:cNvPr id="14" name="Content Placeholder 29">
            <a:extLst>
              <a:ext uri="{FF2B5EF4-FFF2-40B4-BE49-F238E27FC236}">
                <a16:creationId xmlns:a16="http://schemas.microsoft.com/office/drawing/2014/main" id="{11411816-ADBC-40E6-8788-48AA52E02DC0}"/>
              </a:ext>
            </a:extLst>
          </p:cNvPr>
          <p:cNvSpPr txBox="1">
            <a:spLocks/>
          </p:cNvSpPr>
          <p:nvPr/>
        </p:nvSpPr>
        <p:spPr bwMode="auto">
          <a:xfrm>
            <a:off x="7455447" y="1429348"/>
            <a:ext cx="1633858" cy="11253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accent2"/>
                </a:solidFill>
              </a:rPr>
              <a:t>Neg. Bump</a:t>
            </a:r>
          </a:p>
          <a:p>
            <a:pPr marL="0" indent="0">
              <a:buNone/>
            </a:pPr>
            <a:r>
              <a:rPr lang="en-US" sz="2000" b="1" dirty="0">
                <a:solidFill>
                  <a:schemeClr val="tx2"/>
                </a:solidFill>
              </a:rPr>
              <a:t>Pos. Bump</a:t>
            </a:r>
          </a:p>
          <a:p>
            <a:pPr marL="0" indent="0">
              <a:buNone/>
            </a:pPr>
            <a:r>
              <a:rPr lang="en-US" sz="2000" b="1" dirty="0">
                <a:solidFill>
                  <a:schemeClr val="accent6"/>
                </a:solidFill>
              </a:rPr>
              <a:t>No Bump</a:t>
            </a:r>
          </a:p>
        </p:txBody>
      </p:sp>
    </p:spTree>
    <p:extLst>
      <p:ext uri="{BB962C8B-B14F-4D97-AF65-F5344CB8AC3E}">
        <p14:creationId xmlns:p14="http://schemas.microsoft.com/office/powerpoint/2010/main" val="7764244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26</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err="1">
                <a:solidFill>
                  <a:schemeClr val="accent6"/>
                </a:solidFill>
              </a:rPr>
              <a:t>DispX</a:t>
            </a:r>
            <a:r>
              <a:rPr lang="en-US" sz="2400" dirty="0">
                <a:solidFill>
                  <a:schemeClr val="accent6"/>
                </a:solidFill>
              </a:rPr>
              <a:t> function </a:t>
            </a:r>
            <a:r>
              <a:rPr lang="en-US" sz="2400" dirty="0">
                <a:solidFill>
                  <a:schemeClr val="tx2"/>
                </a:solidFill>
              </a:rPr>
              <a:t>(3-QS bump for </a:t>
            </a:r>
            <a:r>
              <a:rPr lang="en-US" sz="2400" dirty="0" err="1">
                <a:solidFill>
                  <a:schemeClr val="tx2"/>
                </a:solidFill>
              </a:rPr>
              <a:t>DispX</a:t>
            </a:r>
            <a:r>
              <a:rPr lang="en-US" sz="2400" dirty="0">
                <a:solidFill>
                  <a:schemeClr val="tx2"/>
                </a:solidFill>
              </a:rPr>
              <a:t>)</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26</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8EF3E3BB-21AC-4319-9520-EB28596FFAF9}"/>
              </a:ext>
            </a:extLst>
          </p:cNvPr>
          <p:cNvPicPr>
            <a:picLocks noChangeAspect="1"/>
          </p:cNvPicPr>
          <p:nvPr/>
        </p:nvPicPr>
        <p:blipFill>
          <a:blip r:embed="rId3"/>
          <a:srcRect/>
          <a:stretch/>
        </p:blipFill>
        <p:spPr>
          <a:xfrm>
            <a:off x="276250" y="925632"/>
            <a:ext cx="7065626" cy="4290124"/>
          </a:xfrm>
          <a:prstGeom prst="rect">
            <a:avLst/>
          </a:prstGeom>
        </p:spPr>
      </p:pic>
      <p:sp>
        <p:nvSpPr>
          <p:cNvPr id="14" name="Content Placeholder 29">
            <a:extLst>
              <a:ext uri="{FF2B5EF4-FFF2-40B4-BE49-F238E27FC236}">
                <a16:creationId xmlns:a16="http://schemas.microsoft.com/office/drawing/2014/main" id="{67C2815B-05A0-4351-A02C-B96B7FCB9493}"/>
              </a:ext>
            </a:extLst>
          </p:cNvPr>
          <p:cNvSpPr txBox="1">
            <a:spLocks/>
          </p:cNvSpPr>
          <p:nvPr/>
        </p:nvSpPr>
        <p:spPr bwMode="auto">
          <a:xfrm>
            <a:off x="7455447" y="1429348"/>
            <a:ext cx="1633858" cy="11253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accent2"/>
                </a:solidFill>
              </a:rPr>
              <a:t>Neg. Bump</a:t>
            </a:r>
          </a:p>
          <a:p>
            <a:pPr marL="0" indent="0">
              <a:buNone/>
            </a:pPr>
            <a:r>
              <a:rPr lang="en-US" sz="2000" b="1" dirty="0">
                <a:solidFill>
                  <a:schemeClr val="tx2"/>
                </a:solidFill>
              </a:rPr>
              <a:t>Pos. Bump</a:t>
            </a:r>
          </a:p>
          <a:p>
            <a:pPr marL="0" indent="0">
              <a:buNone/>
            </a:pPr>
            <a:r>
              <a:rPr lang="en-US" sz="2000" b="1" dirty="0">
                <a:solidFill>
                  <a:schemeClr val="accent6"/>
                </a:solidFill>
              </a:rPr>
              <a:t>No Bump</a:t>
            </a:r>
          </a:p>
        </p:txBody>
      </p:sp>
      <p:sp>
        <p:nvSpPr>
          <p:cNvPr id="16" name="Content Placeholder 29">
            <a:extLst>
              <a:ext uri="{FF2B5EF4-FFF2-40B4-BE49-F238E27FC236}">
                <a16:creationId xmlns:a16="http://schemas.microsoft.com/office/drawing/2014/main" id="{1AB1D250-2421-40F5-958B-4DA583D94EE4}"/>
              </a:ext>
            </a:extLst>
          </p:cNvPr>
          <p:cNvSpPr txBox="1">
            <a:spLocks/>
          </p:cNvSpPr>
          <p:nvPr/>
        </p:nvSpPr>
        <p:spPr bwMode="auto">
          <a:xfrm>
            <a:off x="3126858" y="1342727"/>
            <a:ext cx="658241" cy="326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a:solidFill>
                  <a:schemeClr val="accent6"/>
                </a:solidFill>
              </a:rPr>
              <a:t>S10</a:t>
            </a:r>
          </a:p>
        </p:txBody>
      </p:sp>
      <p:sp>
        <p:nvSpPr>
          <p:cNvPr id="17" name="Content Placeholder 29">
            <a:extLst>
              <a:ext uri="{FF2B5EF4-FFF2-40B4-BE49-F238E27FC236}">
                <a16:creationId xmlns:a16="http://schemas.microsoft.com/office/drawing/2014/main" id="{EC5D7208-0027-4BA7-9BFF-EE7108CABECA}"/>
              </a:ext>
            </a:extLst>
          </p:cNvPr>
          <p:cNvSpPr txBox="1">
            <a:spLocks/>
          </p:cNvSpPr>
          <p:nvPr/>
        </p:nvSpPr>
        <p:spPr bwMode="auto">
          <a:xfrm>
            <a:off x="195189" y="5311071"/>
            <a:ext cx="8672513" cy="7602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b="1" dirty="0">
                <a:solidFill>
                  <a:schemeClr val="accent2"/>
                </a:solidFill>
              </a:rPr>
              <a:t>Increase</a:t>
            </a:r>
            <a:r>
              <a:rPr lang="en-US" sz="2200" b="1" dirty="0">
                <a:solidFill>
                  <a:schemeClr val="accent6"/>
                </a:solidFill>
              </a:rPr>
              <a:t>/</a:t>
            </a:r>
            <a:r>
              <a:rPr lang="en-US" sz="2200" b="1" dirty="0">
                <a:solidFill>
                  <a:schemeClr val="tx2"/>
                </a:solidFill>
              </a:rPr>
              <a:t>Decrease</a:t>
            </a:r>
            <a:r>
              <a:rPr lang="en-US" sz="2200" b="1" dirty="0">
                <a:solidFill>
                  <a:schemeClr val="accent6"/>
                </a:solidFill>
              </a:rPr>
              <a:t> </a:t>
            </a:r>
            <a:r>
              <a:rPr lang="en-US" sz="2200" dirty="0">
                <a:solidFill>
                  <a:schemeClr val="accent6"/>
                </a:solidFill>
              </a:rPr>
              <a:t>in S10, L10 &amp; L11</a:t>
            </a:r>
            <a:endParaRPr lang="en-US" sz="2200" u="sng" dirty="0">
              <a:solidFill>
                <a:schemeClr val="accent6"/>
              </a:solidFill>
            </a:endParaRPr>
          </a:p>
        </p:txBody>
      </p:sp>
      <p:sp>
        <p:nvSpPr>
          <p:cNvPr id="18" name="Content Placeholder 29">
            <a:extLst>
              <a:ext uri="{FF2B5EF4-FFF2-40B4-BE49-F238E27FC236}">
                <a16:creationId xmlns:a16="http://schemas.microsoft.com/office/drawing/2014/main" id="{B9F3D8EB-8471-4DF3-A15D-3FC9592F3E75}"/>
              </a:ext>
            </a:extLst>
          </p:cNvPr>
          <p:cNvSpPr txBox="1">
            <a:spLocks/>
          </p:cNvSpPr>
          <p:nvPr/>
        </p:nvSpPr>
        <p:spPr bwMode="auto">
          <a:xfrm>
            <a:off x="7341878" y="3732850"/>
            <a:ext cx="1747427" cy="9791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schemeClr val="accent6"/>
                </a:solidFill>
              </a:rPr>
              <a:t>(</a:t>
            </a:r>
            <a:r>
              <a:rPr lang="en-US" sz="1800" dirty="0" err="1">
                <a:solidFill>
                  <a:schemeClr val="accent6"/>
                </a:solidFill>
              </a:rPr>
              <a:t>Horz</a:t>
            </a:r>
            <a:r>
              <a:rPr lang="en-US" sz="1800" dirty="0">
                <a:solidFill>
                  <a:schemeClr val="accent6"/>
                </a:solidFill>
              </a:rPr>
              <a:t>. aperture restriction in long straight.)</a:t>
            </a:r>
          </a:p>
        </p:txBody>
      </p:sp>
      <p:sp>
        <p:nvSpPr>
          <p:cNvPr id="22" name="Content Placeholder 29">
            <a:extLst>
              <a:ext uri="{FF2B5EF4-FFF2-40B4-BE49-F238E27FC236}">
                <a16:creationId xmlns:a16="http://schemas.microsoft.com/office/drawing/2014/main" id="{2033C583-B36B-4B4D-A5F1-BE4C54415E0E}"/>
              </a:ext>
            </a:extLst>
          </p:cNvPr>
          <p:cNvSpPr txBox="1">
            <a:spLocks/>
          </p:cNvSpPr>
          <p:nvPr/>
        </p:nvSpPr>
        <p:spPr bwMode="auto">
          <a:xfrm>
            <a:off x="2953707" y="3905348"/>
            <a:ext cx="901489" cy="435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a:solidFill>
                  <a:schemeClr val="accent6"/>
                </a:solidFill>
              </a:rPr>
              <a:t>L10  L11</a:t>
            </a:r>
          </a:p>
        </p:txBody>
      </p:sp>
    </p:spTree>
    <p:extLst>
      <p:ext uri="{BB962C8B-B14F-4D97-AF65-F5344CB8AC3E}">
        <p14:creationId xmlns:p14="http://schemas.microsoft.com/office/powerpoint/2010/main" val="11635659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27</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err="1">
                <a:solidFill>
                  <a:schemeClr val="accent6"/>
                </a:solidFill>
              </a:rPr>
              <a:t>Horz</a:t>
            </a:r>
            <a:r>
              <a:rPr lang="en-US" sz="2400" dirty="0">
                <a:solidFill>
                  <a:schemeClr val="accent6"/>
                </a:solidFill>
              </a:rPr>
              <a:t>. Beam Size </a:t>
            </a:r>
            <a:r>
              <a:rPr lang="en-US" sz="2400" dirty="0">
                <a:solidFill>
                  <a:schemeClr val="tx2"/>
                </a:solidFill>
              </a:rPr>
              <a:t>(3-QS bump for </a:t>
            </a:r>
            <a:r>
              <a:rPr lang="en-US" sz="2400" dirty="0" err="1">
                <a:solidFill>
                  <a:schemeClr val="tx2"/>
                </a:solidFill>
              </a:rPr>
              <a:t>DispX</a:t>
            </a:r>
            <a:r>
              <a:rPr lang="en-US" sz="2400" dirty="0">
                <a:solidFill>
                  <a:schemeClr val="tx2"/>
                </a:solidFill>
              </a:rPr>
              <a:t>)</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27</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8EF3E3BB-21AC-4319-9520-EB28596FFAF9}"/>
              </a:ext>
            </a:extLst>
          </p:cNvPr>
          <p:cNvPicPr>
            <a:picLocks noChangeAspect="1"/>
          </p:cNvPicPr>
          <p:nvPr/>
        </p:nvPicPr>
        <p:blipFill>
          <a:blip r:embed="rId4"/>
          <a:srcRect/>
          <a:stretch/>
        </p:blipFill>
        <p:spPr>
          <a:xfrm>
            <a:off x="276250" y="925632"/>
            <a:ext cx="7065626" cy="4290123"/>
          </a:xfrm>
          <a:prstGeom prst="rect">
            <a:avLst/>
          </a:prstGeom>
        </p:spPr>
      </p:pic>
      <p:sp>
        <p:nvSpPr>
          <p:cNvPr id="17" name="Content Placeholder 29">
            <a:extLst>
              <a:ext uri="{FF2B5EF4-FFF2-40B4-BE49-F238E27FC236}">
                <a16:creationId xmlns:a16="http://schemas.microsoft.com/office/drawing/2014/main" id="{EC5D7208-0027-4BA7-9BFF-EE7108CABECA}"/>
              </a:ext>
            </a:extLst>
          </p:cNvPr>
          <p:cNvSpPr txBox="1">
            <a:spLocks/>
          </p:cNvSpPr>
          <p:nvPr/>
        </p:nvSpPr>
        <p:spPr bwMode="auto">
          <a:xfrm>
            <a:off x="195189" y="5311071"/>
            <a:ext cx="8672513" cy="7602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b="1" dirty="0">
                <a:solidFill>
                  <a:schemeClr val="accent2"/>
                </a:solidFill>
              </a:rPr>
              <a:t>Increase</a:t>
            </a:r>
            <a:r>
              <a:rPr lang="en-US" sz="2200" b="1" dirty="0">
                <a:solidFill>
                  <a:schemeClr val="accent6"/>
                </a:solidFill>
              </a:rPr>
              <a:t>/</a:t>
            </a:r>
            <a:r>
              <a:rPr lang="en-US" sz="2200" b="1" dirty="0">
                <a:solidFill>
                  <a:schemeClr val="tx2"/>
                </a:solidFill>
              </a:rPr>
              <a:t>Decrease</a:t>
            </a:r>
            <a:r>
              <a:rPr lang="en-US" sz="2200" b="1" dirty="0">
                <a:solidFill>
                  <a:schemeClr val="accent6"/>
                </a:solidFill>
              </a:rPr>
              <a:t> </a:t>
            </a:r>
            <a:r>
              <a:rPr lang="en-US" sz="2200" dirty="0">
                <a:solidFill>
                  <a:schemeClr val="accent6"/>
                </a:solidFill>
              </a:rPr>
              <a:t>in S10, L10 &amp; L11</a:t>
            </a:r>
          </a:p>
          <a:p>
            <a:pPr marL="0" indent="0">
              <a:buNone/>
            </a:pPr>
            <a:r>
              <a:rPr lang="en-US" sz="2200" dirty="0">
                <a:solidFill>
                  <a:schemeClr val="accent6"/>
                </a:solidFill>
              </a:rPr>
              <a:t>	</a:t>
            </a:r>
            <a:r>
              <a:rPr lang="en-US" sz="2200" b="1" dirty="0" err="1">
                <a:solidFill>
                  <a:schemeClr val="accent6"/>
                </a:solidFill>
              </a:rPr>
              <a:t>Horz</a:t>
            </a:r>
            <a:r>
              <a:rPr lang="en-US" sz="2200" b="1" dirty="0">
                <a:solidFill>
                  <a:schemeClr val="accent6"/>
                </a:solidFill>
              </a:rPr>
              <a:t>. beam size dominated by changes in </a:t>
            </a:r>
            <a:r>
              <a:rPr lang="en-US" sz="2200" b="1" dirty="0" err="1">
                <a:solidFill>
                  <a:schemeClr val="accent6"/>
                </a:solidFill>
              </a:rPr>
              <a:t>DispX</a:t>
            </a:r>
            <a:endParaRPr lang="en-US" sz="2200" b="1" dirty="0">
              <a:solidFill>
                <a:schemeClr val="accent6"/>
              </a:solidFill>
            </a:endParaRPr>
          </a:p>
        </p:txBody>
      </p:sp>
      <p:sp>
        <p:nvSpPr>
          <p:cNvPr id="18" name="Content Placeholder 29">
            <a:extLst>
              <a:ext uri="{FF2B5EF4-FFF2-40B4-BE49-F238E27FC236}">
                <a16:creationId xmlns:a16="http://schemas.microsoft.com/office/drawing/2014/main" id="{B9F3D8EB-8471-4DF3-A15D-3FC9592F3E75}"/>
              </a:ext>
            </a:extLst>
          </p:cNvPr>
          <p:cNvSpPr txBox="1">
            <a:spLocks/>
          </p:cNvSpPr>
          <p:nvPr/>
        </p:nvSpPr>
        <p:spPr bwMode="auto">
          <a:xfrm>
            <a:off x="7341878" y="3732850"/>
            <a:ext cx="1747427" cy="9791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schemeClr val="accent6"/>
                </a:solidFill>
              </a:rPr>
              <a:t>(</a:t>
            </a:r>
            <a:r>
              <a:rPr lang="en-US" sz="1800" dirty="0" err="1">
                <a:solidFill>
                  <a:schemeClr val="accent6"/>
                </a:solidFill>
              </a:rPr>
              <a:t>Horz</a:t>
            </a:r>
            <a:r>
              <a:rPr lang="en-US" sz="1800" dirty="0">
                <a:solidFill>
                  <a:schemeClr val="accent6"/>
                </a:solidFill>
              </a:rPr>
              <a:t>. aperture restriction in long straight.)</a:t>
            </a:r>
          </a:p>
        </p:txBody>
      </p:sp>
      <p:sp>
        <p:nvSpPr>
          <p:cNvPr id="15" name="Content Placeholder 29">
            <a:extLst>
              <a:ext uri="{FF2B5EF4-FFF2-40B4-BE49-F238E27FC236}">
                <a16:creationId xmlns:a16="http://schemas.microsoft.com/office/drawing/2014/main" id="{A2601F53-08D9-4E83-B9CB-1B9F2E100253}"/>
              </a:ext>
            </a:extLst>
          </p:cNvPr>
          <p:cNvSpPr txBox="1">
            <a:spLocks/>
          </p:cNvSpPr>
          <p:nvPr/>
        </p:nvSpPr>
        <p:spPr bwMode="auto">
          <a:xfrm>
            <a:off x="7455447" y="1429348"/>
            <a:ext cx="1633858" cy="11253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accent2"/>
                </a:solidFill>
              </a:rPr>
              <a:t>Neg. Bump</a:t>
            </a:r>
          </a:p>
          <a:p>
            <a:pPr marL="0" indent="0">
              <a:buNone/>
            </a:pPr>
            <a:r>
              <a:rPr lang="en-US" sz="2000" b="1" dirty="0">
                <a:solidFill>
                  <a:schemeClr val="tx2"/>
                </a:solidFill>
              </a:rPr>
              <a:t>Pos. Bump</a:t>
            </a:r>
          </a:p>
          <a:p>
            <a:pPr marL="0" indent="0">
              <a:buNone/>
            </a:pPr>
            <a:r>
              <a:rPr lang="en-US" sz="2000" b="1" dirty="0">
                <a:solidFill>
                  <a:schemeClr val="accent6"/>
                </a:solidFill>
              </a:rPr>
              <a:t>No Bump</a:t>
            </a:r>
          </a:p>
        </p:txBody>
      </p:sp>
      <p:sp>
        <p:nvSpPr>
          <p:cNvPr id="19" name="Content Placeholder 29">
            <a:extLst>
              <a:ext uri="{FF2B5EF4-FFF2-40B4-BE49-F238E27FC236}">
                <a16:creationId xmlns:a16="http://schemas.microsoft.com/office/drawing/2014/main" id="{1D191D5B-8F2B-42EC-9516-A40C30FF9949}"/>
              </a:ext>
            </a:extLst>
          </p:cNvPr>
          <p:cNvSpPr txBox="1">
            <a:spLocks/>
          </p:cNvSpPr>
          <p:nvPr/>
        </p:nvSpPr>
        <p:spPr bwMode="auto">
          <a:xfrm>
            <a:off x="3126858" y="1395159"/>
            <a:ext cx="658241" cy="326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a:solidFill>
                  <a:schemeClr val="accent6"/>
                </a:solidFill>
              </a:rPr>
              <a:t>S10</a:t>
            </a:r>
          </a:p>
        </p:txBody>
      </p:sp>
      <p:sp>
        <p:nvSpPr>
          <p:cNvPr id="20" name="Content Placeholder 29">
            <a:extLst>
              <a:ext uri="{FF2B5EF4-FFF2-40B4-BE49-F238E27FC236}">
                <a16:creationId xmlns:a16="http://schemas.microsoft.com/office/drawing/2014/main" id="{8EE66614-466C-4129-901C-98DA59FBFC1F}"/>
              </a:ext>
            </a:extLst>
          </p:cNvPr>
          <p:cNvSpPr txBox="1">
            <a:spLocks/>
          </p:cNvSpPr>
          <p:nvPr/>
        </p:nvSpPr>
        <p:spPr bwMode="auto">
          <a:xfrm>
            <a:off x="2953707" y="3687684"/>
            <a:ext cx="901489" cy="435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a:solidFill>
                  <a:schemeClr val="accent6"/>
                </a:solidFill>
              </a:rPr>
              <a:t>L10  L11</a:t>
            </a:r>
          </a:p>
        </p:txBody>
      </p:sp>
      <p:pic>
        <p:nvPicPr>
          <p:cNvPr id="21" name="Picture 20">
            <a:extLst>
              <a:ext uri="{FF2B5EF4-FFF2-40B4-BE49-F238E27FC236}">
                <a16:creationId xmlns:a16="http://schemas.microsoft.com/office/drawing/2014/main" id="{D29E4561-986D-4F89-9851-8558141CC690}"/>
              </a:ext>
            </a:extLst>
          </p:cNvPr>
          <p:cNvPicPr>
            <a:picLocks noChangeAspect="1"/>
          </p:cNvPicPr>
          <p:nvPr>
            <p:custDataLst>
              <p:tags r:id="rId1"/>
            </p:custDataLst>
          </p:nvPr>
        </p:nvPicPr>
        <p:blipFill>
          <a:blip r:embed="rId5"/>
          <a:stretch>
            <a:fillRect/>
          </a:stretch>
        </p:blipFill>
        <p:spPr>
          <a:xfrm>
            <a:off x="6265019" y="379398"/>
            <a:ext cx="2153714" cy="303319"/>
          </a:xfrm>
          <a:prstGeom prst="rect">
            <a:avLst/>
          </a:prstGeom>
        </p:spPr>
      </p:pic>
    </p:spTree>
    <p:extLst>
      <p:ext uri="{BB962C8B-B14F-4D97-AF65-F5344CB8AC3E}">
        <p14:creationId xmlns:p14="http://schemas.microsoft.com/office/powerpoint/2010/main" val="37233831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28</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solidFill>
                  <a:schemeClr val="accent6"/>
                </a:solidFill>
              </a:rPr>
              <a:t>Application 4: </a:t>
            </a:r>
            <a:r>
              <a:rPr lang="en-US" sz="2400" dirty="0">
                <a:solidFill>
                  <a:schemeClr val="tx2"/>
                </a:solidFill>
              </a:rPr>
              <a:t>Horizontal/Long Loss Management</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28</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sp>
        <p:nvSpPr>
          <p:cNvPr id="8" name="Content Placeholder 29">
            <a:extLst>
              <a:ext uri="{FF2B5EF4-FFF2-40B4-BE49-F238E27FC236}">
                <a16:creationId xmlns:a16="http://schemas.microsoft.com/office/drawing/2014/main" id="{E0272BF3-8F90-4235-B9EA-9965BA6A82D7}"/>
              </a:ext>
            </a:extLst>
          </p:cNvPr>
          <p:cNvSpPr txBox="1">
            <a:spLocks/>
          </p:cNvSpPr>
          <p:nvPr/>
        </p:nvSpPr>
        <p:spPr bwMode="auto">
          <a:xfrm>
            <a:off x="195189" y="969915"/>
            <a:ext cx="8672513" cy="51832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accent6"/>
                </a:solidFill>
              </a:rPr>
              <a:t>Step 1: </a:t>
            </a:r>
            <a:r>
              <a:rPr lang="en-US" sz="2000" dirty="0">
                <a:solidFill>
                  <a:schemeClr val="accent6"/>
                </a:solidFill>
              </a:rPr>
              <a:t>Tune Beam Orbits.</a:t>
            </a:r>
          </a:p>
          <a:p>
            <a:pPr marL="0" indent="0">
              <a:buNone/>
            </a:pPr>
            <a:endParaRPr lang="en-US" sz="800" b="1" dirty="0">
              <a:solidFill>
                <a:schemeClr val="accent6"/>
              </a:solidFill>
            </a:endParaRPr>
          </a:p>
          <a:p>
            <a:pPr marL="0" indent="0">
              <a:buNone/>
            </a:pPr>
            <a:r>
              <a:rPr lang="en-US" sz="2000" b="1" dirty="0">
                <a:solidFill>
                  <a:schemeClr val="accent6"/>
                </a:solidFill>
              </a:rPr>
              <a:t>Step 2: </a:t>
            </a:r>
            <a:r>
              <a:rPr lang="en-US" sz="2000" dirty="0">
                <a:solidFill>
                  <a:schemeClr val="accent6"/>
                </a:solidFill>
              </a:rPr>
              <a:t>Adjust Dispersion Bump.</a:t>
            </a:r>
          </a:p>
          <a:p>
            <a:pPr marL="0" indent="0">
              <a:buNone/>
            </a:pPr>
            <a:r>
              <a:rPr lang="en-US" sz="2000" dirty="0">
                <a:solidFill>
                  <a:schemeClr val="accent6"/>
                </a:solidFill>
              </a:rPr>
              <a:t>	- reduce losses in outer two longs (L10 &amp; L11), inner short (S10).</a:t>
            </a:r>
          </a:p>
          <a:p>
            <a:pPr marL="0" indent="0">
              <a:buNone/>
            </a:pPr>
            <a:endParaRPr lang="en-US" sz="800" b="1" dirty="0">
              <a:solidFill>
                <a:schemeClr val="accent6"/>
              </a:solidFill>
            </a:endParaRPr>
          </a:p>
          <a:p>
            <a:pPr marL="0" indent="0">
              <a:buNone/>
            </a:pPr>
            <a:r>
              <a:rPr lang="en-US" sz="2000" b="1" dirty="0">
                <a:solidFill>
                  <a:schemeClr val="accent6"/>
                </a:solidFill>
              </a:rPr>
              <a:t>Step 3: </a:t>
            </a:r>
            <a:r>
              <a:rPr lang="en-US" sz="2000" dirty="0">
                <a:solidFill>
                  <a:schemeClr val="accent6"/>
                </a:solidFill>
              </a:rPr>
              <a:t>Retune Early Beam Orbits.</a:t>
            </a:r>
          </a:p>
          <a:p>
            <a:pPr marL="0" indent="0">
              <a:buNone/>
            </a:pPr>
            <a:r>
              <a:rPr lang="en-US" sz="2000" dirty="0">
                <a:solidFill>
                  <a:schemeClr val="accent6"/>
                </a:solidFill>
              </a:rPr>
              <a:t>	- if the energy is mismatched from linac, then changing the dispersion 	will also affect the early orbit.</a:t>
            </a:r>
          </a:p>
        </p:txBody>
      </p:sp>
    </p:spTree>
    <p:extLst>
      <p:ext uri="{BB962C8B-B14F-4D97-AF65-F5344CB8AC3E}">
        <p14:creationId xmlns:p14="http://schemas.microsoft.com/office/powerpoint/2010/main" val="33497642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29</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solidFill>
                  <a:schemeClr val="accent6"/>
                </a:solidFill>
              </a:rPr>
              <a:t>Next Steps</a:t>
            </a:r>
            <a:endParaRPr lang="en-US" sz="2400" dirty="0">
              <a:solidFill>
                <a:schemeClr val="tx2"/>
              </a:solidFill>
            </a:endParaRP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29</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sp>
        <p:nvSpPr>
          <p:cNvPr id="8" name="Content Placeholder 29">
            <a:extLst>
              <a:ext uri="{FF2B5EF4-FFF2-40B4-BE49-F238E27FC236}">
                <a16:creationId xmlns:a16="http://schemas.microsoft.com/office/drawing/2014/main" id="{E0272BF3-8F90-4235-B9EA-9965BA6A82D7}"/>
              </a:ext>
            </a:extLst>
          </p:cNvPr>
          <p:cNvSpPr txBox="1">
            <a:spLocks/>
          </p:cNvSpPr>
          <p:nvPr/>
        </p:nvSpPr>
        <p:spPr bwMode="auto">
          <a:xfrm>
            <a:off x="195189" y="969915"/>
            <a:ext cx="8672513" cy="51832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accent6"/>
                </a:solidFill>
              </a:rPr>
              <a:t>When Booster comes out of lockdown and shutdown, several studies:</a:t>
            </a:r>
          </a:p>
          <a:p>
            <a:pPr marL="0" indent="0">
              <a:buNone/>
            </a:pPr>
            <a:r>
              <a:rPr lang="en-US" sz="2000" dirty="0">
                <a:solidFill>
                  <a:schemeClr val="accent6"/>
                </a:solidFill>
              </a:rPr>
              <a:t> - Implement a large (safe) bump and look for it in TBT data.</a:t>
            </a:r>
          </a:p>
          <a:p>
            <a:pPr marL="0" indent="0">
              <a:buNone/>
            </a:pPr>
            <a:r>
              <a:rPr lang="en-US" sz="2000" dirty="0">
                <a:solidFill>
                  <a:schemeClr val="accent6"/>
                </a:solidFill>
              </a:rPr>
              <a:t> - Try targeted loss reduction, esp. at sensitive locations.</a:t>
            </a:r>
          </a:p>
          <a:p>
            <a:pPr marL="0" indent="0">
              <a:buNone/>
            </a:pPr>
            <a:r>
              <a:rPr lang="en-US" sz="2000" dirty="0">
                <a:solidFill>
                  <a:schemeClr val="accent6"/>
                </a:solidFill>
              </a:rPr>
              <a:t> - Emulate QL11 tuning with QL09, QL10, QL12, QL13.</a:t>
            </a:r>
          </a:p>
          <a:p>
            <a:pPr marL="0" indent="0">
              <a:buNone/>
            </a:pPr>
            <a:endParaRPr lang="en-US" sz="800" dirty="0">
              <a:solidFill>
                <a:schemeClr val="accent6"/>
              </a:solidFill>
            </a:endParaRPr>
          </a:p>
          <a:p>
            <a:pPr marL="0" indent="0">
              <a:buNone/>
            </a:pPr>
            <a:r>
              <a:rPr lang="en-US" sz="2000" dirty="0">
                <a:solidFill>
                  <a:schemeClr val="accent6"/>
                </a:solidFill>
              </a:rPr>
              <a:t>Several ways to extend the theoretical work:</a:t>
            </a:r>
          </a:p>
          <a:p>
            <a:pPr marL="0" indent="0">
              <a:buNone/>
            </a:pPr>
            <a:r>
              <a:rPr lang="en-US" sz="2000" dirty="0">
                <a:solidFill>
                  <a:schemeClr val="accent6"/>
                </a:solidFill>
              </a:rPr>
              <a:t> - Extend calculation to sets of quads without periodic cells.</a:t>
            </a:r>
          </a:p>
          <a:p>
            <a:pPr marL="0" indent="0">
              <a:buNone/>
            </a:pPr>
            <a:r>
              <a:rPr lang="en-US" sz="2000" dirty="0">
                <a:solidFill>
                  <a:schemeClr val="accent6"/>
                </a:solidFill>
              </a:rPr>
              <a:t>	- How can we tune a linac without impacting injection matching?</a:t>
            </a:r>
          </a:p>
          <a:p>
            <a:pPr marL="0" indent="0">
              <a:buNone/>
            </a:pPr>
            <a:r>
              <a:rPr lang="en-US" sz="2000" dirty="0">
                <a:solidFill>
                  <a:schemeClr val="accent6"/>
                </a:solidFill>
              </a:rPr>
              <a:t> - Express matrix algebra in terms of </a:t>
            </a:r>
            <a:r>
              <a:rPr lang="el-GR" sz="2000" dirty="0">
                <a:solidFill>
                  <a:schemeClr val="accent6"/>
                </a:solidFill>
              </a:rPr>
              <a:t>α</a:t>
            </a:r>
            <a:r>
              <a:rPr lang="en-US" sz="2000" dirty="0">
                <a:solidFill>
                  <a:schemeClr val="accent6"/>
                </a:solidFill>
              </a:rPr>
              <a:t>, </a:t>
            </a:r>
            <a:r>
              <a:rPr lang="el-GR" sz="2000" dirty="0">
                <a:solidFill>
                  <a:schemeClr val="accent6"/>
                </a:solidFill>
              </a:rPr>
              <a:t>β</a:t>
            </a:r>
            <a:r>
              <a:rPr lang="en-US" sz="2000" dirty="0">
                <a:solidFill>
                  <a:schemeClr val="accent6"/>
                </a:solidFill>
              </a:rPr>
              <a:t> instead of x, x’</a:t>
            </a:r>
          </a:p>
          <a:p>
            <a:pPr marL="0" indent="0">
              <a:buNone/>
            </a:pPr>
            <a:r>
              <a:rPr lang="en-US" sz="2000" dirty="0">
                <a:solidFill>
                  <a:schemeClr val="accent6"/>
                </a:solidFill>
              </a:rPr>
              <a:t>	- What quad placement leads to an “efficient” bump?</a:t>
            </a:r>
          </a:p>
          <a:p>
            <a:pPr marL="0" indent="0">
              <a:buNone/>
            </a:pPr>
            <a:r>
              <a:rPr lang="en-US" sz="2000" dirty="0">
                <a:solidFill>
                  <a:schemeClr val="accent6"/>
                </a:solidFill>
              </a:rPr>
              <a:t> - John Johnstone may collaborate on this.</a:t>
            </a:r>
          </a:p>
          <a:p>
            <a:pPr marL="0" indent="0">
              <a:buNone/>
            </a:pPr>
            <a:endParaRPr lang="en-US" sz="800" dirty="0">
              <a:solidFill>
                <a:schemeClr val="accent6"/>
              </a:solidFill>
            </a:endParaRPr>
          </a:p>
          <a:p>
            <a:pPr marL="0" indent="0">
              <a:buNone/>
            </a:pPr>
            <a:r>
              <a:rPr lang="en-US" sz="2000" dirty="0">
                <a:solidFill>
                  <a:schemeClr val="accent6"/>
                </a:solidFill>
              </a:rPr>
              <a:t>Altogether, possibly publishable.</a:t>
            </a:r>
          </a:p>
          <a:p>
            <a:pPr marL="0" indent="0">
              <a:buNone/>
            </a:pPr>
            <a:r>
              <a:rPr lang="en-US" sz="2000" dirty="0">
                <a:solidFill>
                  <a:schemeClr val="accent6"/>
                </a:solidFill>
              </a:rPr>
              <a:t>	- There will at least be a technical note.</a:t>
            </a:r>
          </a:p>
        </p:txBody>
      </p:sp>
    </p:spTree>
    <p:extLst>
      <p:ext uri="{BB962C8B-B14F-4D97-AF65-F5344CB8AC3E}">
        <p14:creationId xmlns:p14="http://schemas.microsoft.com/office/powerpoint/2010/main" val="16278668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3</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solidFill>
                  <a:schemeClr val="tx2"/>
                </a:solidFill>
              </a:rPr>
              <a:t>How to Construct a Beta Bump</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3</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sp>
        <p:nvSpPr>
          <p:cNvPr id="8" name="Content Placeholder 29">
            <a:extLst>
              <a:ext uri="{FF2B5EF4-FFF2-40B4-BE49-F238E27FC236}">
                <a16:creationId xmlns:a16="http://schemas.microsoft.com/office/drawing/2014/main" id="{E0272BF3-8F90-4235-B9EA-9965BA6A82D7}"/>
              </a:ext>
            </a:extLst>
          </p:cNvPr>
          <p:cNvSpPr txBox="1">
            <a:spLocks/>
          </p:cNvSpPr>
          <p:nvPr/>
        </p:nvSpPr>
        <p:spPr bwMode="auto">
          <a:xfrm>
            <a:off x="195189" y="960326"/>
            <a:ext cx="8672513" cy="51832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accent6"/>
                </a:solidFill>
              </a:rPr>
              <a:t>The transfer matrix for a lattice segment composed of arbitrary transfer matrices T, separated by thin quad kicks Q:</a:t>
            </a:r>
          </a:p>
          <a:p>
            <a:pPr marL="0" indent="0">
              <a:buNone/>
            </a:pPr>
            <a:endParaRPr lang="en-US" sz="1200" dirty="0">
              <a:solidFill>
                <a:schemeClr val="accent6"/>
              </a:solidFill>
            </a:endParaRPr>
          </a:p>
          <a:p>
            <a:pPr marL="0" indent="0">
              <a:buNone/>
            </a:pPr>
            <a:endParaRPr lang="en-US" sz="2000" dirty="0">
              <a:solidFill>
                <a:schemeClr val="accent6"/>
              </a:solidFill>
            </a:endParaRPr>
          </a:p>
          <a:p>
            <a:pPr marL="0" indent="0">
              <a:buNone/>
            </a:pPr>
            <a:r>
              <a:rPr lang="en-US" sz="2000" dirty="0">
                <a:solidFill>
                  <a:schemeClr val="accent6"/>
                </a:solidFill>
              </a:rPr>
              <a:t>For what values of M &amp; Q is the overall transfer matrix M unaffected by the quad kicks? To the rest of the lattice, the kicks are invisible, the distortion in the beta functions is localized.</a:t>
            </a:r>
          </a:p>
          <a:p>
            <a:pPr marL="0" indent="0">
              <a:buNone/>
            </a:pPr>
            <a:r>
              <a:rPr lang="en-US" sz="2000" dirty="0">
                <a:solidFill>
                  <a:schemeClr val="accent6"/>
                </a:solidFill>
              </a:rPr>
              <a:t>A solution requires:</a:t>
            </a:r>
          </a:p>
          <a:p>
            <a:pPr marL="0" indent="0">
              <a:buNone/>
            </a:pPr>
            <a:endParaRPr lang="en-US" sz="1200" dirty="0">
              <a:solidFill>
                <a:schemeClr val="accent6"/>
              </a:solidFill>
            </a:endParaRPr>
          </a:p>
          <a:p>
            <a:pPr marL="0" indent="0">
              <a:buNone/>
            </a:pPr>
            <a:endParaRPr lang="en-US" sz="2000" dirty="0">
              <a:solidFill>
                <a:schemeClr val="accent6"/>
              </a:solidFill>
            </a:endParaRPr>
          </a:p>
          <a:p>
            <a:pPr marL="0" indent="0">
              <a:buNone/>
            </a:pPr>
            <a:r>
              <a:rPr lang="en-US" sz="2000" dirty="0">
                <a:solidFill>
                  <a:schemeClr val="accent6"/>
                </a:solidFill>
              </a:rPr>
              <a:t>The transfer matrices T will in general be different between horizontal and vertical planes, therefore use for a beta bump to be local in both planes, use only QLs or only QSs.</a:t>
            </a:r>
          </a:p>
          <a:p>
            <a:pPr marL="0" indent="0">
              <a:buNone/>
            </a:pPr>
            <a:endParaRPr lang="en-US" sz="2000" dirty="0">
              <a:solidFill>
                <a:schemeClr val="accent6"/>
              </a:solidFill>
            </a:endParaRPr>
          </a:p>
        </p:txBody>
      </p:sp>
      <p:pic>
        <p:nvPicPr>
          <p:cNvPr id="3" name="Picture 2">
            <a:extLst>
              <a:ext uri="{FF2B5EF4-FFF2-40B4-BE49-F238E27FC236}">
                <a16:creationId xmlns:a16="http://schemas.microsoft.com/office/drawing/2014/main" id="{CCE23C71-D3D4-49E7-8705-BB86C8E2274F}"/>
              </a:ext>
            </a:extLst>
          </p:cNvPr>
          <p:cNvPicPr>
            <a:picLocks noChangeAspect="1"/>
          </p:cNvPicPr>
          <p:nvPr>
            <p:custDataLst>
              <p:tags r:id="rId1"/>
            </p:custDataLst>
          </p:nvPr>
        </p:nvPicPr>
        <p:blipFill>
          <a:blip r:embed="rId5"/>
          <a:stretch>
            <a:fillRect/>
          </a:stretch>
        </p:blipFill>
        <p:spPr>
          <a:xfrm>
            <a:off x="2279503" y="1842241"/>
            <a:ext cx="3587997" cy="227108"/>
          </a:xfrm>
          <a:prstGeom prst="rect">
            <a:avLst/>
          </a:prstGeom>
        </p:spPr>
      </p:pic>
      <p:pic>
        <p:nvPicPr>
          <p:cNvPr id="5" name="Picture 4">
            <a:extLst>
              <a:ext uri="{FF2B5EF4-FFF2-40B4-BE49-F238E27FC236}">
                <a16:creationId xmlns:a16="http://schemas.microsoft.com/office/drawing/2014/main" id="{E097E440-3B80-4899-AC88-85A4A5835065}"/>
              </a:ext>
            </a:extLst>
          </p:cNvPr>
          <p:cNvPicPr>
            <a:picLocks noChangeAspect="1"/>
          </p:cNvPicPr>
          <p:nvPr>
            <p:custDataLst>
              <p:tags r:id="rId2"/>
            </p:custDataLst>
          </p:nvPr>
        </p:nvPicPr>
        <p:blipFill>
          <a:blip r:embed="rId6"/>
          <a:stretch>
            <a:fillRect/>
          </a:stretch>
        </p:blipFill>
        <p:spPr>
          <a:xfrm>
            <a:off x="1666250" y="3765793"/>
            <a:ext cx="5375900" cy="227108"/>
          </a:xfrm>
          <a:prstGeom prst="rect">
            <a:avLst/>
          </a:prstGeom>
        </p:spPr>
      </p:pic>
    </p:spTree>
    <p:extLst>
      <p:ext uri="{BB962C8B-B14F-4D97-AF65-F5344CB8AC3E}">
        <p14:creationId xmlns:p14="http://schemas.microsoft.com/office/powerpoint/2010/main" val="1892316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4</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solidFill>
                  <a:schemeClr val="tx2"/>
                </a:solidFill>
              </a:rPr>
              <a:t>How to Construct a Beta Bump (cont.)</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4</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sp>
        <p:nvSpPr>
          <p:cNvPr id="8" name="Content Placeholder 29">
            <a:extLst>
              <a:ext uri="{FF2B5EF4-FFF2-40B4-BE49-F238E27FC236}">
                <a16:creationId xmlns:a16="http://schemas.microsoft.com/office/drawing/2014/main" id="{E0272BF3-8F90-4235-B9EA-9965BA6A82D7}"/>
              </a:ext>
            </a:extLst>
          </p:cNvPr>
          <p:cNvSpPr txBox="1">
            <a:spLocks/>
          </p:cNvSpPr>
          <p:nvPr/>
        </p:nvSpPr>
        <p:spPr bwMode="auto">
          <a:xfrm>
            <a:off x="195189" y="960326"/>
            <a:ext cx="8672513" cy="51832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accent6"/>
                </a:solidFill>
              </a:rPr>
              <a:t>A five-quad solution is available, for symmetric but otherwise arbitrary phase-advances </a:t>
            </a:r>
            <a:r>
              <a:rPr lang="el-GR" sz="2000" dirty="0">
                <a:solidFill>
                  <a:schemeClr val="accent6"/>
                </a:solidFill>
              </a:rPr>
              <a:t>φ</a:t>
            </a:r>
            <a:r>
              <a:rPr lang="en-US" sz="2000" baseline="-25000" dirty="0">
                <a:solidFill>
                  <a:schemeClr val="accent6"/>
                </a:solidFill>
              </a:rPr>
              <a:t>A</a:t>
            </a:r>
            <a:r>
              <a:rPr lang="en-US" sz="2000" dirty="0">
                <a:solidFill>
                  <a:schemeClr val="accent6"/>
                </a:solidFill>
              </a:rPr>
              <a:t> &amp; </a:t>
            </a:r>
            <a:r>
              <a:rPr lang="el-GR" sz="2000" dirty="0">
                <a:solidFill>
                  <a:schemeClr val="accent6"/>
                </a:solidFill>
              </a:rPr>
              <a:t>φ</a:t>
            </a:r>
            <a:r>
              <a:rPr lang="en-US" sz="2000" baseline="-25000" dirty="0">
                <a:solidFill>
                  <a:schemeClr val="accent6"/>
                </a:solidFill>
              </a:rPr>
              <a:t>B</a:t>
            </a:r>
            <a:r>
              <a:rPr lang="en-US" sz="2000" dirty="0">
                <a:solidFill>
                  <a:schemeClr val="accent6"/>
                </a:solidFill>
              </a:rPr>
              <a:t>, assuming small quad kicks k:</a:t>
            </a:r>
          </a:p>
          <a:p>
            <a:pPr marL="0" indent="0">
              <a:buNone/>
            </a:pPr>
            <a:endParaRPr lang="en-US" sz="2000" dirty="0">
              <a:solidFill>
                <a:schemeClr val="accent6"/>
              </a:solidFill>
            </a:endParaRPr>
          </a:p>
          <a:p>
            <a:pPr marL="0" indent="0">
              <a:buNone/>
            </a:pPr>
            <a:endParaRPr lang="en-US" sz="2000" dirty="0">
              <a:solidFill>
                <a:schemeClr val="accent6"/>
              </a:solidFill>
            </a:endParaRPr>
          </a:p>
          <a:p>
            <a:pPr marL="0" indent="0">
              <a:buNone/>
            </a:pPr>
            <a:endParaRPr lang="en-US" sz="2000" dirty="0">
              <a:solidFill>
                <a:schemeClr val="accent6"/>
              </a:solidFill>
            </a:endParaRPr>
          </a:p>
          <a:p>
            <a:pPr marL="0" indent="0">
              <a:buNone/>
            </a:pPr>
            <a:endParaRPr lang="en-US" sz="2000" dirty="0">
              <a:solidFill>
                <a:schemeClr val="accent6"/>
              </a:solidFill>
            </a:endParaRPr>
          </a:p>
          <a:p>
            <a:pPr marL="0" indent="0">
              <a:buNone/>
            </a:pPr>
            <a:endParaRPr lang="en-US" sz="2000" dirty="0">
              <a:solidFill>
                <a:schemeClr val="accent6"/>
              </a:solidFill>
            </a:endParaRPr>
          </a:p>
          <a:p>
            <a:pPr marL="0" indent="0">
              <a:buNone/>
            </a:pPr>
            <a:endParaRPr lang="en-US" sz="2000" dirty="0">
              <a:solidFill>
                <a:schemeClr val="accent6"/>
              </a:solidFill>
            </a:endParaRPr>
          </a:p>
          <a:p>
            <a:pPr marL="0" indent="0">
              <a:buNone/>
            </a:pPr>
            <a:endParaRPr lang="en-US" sz="2000" dirty="0">
              <a:solidFill>
                <a:schemeClr val="accent6"/>
              </a:solidFill>
            </a:endParaRPr>
          </a:p>
          <a:p>
            <a:pPr marL="0" indent="0">
              <a:buNone/>
            </a:pPr>
            <a:endParaRPr lang="en-US" sz="2000" dirty="0">
              <a:solidFill>
                <a:schemeClr val="accent6"/>
              </a:solidFill>
            </a:endParaRPr>
          </a:p>
          <a:p>
            <a:pPr marL="0" indent="0">
              <a:buNone/>
            </a:pPr>
            <a:endParaRPr lang="en-US" sz="2000" dirty="0">
              <a:solidFill>
                <a:schemeClr val="accent6"/>
              </a:solidFill>
            </a:endParaRPr>
          </a:p>
          <a:p>
            <a:pPr marL="0" indent="0">
              <a:buNone/>
            </a:pPr>
            <a:endParaRPr lang="en-US" sz="2000" dirty="0">
              <a:solidFill>
                <a:schemeClr val="accent6"/>
              </a:solidFill>
            </a:endParaRPr>
          </a:p>
          <a:p>
            <a:pPr marL="0" indent="0">
              <a:buNone/>
            </a:pPr>
            <a:r>
              <a:rPr lang="en-US" sz="2000" dirty="0">
                <a:solidFill>
                  <a:schemeClr val="accent6"/>
                </a:solidFill>
              </a:rPr>
              <a:t>Where </a:t>
            </a:r>
            <a:r>
              <a:rPr lang="el-GR" sz="2000" dirty="0">
                <a:solidFill>
                  <a:schemeClr val="accent6"/>
                </a:solidFill>
              </a:rPr>
              <a:t>ε</a:t>
            </a:r>
            <a:r>
              <a:rPr lang="en-US" sz="2000" dirty="0">
                <a:solidFill>
                  <a:schemeClr val="accent6"/>
                </a:solidFill>
              </a:rPr>
              <a:t> is a free parameter.</a:t>
            </a:r>
          </a:p>
          <a:p>
            <a:pPr marL="0" indent="0">
              <a:buNone/>
            </a:pPr>
            <a:endParaRPr lang="en-US" sz="800" dirty="0">
              <a:solidFill>
                <a:schemeClr val="accent6"/>
              </a:solidFill>
            </a:endParaRPr>
          </a:p>
          <a:p>
            <a:pPr marL="0" indent="0">
              <a:buNone/>
            </a:pPr>
            <a:r>
              <a:rPr lang="en-US" sz="2000" dirty="0">
                <a:solidFill>
                  <a:schemeClr val="accent6"/>
                </a:solidFill>
              </a:rPr>
              <a:t>Full algebraic calculation at </a:t>
            </a:r>
            <a:r>
              <a:rPr lang="en-US" sz="2000" dirty="0">
                <a:solidFill>
                  <a:schemeClr val="accent6"/>
                </a:solidFill>
                <a:hlinkClick r:id="rId5"/>
              </a:rPr>
              <a:t>beams-8341</a:t>
            </a:r>
            <a:r>
              <a:rPr lang="en-US" sz="2000" dirty="0">
                <a:solidFill>
                  <a:schemeClr val="accent6"/>
                </a:solidFill>
              </a:rPr>
              <a:t>.</a:t>
            </a:r>
          </a:p>
        </p:txBody>
      </p:sp>
      <p:pic>
        <p:nvPicPr>
          <p:cNvPr id="17" name="Picture 16">
            <a:extLst>
              <a:ext uri="{FF2B5EF4-FFF2-40B4-BE49-F238E27FC236}">
                <a16:creationId xmlns:a16="http://schemas.microsoft.com/office/drawing/2014/main" id="{9EC636F5-A7DA-4ACF-9D3D-BE43FF743C09}"/>
              </a:ext>
            </a:extLst>
          </p:cNvPr>
          <p:cNvPicPr>
            <a:picLocks noChangeAspect="1"/>
          </p:cNvPicPr>
          <p:nvPr>
            <p:custDataLst>
              <p:tags r:id="rId1"/>
            </p:custDataLst>
          </p:nvPr>
        </p:nvPicPr>
        <p:blipFill>
          <a:blip r:embed="rId6"/>
          <a:stretch>
            <a:fillRect/>
          </a:stretch>
        </p:blipFill>
        <p:spPr>
          <a:xfrm>
            <a:off x="829766" y="2287612"/>
            <a:ext cx="6680623" cy="2763398"/>
          </a:xfrm>
          <a:prstGeom prst="rect">
            <a:avLst/>
          </a:prstGeom>
        </p:spPr>
      </p:pic>
      <p:pic>
        <p:nvPicPr>
          <p:cNvPr id="19" name="Picture 18">
            <a:extLst>
              <a:ext uri="{FF2B5EF4-FFF2-40B4-BE49-F238E27FC236}">
                <a16:creationId xmlns:a16="http://schemas.microsoft.com/office/drawing/2014/main" id="{1A3AF958-3F2C-4262-8ABC-5980B49BBB8D}"/>
              </a:ext>
            </a:extLst>
          </p:cNvPr>
          <p:cNvPicPr>
            <a:picLocks noChangeAspect="1"/>
          </p:cNvPicPr>
          <p:nvPr>
            <p:custDataLst>
              <p:tags r:id="rId2"/>
            </p:custDataLst>
          </p:nvPr>
        </p:nvPicPr>
        <p:blipFill>
          <a:blip r:embed="rId7"/>
          <a:stretch>
            <a:fillRect/>
          </a:stretch>
        </p:blipFill>
        <p:spPr>
          <a:xfrm>
            <a:off x="1534799" y="1802519"/>
            <a:ext cx="3408141" cy="227108"/>
          </a:xfrm>
          <a:prstGeom prst="rect">
            <a:avLst/>
          </a:prstGeom>
        </p:spPr>
      </p:pic>
    </p:spTree>
    <p:extLst>
      <p:ext uri="{BB962C8B-B14F-4D97-AF65-F5344CB8AC3E}">
        <p14:creationId xmlns:p14="http://schemas.microsoft.com/office/powerpoint/2010/main" val="22765621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5</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solidFill>
                  <a:schemeClr val="tx2"/>
                </a:solidFill>
              </a:rPr>
              <a:t>MAD-X Model of Beta Bumps</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5</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sp>
        <p:nvSpPr>
          <p:cNvPr id="8" name="Content Placeholder 29">
            <a:extLst>
              <a:ext uri="{FF2B5EF4-FFF2-40B4-BE49-F238E27FC236}">
                <a16:creationId xmlns:a16="http://schemas.microsoft.com/office/drawing/2014/main" id="{E0272BF3-8F90-4235-B9EA-9965BA6A82D7}"/>
              </a:ext>
            </a:extLst>
          </p:cNvPr>
          <p:cNvSpPr txBox="1">
            <a:spLocks/>
          </p:cNvSpPr>
          <p:nvPr/>
        </p:nvSpPr>
        <p:spPr bwMode="auto">
          <a:xfrm>
            <a:off x="195189" y="960326"/>
            <a:ext cx="8672513" cy="51832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accent6"/>
                </a:solidFill>
              </a:rPr>
              <a:t>The beta bump may be localized, but what does it actually do?</a:t>
            </a:r>
          </a:p>
          <a:p>
            <a:pPr marL="0" indent="0">
              <a:buNone/>
            </a:pPr>
            <a:endParaRPr lang="en-US" sz="2000" dirty="0">
              <a:solidFill>
                <a:schemeClr val="accent6"/>
              </a:solidFill>
            </a:endParaRPr>
          </a:p>
          <a:p>
            <a:pPr marL="0" indent="0">
              <a:buNone/>
            </a:pPr>
            <a:r>
              <a:rPr lang="en-US" sz="2000" dirty="0">
                <a:solidFill>
                  <a:schemeClr val="accent6"/>
                </a:solidFill>
              </a:rPr>
              <a:t>Use MAD-X model to see changes in the TWISS functions.</a:t>
            </a:r>
          </a:p>
          <a:p>
            <a:pPr marL="0" indent="0">
              <a:buNone/>
            </a:pPr>
            <a:endParaRPr lang="en-US" sz="2000" dirty="0">
              <a:solidFill>
                <a:schemeClr val="accent6"/>
              </a:solidFill>
            </a:endParaRPr>
          </a:p>
          <a:p>
            <a:pPr marL="0" indent="0">
              <a:buNone/>
            </a:pPr>
            <a:r>
              <a:rPr lang="en-US" sz="2000" dirty="0">
                <a:solidFill>
                  <a:schemeClr val="accent6"/>
                </a:solidFill>
              </a:rPr>
              <a:t>For simplicity, I use a simplified Booster with 24 identical cells. The impact on the real Booster will be the mostly the same. The peaks and valleys of the TWISS functions will be changed the same way.</a:t>
            </a:r>
          </a:p>
          <a:p>
            <a:pPr marL="0" indent="0">
              <a:buNone/>
            </a:pPr>
            <a:endParaRPr lang="en-US" sz="2000" dirty="0">
              <a:solidFill>
                <a:schemeClr val="accent6"/>
              </a:solidFill>
            </a:endParaRPr>
          </a:p>
          <a:p>
            <a:pPr marL="0" indent="0">
              <a:buNone/>
            </a:pPr>
            <a:r>
              <a:rPr lang="en-US" sz="2000" dirty="0">
                <a:solidFill>
                  <a:schemeClr val="accent6"/>
                </a:solidFill>
              </a:rPr>
              <a:t>I also use timeslot = 3, because the changes to quad-offsets should be predominately impact injection optics.</a:t>
            </a:r>
          </a:p>
          <a:p>
            <a:pPr marL="0" indent="0">
              <a:buNone/>
            </a:pPr>
            <a:endParaRPr lang="en-US" sz="2000" dirty="0">
              <a:solidFill>
                <a:schemeClr val="accent6"/>
              </a:solidFill>
            </a:endParaRPr>
          </a:p>
          <a:p>
            <a:pPr marL="0" indent="0">
              <a:buNone/>
            </a:pPr>
            <a:r>
              <a:rPr lang="en-US" sz="2000" dirty="0">
                <a:solidFill>
                  <a:schemeClr val="accent6"/>
                </a:solidFill>
              </a:rPr>
              <a:t>Lastly I change the tune to </a:t>
            </a:r>
            <a:r>
              <a:rPr lang="el-GR" sz="2000" dirty="0">
                <a:solidFill>
                  <a:schemeClr val="accent6"/>
                </a:solidFill>
              </a:rPr>
              <a:t>ν</a:t>
            </a:r>
            <a:r>
              <a:rPr lang="en-US" sz="2000" baseline="-25000" dirty="0">
                <a:solidFill>
                  <a:schemeClr val="accent6"/>
                </a:solidFill>
              </a:rPr>
              <a:t>x</a:t>
            </a:r>
            <a:r>
              <a:rPr lang="en-US" sz="2000" dirty="0">
                <a:solidFill>
                  <a:schemeClr val="accent6"/>
                </a:solidFill>
              </a:rPr>
              <a:t> = 6.75, </a:t>
            </a:r>
            <a:r>
              <a:rPr lang="el-GR" sz="2000" dirty="0">
                <a:solidFill>
                  <a:schemeClr val="accent6"/>
                </a:solidFill>
              </a:rPr>
              <a:t>ν</a:t>
            </a:r>
            <a:r>
              <a:rPr lang="en-US" sz="2000" baseline="-25000" dirty="0">
                <a:solidFill>
                  <a:schemeClr val="accent6"/>
                </a:solidFill>
              </a:rPr>
              <a:t>y</a:t>
            </a:r>
            <a:r>
              <a:rPr lang="en-US" sz="2000" dirty="0">
                <a:solidFill>
                  <a:schemeClr val="accent6"/>
                </a:solidFill>
              </a:rPr>
              <a:t> = 6.85 .</a:t>
            </a:r>
          </a:p>
        </p:txBody>
      </p:sp>
    </p:spTree>
    <p:extLst>
      <p:ext uri="{BB962C8B-B14F-4D97-AF65-F5344CB8AC3E}">
        <p14:creationId xmlns:p14="http://schemas.microsoft.com/office/powerpoint/2010/main" val="8188010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7620000" y="-28575"/>
            <a:ext cx="1025525"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47371DA-F349-4C1E-9688-7F4329C40053}" type="slidenum">
              <a:rPr lang="en-US" altLang="en-US" sz="1800">
                <a:solidFill>
                  <a:srgbClr val="FFFFFF"/>
                </a:solidFill>
              </a:rPr>
              <a:pPr>
                <a:spcBef>
                  <a:spcPct val="0"/>
                </a:spcBef>
                <a:buClrTx/>
                <a:buFontTx/>
                <a:buNone/>
              </a:pPr>
              <a:t>6</a:t>
            </a:fld>
            <a:endParaRPr lang="en-US" altLang="en-US" sz="1800" dirty="0">
              <a:solidFill>
                <a:srgbClr val="FFFFFF"/>
              </a:solidFill>
            </a:endParaRPr>
          </a:p>
        </p:txBody>
      </p:sp>
      <p:sp>
        <p:nvSpPr>
          <p:cNvPr id="20484" name="Text Box 3"/>
          <p:cNvSpPr txBox="1">
            <a:spLocks noChangeArrowheads="1"/>
          </p:cNvSpPr>
          <p:nvPr/>
        </p:nvSpPr>
        <p:spPr bwMode="auto">
          <a:xfrm>
            <a:off x="7620000" y="7938"/>
            <a:ext cx="10366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eaLnBrk="1">
              <a:lnSpc>
                <a:spcPct val="93000"/>
              </a:lnSpc>
              <a:spcBef>
                <a:spcPct val="0"/>
              </a:spcBef>
              <a:buClrTx/>
              <a:buFontTx/>
              <a:buNone/>
            </a:pPr>
            <a:fld id="{CCE331F3-4EA3-4A80-9C1C-648856DBCFC4}" type="slidenum">
              <a:rPr lang="en-US" altLang="en-US" sz="1800">
                <a:solidFill>
                  <a:srgbClr val="FFFFFF"/>
                </a:solidFill>
              </a:rPr>
              <a:pPr eaLnBrk="1">
                <a:lnSpc>
                  <a:spcPct val="93000"/>
                </a:lnSpc>
                <a:spcBef>
                  <a:spcPct val="0"/>
                </a:spcBef>
                <a:buClrTx/>
                <a:buFontTx/>
                <a:buNone/>
              </a:pPr>
              <a:t>6</a:t>
            </a:fld>
            <a:endParaRPr lang="en-US" altLang="en-US" sz="1800" dirty="0">
              <a:solidFill>
                <a:srgbClr val="FFFFFF"/>
              </a:solidFill>
            </a:endParaRPr>
          </a:p>
        </p:txBody>
      </p:sp>
      <p:sp>
        <p:nvSpPr>
          <p:cNvPr id="8" name="Footer Placeholder 4">
            <a:extLst>
              <a:ext uri="{FF2B5EF4-FFF2-40B4-BE49-F238E27FC236}">
                <a16:creationId xmlns:a16="http://schemas.microsoft.com/office/drawing/2014/main" id="{ED49A01D-C6ED-4E29-A5F1-39BF98D4FDA7}"/>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a:t>
            </a:r>
            <a:endParaRPr lang="en-US" sz="1200" b="1" dirty="0">
              <a:latin typeface="Helvetica" panose="020B0604020202020204" pitchFamily="34" charset="0"/>
              <a:cs typeface="Helvetica" panose="020B0604020202020204" pitchFamily="34" charset="0"/>
            </a:endParaRPr>
          </a:p>
        </p:txBody>
      </p:sp>
      <p:sp>
        <p:nvSpPr>
          <p:cNvPr id="9" name="Slide Number Placeholder 5">
            <a:extLst>
              <a:ext uri="{FF2B5EF4-FFF2-40B4-BE49-F238E27FC236}">
                <a16:creationId xmlns:a16="http://schemas.microsoft.com/office/drawing/2014/main" id="{78F3B0B0-2CEF-474E-8AB1-F938E2361BBF}"/>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6</a:t>
            </a:fld>
            <a:endParaRPr lang="en-US" altLang="en-US" sz="1600" b="1" dirty="0">
              <a:solidFill>
                <a:srgbClr val="004C97"/>
              </a:solidFill>
              <a:latin typeface="Helvetica" panose="020B0604020202020204" pitchFamily="34" charset="0"/>
            </a:endParaRPr>
          </a:p>
        </p:txBody>
      </p:sp>
      <p:sp>
        <p:nvSpPr>
          <p:cNvPr id="10" name="Date Placeholder 3">
            <a:extLst>
              <a:ext uri="{FF2B5EF4-FFF2-40B4-BE49-F238E27FC236}">
                <a16:creationId xmlns:a16="http://schemas.microsoft.com/office/drawing/2014/main" id="{A4B64544-D0C7-401F-BFA0-4493E70A0EF3}"/>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13" name="AutoShape 2">
            <a:extLst>
              <a:ext uri="{FF2B5EF4-FFF2-40B4-BE49-F238E27FC236}">
                <a16:creationId xmlns:a16="http://schemas.microsoft.com/office/drawing/2014/main" id="{E8A16B66-0B25-4EFF-874E-C04FF9268087}"/>
              </a:ext>
            </a:extLst>
          </p:cNvPr>
          <p:cNvSpPr>
            <a:spLocks noChangeArrowheads="1"/>
          </p:cNvSpPr>
          <p:nvPr/>
        </p:nvSpPr>
        <p:spPr bwMode="auto">
          <a:xfrm>
            <a:off x="676275" y="2376634"/>
            <a:ext cx="7847013" cy="1457499"/>
          </a:xfrm>
          <a:custGeom>
            <a:avLst/>
            <a:gdLst>
              <a:gd name="T0" fmla="*/ 7847013 w 7847013"/>
              <a:gd name="T1" fmla="*/ 1 h 1979613"/>
              <a:gd name="T2" fmla="*/ 3923507 w 7847013"/>
              <a:gd name="T3" fmla="*/ 1 h 1979613"/>
              <a:gd name="T4" fmla="*/ 0 w 7847013"/>
              <a:gd name="T5" fmla="*/ 1 h 1979613"/>
              <a:gd name="T6" fmla="*/ 3923507 w 7847013"/>
              <a:gd name="T7" fmla="*/ 0 h 1979613"/>
              <a:gd name="T8" fmla="*/ 0 60000 65536"/>
              <a:gd name="T9" fmla="*/ 0 60000 65536"/>
              <a:gd name="T10" fmla="*/ 0 60000 65536"/>
              <a:gd name="T11" fmla="*/ 0 60000 65536"/>
              <a:gd name="T12" fmla="*/ 0 w 7847013"/>
              <a:gd name="T13" fmla="*/ 0 h 1979613"/>
              <a:gd name="T14" fmla="*/ 7847013 w 7847013"/>
              <a:gd name="T15" fmla="*/ 1979613 h 1979613"/>
            </a:gdLst>
            <a:ahLst/>
            <a:cxnLst>
              <a:cxn ang="T8">
                <a:pos x="T0" y="T1"/>
              </a:cxn>
              <a:cxn ang="T9">
                <a:pos x="T2" y="T3"/>
              </a:cxn>
              <a:cxn ang="T10">
                <a:pos x="T4" y="T5"/>
              </a:cxn>
              <a:cxn ang="T11">
                <a:pos x="T6" y="T7"/>
              </a:cxn>
            </a:cxnLst>
            <a:rect l="T12" t="T13" r="T14" b="T15"/>
            <a:pathLst>
              <a:path w="7847013" h="1979613">
                <a:moveTo>
                  <a:pt x="0" y="0"/>
                </a:moveTo>
                <a:lnTo>
                  <a:pt x="21798" y="0"/>
                </a:lnTo>
                <a:lnTo>
                  <a:pt x="21798" y="5499"/>
                </a:lnTo>
                <a:lnTo>
                  <a:pt x="0" y="54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lgn="ctr" eaLnBrk="1">
              <a:spcBef>
                <a:spcPct val="0"/>
              </a:spcBef>
              <a:buClrTx/>
              <a:buFontTx/>
              <a:buNone/>
            </a:pPr>
            <a:r>
              <a:rPr lang="en-US" altLang="en-US" sz="4200" dirty="0">
                <a:solidFill>
                  <a:schemeClr val="tx2"/>
                </a:solidFill>
              </a:rPr>
              <a:t>Single QL error</a:t>
            </a:r>
          </a:p>
          <a:p>
            <a:pPr algn="ctr" eaLnBrk="1">
              <a:spcBef>
                <a:spcPct val="0"/>
              </a:spcBef>
              <a:buClrTx/>
              <a:buFontTx/>
              <a:buNone/>
            </a:pPr>
            <a:endParaRPr lang="en-US" altLang="en-US" sz="4200" dirty="0">
              <a:solidFill>
                <a:schemeClr val="tx2"/>
              </a:solidFill>
            </a:endParaRPr>
          </a:p>
        </p:txBody>
      </p:sp>
    </p:spTree>
    <p:extLst>
      <p:ext uri="{BB962C8B-B14F-4D97-AF65-F5344CB8AC3E}">
        <p14:creationId xmlns:p14="http://schemas.microsoft.com/office/powerpoint/2010/main" val="35441235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7</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solidFill>
                  <a:schemeClr val="accent6"/>
                </a:solidFill>
              </a:rPr>
              <a:t>TWISS functions </a:t>
            </a:r>
            <a:r>
              <a:rPr lang="en-US" sz="2400" dirty="0">
                <a:solidFill>
                  <a:schemeClr val="tx2"/>
                </a:solidFill>
              </a:rPr>
              <a:t>(single QL error)</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7</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8EF3E3BB-21AC-4319-9520-EB28596FFAF9}"/>
              </a:ext>
            </a:extLst>
          </p:cNvPr>
          <p:cNvPicPr>
            <a:picLocks noChangeAspect="1"/>
          </p:cNvPicPr>
          <p:nvPr/>
        </p:nvPicPr>
        <p:blipFill>
          <a:blip r:embed="rId3"/>
          <a:srcRect/>
          <a:stretch/>
        </p:blipFill>
        <p:spPr>
          <a:xfrm>
            <a:off x="276249" y="925632"/>
            <a:ext cx="7065630" cy="4290125"/>
          </a:xfrm>
          <a:prstGeom prst="rect">
            <a:avLst/>
          </a:prstGeom>
        </p:spPr>
      </p:pic>
      <p:sp>
        <p:nvSpPr>
          <p:cNvPr id="11" name="Content Placeholder 29">
            <a:extLst>
              <a:ext uri="{FF2B5EF4-FFF2-40B4-BE49-F238E27FC236}">
                <a16:creationId xmlns:a16="http://schemas.microsoft.com/office/drawing/2014/main" id="{E71A40D5-9F04-4117-B706-6840F70D14A3}"/>
              </a:ext>
            </a:extLst>
          </p:cNvPr>
          <p:cNvSpPr txBox="1">
            <a:spLocks/>
          </p:cNvSpPr>
          <p:nvPr/>
        </p:nvSpPr>
        <p:spPr bwMode="auto">
          <a:xfrm>
            <a:off x="7577138" y="2161253"/>
            <a:ext cx="1076325" cy="11253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err="1">
                <a:solidFill>
                  <a:schemeClr val="tx2">
                    <a:lumMod val="60000"/>
                    <a:lumOff val="40000"/>
                  </a:schemeClr>
                </a:solidFill>
              </a:rPr>
              <a:t>BetaX</a:t>
            </a:r>
            <a:endParaRPr lang="en-US" sz="2000" b="1" dirty="0">
              <a:solidFill>
                <a:schemeClr val="tx2">
                  <a:lumMod val="60000"/>
                  <a:lumOff val="40000"/>
                </a:schemeClr>
              </a:solidFill>
            </a:endParaRPr>
          </a:p>
          <a:p>
            <a:pPr marL="0" indent="0">
              <a:buNone/>
            </a:pPr>
            <a:r>
              <a:rPr lang="en-US" sz="2000" b="1" dirty="0" err="1">
                <a:solidFill>
                  <a:schemeClr val="accent2"/>
                </a:solidFill>
              </a:rPr>
              <a:t>BetaY</a:t>
            </a:r>
            <a:endParaRPr lang="en-US" sz="2000" b="1" dirty="0">
              <a:solidFill>
                <a:schemeClr val="accent2"/>
              </a:solidFill>
            </a:endParaRPr>
          </a:p>
          <a:p>
            <a:pPr marL="0" indent="0">
              <a:buNone/>
            </a:pPr>
            <a:r>
              <a:rPr lang="en-US" sz="2000" b="1" dirty="0" err="1">
                <a:solidFill>
                  <a:schemeClr val="accent3">
                    <a:lumMod val="75000"/>
                  </a:schemeClr>
                </a:solidFill>
              </a:rPr>
              <a:t>DispX</a:t>
            </a:r>
            <a:endParaRPr lang="en-US" sz="2000" b="1" dirty="0">
              <a:solidFill>
                <a:schemeClr val="accent3">
                  <a:lumMod val="75000"/>
                </a:schemeClr>
              </a:solidFill>
            </a:endParaRPr>
          </a:p>
        </p:txBody>
      </p:sp>
      <p:sp>
        <p:nvSpPr>
          <p:cNvPr id="14" name="Content Placeholder 29">
            <a:extLst>
              <a:ext uri="{FF2B5EF4-FFF2-40B4-BE49-F238E27FC236}">
                <a16:creationId xmlns:a16="http://schemas.microsoft.com/office/drawing/2014/main" id="{D4FFA83C-BC6B-4436-AEEF-A60EEF7B8B64}"/>
              </a:ext>
            </a:extLst>
          </p:cNvPr>
          <p:cNvSpPr txBox="1">
            <a:spLocks/>
          </p:cNvSpPr>
          <p:nvPr/>
        </p:nvSpPr>
        <p:spPr bwMode="auto">
          <a:xfrm>
            <a:off x="195189" y="5311073"/>
            <a:ext cx="8672513" cy="7602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solidFill>
                  <a:schemeClr val="accent6"/>
                </a:solidFill>
              </a:rPr>
              <a:t>Change in QL11 creates a completely nonlocal effect in </a:t>
            </a:r>
            <a:r>
              <a:rPr lang="en-US" sz="2200" b="1" dirty="0" err="1">
                <a:solidFill>
                  <a:schemeClr val="accent2"/>
                </a:solidFill>
              </a:rPr>
              <a:t>BetaY</a:t>
            </a:r>
            <a:r>
              <a:rPr lang="en-US" sz="2200" b="1" dirty="0">
                <a:solidFill>
                  <a:schemeClr val="accent2"/>
                </a:solidFill>
              </a:rPr>
              <a:t>.</a:t>
            </a:r>
            <a:endParaRPr lang="en-US" sz="2200" dirty="0">
              <a:solidFill>
                <a:schemeClr val="accent6"/>
              </a:solidFill>
            </a:endParaRPr>
          </a:p>
          <a:p>
            <a:pPr marL="0" indent="0">
              <a:buNone/>
            </a:pPr>
            <a:r>
              <a:rPr lang="en-US" sz="2200" dirty="0">
                <a:solidFill>
                  <a:schemeClr val="accent6"/>
                </a:solidFill>
              </a:rPr>
              <a:t>	No strong effect on </a:t>
            </a:r>
            <a:r>
              <a:rPr lang="en-US" sz="2200" dirty="0" err="1">
                <a:solidFill>
                  <a:schemeClr val="accent6"/>
                </a:solidFill>
              </a:rPr>
              <a:t>BetaX</a:t>
            </a:r>
            <a:r>
              <a:rPr lang="en-US" sz="2200" dirty="0">
                <a:solidFill>
                  <a:schemeClr val="accent6"/>
                </a:solidFill>
              </a:rPr>
              <a:t> or </a:t>
            </a:r>
            <a:r>
              <a:rPr lang="en-US" sz="2200" dirty="0" err="1">
                <a:solidFill>
                  <a:schemeClr val="accent6"/>
                </a:solidFill>
              </a:rPr>
              <a:t>DispX</a:t>
            </a:r>
            <a:r>
              <a:rPr lang="en-US" sz="2200" dirty="0">
                <a:solidFill>
                  <a:schemeClr val="accent6"/>
                </a:solidFill>
              </a:rPr>
              <a:t>.</a:t>
            </a:r>
          </a:p>
        </p:txBody>
      </p:sp>
      <p:sp>
        <p:nvSpPr>
          <p:cNvPr id="15" name="Content Placeholder 29">
            <a:extLst>
              <a:ext uri="{FF2B5EF4-FFF2-40B4-BE49-F238E27FC236}">
                <a16:creationId xmlns:a16="http://schemas.microsoft.com/office/drawing/2014/main" id="{73F882E3-39AB-48C7-8422-871D94477B82}"/>
              </a:ext>
            </a:extLst>
          </p:cNvPr>
          <p:cNvSpPr txBox="1">
            <a:spLocks/>
          </p:cNvSpPr>
          <p:nvPr/>
        </p:nvSpPr>
        <p:spPr bwMode="auto">
          <a:xfrm>
            <a:off x="3046131" y="1222709"/>
            <a:ext cx="1004156" cy="269770"/>
          </a:xfrm>
          <a:prstGeom prst="rect">
            <a:avLst/>
          </a:prstGeom>
          <a:solidFill>
            <a:schemeClr val="bg1"/>
          </a:solidFill>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u="sng" dirty="0">
                <a:solidFill>
                  <a:schemeClr val="accent6"/>
                </a:solidFill>
              </a:rPr>
              <a:t>QL11 error </a:t>
            </a:r>
          </a:p>
        </p:txBody>
      </p:sp>
      <p:cxnSp>
        <p:nvCxnSpPr>
          <p:cNvPr id="16" name="Straight Arrow Connector 15">
            <a:extLst>
              <a:ext uri="{FF2B5EF4-FFF2-40B4-BE49-F238E27FC236}">
                <a16:creationId xmlns:a16="http://schemas.microsoft.com/office/drawing/2014/main" id="{7CD4B8EA-0126-47EF-87CC-F522AD3893AA}"/>
              </a:ext>
            </a:extLst>
          </p:cNvPr>
          <p:cNvCxnSpPr>
            <a:cxnSpLocks/>
          </p:cNvCxnSpPr>
          <p:nvPr/>
        </p:nvCxnSpPr>
        <p:spPr>
          <a:xfrm>
            <a:off x="3497789" y="1439432"/>
            <a:ext cx="0" cy="1227076"/>
          </a:xfrm>
          <a:prstGeom prst="straightConnector1">
            <a:avLst/>
          </a:prstGeom>
          <a:ln w="19050">
            <a:solidFill>
              <a:schemeClr val="accent6"/>
            </a:solidFill>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38557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3"/>
          <p:cNvSpPr>
            <a:spLocks noChangeArrowheads="1"/>
          </p:cNvSpPr>
          <p:nvPr/>
        </p:nvSpPr>
        <p:spPr bwMode="auto">
          <a:xfrm>
            <a:off x="6869113" y="5257800"/>
            <a:ext cx="346075" cy="895350"/>
          </a:xfrm>
          <a:custGeom>
            <a:avLst/>
            <a:gdLst>
              <a:gd name="T0" fmla="*/ 0 w 222250"/>
              <a:gd name="T1" fmla="*/ 0 h 723900"/>
              <a:gd name="T2" fmla="*/ 80514 w 222250"/>
              <a:gd name="T3" fmla="*/ 0 h 723900"/>
              <a:gd name="T4" fmla="*/ 80514 w 222250"/>
              <a:gd name="T5" fmla="*/ 20872 h 723900"/>
              <a:gd name="T6" fmla="*/ 0 w 222250"/>
              <a:gd name="T7" fmla="*/ 20872 h 723900"/>
              <a:gd name="T8" fmla="*/ 0 w 222250"/>
              <a:gd name="T9" fmla="*/ 0 h 723900"/>
              <a:gd name="T10" fmla="*/ 0 60000 65536"/>
              <a:gd name="T11" fmla="*/ 0 60000 65536"/>
              <a:gd name="T12" fmla="*/ 0 60000 65536"/>
              <a:gd name="T13" fmla="*/ 0 60000 65536"/>
              <a:gd name="T14" fmla="*/ 0 60000 65536"/>
              <a:gd name="T15" fmla="*/ 0 w 222250"/>
              <a:gd name="T16" fmla="*/ 0 h 723900"/>
              <a:gd name="T17" fmla="*/ 222250 w 222250"/>
              <a:gd name="T18" fmla="*/ 723900 h 723900"/>
            </a:gdLst>
            <a:ahLst/>
            <a:cxnLst>
              <a:cxn ang="T10">
                <a:pos x="T0" y="T1"/>
              </a:cxn>
              <a:cxn ang="T11">
                <a:pos x="T2" y="T3"/>
              </a:cxn>
              <a:cxn ang="T12">
                <a:pos x="T4" y="T5"/>
              </a:cxn>
              <a:cxn ang="T13">
                <a:pos x="T6" y="T7"/>
              </a:cxn>
              <a:cxn ang="T14">
                <a:pos x="T8" y="T9"/>
              </a:cxn>
            </a:cxnLst>
            <a:rect l="T15" t="T16" r="T17" b="T18"/>
            <a:pathLst>
              <a:path w="222250" h="723900">
                <a:moveTo>
                  <a:pt x="0" y="0"/>
                </a:moveTo>
                <a:lnTo>
                  <a:pt x="617" y="0"/>
                </a:lnTo>
                <a:lnTo>
                  <a:pt x="617" y="2014"/>
                </a:lnTo>
                <a:lnTo>
                  <a:pt x="0" y="201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341" name="Text Box 4"/>
          <p:cNvSpPr txBox="1">
            <a:spLocks noChangeArrowheads="1"/>
          </p:cNvSpPr>
          <p:nvPr/>
        </p:nvSpPr>
        <p:spPr bwMode="auto">
          <a:xfrm>
            <a:off x="7620000" y="7938"/>
            <a:ext cx="10334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C27BFD5-1794-4FD9-A037-BBC87146A6C0}" type="slidenum">
              <a:rPr lang="en-US" altLang="en-US" sz="1800">
                <a:solidFill>
                  <a:srgbClr val="FFFFFF"/>
                </a:solidFill>
              </a:rPr>
              <a:pPr>
                <a:spcBef>
                  <a:spcPct val="0"/>
                </a:spcBef>
                <a:buClrTx/>
                <a:buFontTx/>
                <a:buNone/>
              </a:pPr>
              <a:t>8</a:t>
            </a:fld>
            <a:endParaRPr lang="en-US" altLang="en-US" sz="1800" dirty="0">
              <a:solidFill>
                <a:srgbClr val="FFFFFF"/>
              </a:solidFill>
            </a:endParaRPr>
          </a:p>
        </p:txBody>
      </p:sp>
      <p:sp>
        <p:nvSpPr>
          <p:cNvPr id="6" name="Title 1"/>
          <p:cNvSpPr txBox="1">
            <a:spLocks/>
          </p:cNvSpPr>
          <p:nvPr/>
        </p:nvSpPr>
        <p:spPr>
          <a:xfrm>
            <a:off x="228600" y="289034"/>
            <a:ext cx="8686800" cy="541283"/>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err="1">
                <a:solidFill>
                  <a:schemeClr val="accent6"/>
                </a:solidFill>
              </a:rPr>
              <a:t>BetaY</a:t>
            </a:r>
            <a:r>
              <a:rPr lang="en-US" sz="2400" dirty="0">
                <a:solidFill>
                  <a:schemeClr val="accent6"/>
                </a:solidFill>
              </a:rPr>
              <a:t> function </a:t>
            </a:r>
            <a:r>
              <a:rPr lang="en-US" sz="2400" dirty="0">
                <a:solidFill>
                  <a:schemeClr val="tx2"/>
                </a:solidFill>
              </a:rPr>
              <a:t>(single QL error)</a:t>
            </a:r>
          </a:p>
        </p:txBody>
      </p:sp>
      <p:sp>
        <p:nvSpPr>
          <p:cNvPr id="12" name="Slide Number Placeholder 5">
            <a:extLst>
              <a:ext uri="{FF2B5EF4-FFF2-40B4-BE49-F238E27FC236}">
                <a16:creationId xmlns:a16="http://schemas.microsoft.com/office/drawing/2014/main" id="{B9590385-BB59-41AC-A651-98B0CD6812AD}"/>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8</a:t>
            </a:fld>
            <a:endParaRPr lang="en-US" altLang="en-US" sz="1600" b="1" dirty="0">
              <a:solidFill>
                <a:srgbClr val="004C97"/>
              </a:solidFill>
              <a:latin typeface="Helvetica" panose="020B0604020202020204" pitchFamily="34" charset="0"/>
            </a:endParaRPr>
          </a:p>
        </p:txBody>
      </p:sp>
      <p:sp>
        <p:nvSpPr>
          <p:cNvPr id="13" name="Date Placeholder 3">
            <a:extLst>
              <a:ext uri="{FF2B5EF4-FFF2-40B4-BE49-F238E27FC236}">
                <a16:creationId xmlns:a16="http://schemas.microsoft.com/office/drawing/2014/main" id="{E4F8BE8B-96DA-452A-B9D9-0833C48B613A}"/>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9" name="Footer Placeholder 4">
            <a:extLst>
              <a:ext uri="{FF2B5EF4-FFF2-40B4-BE49-F238E27FC236}">
                <a16:creationId xmlns:a16="http://schemas.microsoft.com/office/drawing/2014/main" id="{F9AA66A8-82D6-4BBA-A05F-BE8D0D633635}"/>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 for Booster</a:t>
            </a:r>
            <a:endParaRPr lang="en-US" sz="1200" b="1" dirty="0">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8EF3E3BB-21AC-4319-9520-EB28596FFAF9}"/>
              </a:ext>
            </a:extLst>
          </p:cNvPr>
          <p:cNvPicPr>
            <a:picLocks noChangeAspect="1"/>
          </p:cNvPicPr>
          <p:nvPr/>
        </p:nvPicPr>
        <p:blipFill>
          <a:blip r:embed="rId3"/>
          <a:srcRect/>
          <a:stretch/>
        </p:blipFill>
        <p:spPr>
          <a:xfrm>
            <a:off x="276250" y="925632"/>
            <a:ext cx="7065628" cy="4290125"/>
          </a:xfrm>
          <a:prstGeom prst="rect">
            <a:avLst/>
          </a:prstGeom>
        </p:spPr>
      </p:pic>
      <p:sp>
        <p:nvSpPr>
          <p:cNvPr id="11" name="Content Placeholder 29">
            <a:extLst>
              <a:ext uri="{FF2B5EF4-FFF2-40B4-BE49-F238E27FC236}">
                <a16:creationId xmlns:a16="http://schemas.microsoft.com/office/drawing/2014/main" id="{DFF257B7-45E3-4D8E-8952-3F20D9C03158}"/>
              </a:ext>
            </a:extLst>
          </p:cNvPr>
          <p:cNvSpPr txBox="1">
            <a:spLocks/>
          </p:cNvSpPr>
          <p:nvPr/>
        </p:nvSpPr>
        <p:spPr bwMode="auto">
          <a:xfrm>
            <a:off x="7455447" y="1429348"/>
            <a:ext cx="1633858" cy="11253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accent2"/>
                </a:solidFill>
              </a:rPr>
              <a:t>Pos. Error</a:t>
            </a:r>
          </a:p>
          <a:p>
            <a:pPr marL="0" indent="0">
              <a:buNone/>
            </a:pPr>
            <a:r>
              <a:rPr lang="en-US" sz="2000" b="1" dirty="0">
                <a:solidFill>
                  <a:schemeClr val="tx2"/>
                </a:solidFill>
              </a:rPr>
              <a:t>Neg. Error</a:t>
            </a:r>
          </a:p>
          <a:p>
            <a:pPr marL="0" indent="0">
              <a:buNone/>
            </a:pPr>
            <a:r>
              <a:rPr lang="en-US" sz="2000" b="1" dirty="0">
                <a:solidFill>
                  <a:schemeClr val="accent6"/>
                </a:solidFill>
              </a:rPr>
              <a:t>No Error</a:t>
            </a:r>
          </a:p>
        </p:txBody>
      </p:sp>
      <p:sp>
        <p:nvSpPr>
          <p:cNvPr id="15" name="Content Placeholder 29">
            <a:extLst>
              <a:ext uri="{FF2B5EF4-FFF2-40B4-BE49-F238E27FC236}">
                <a16:creationId xmlns:a16="http://schemas.microsoft.com/office/drawing/2014/main" id="{AC225707-F420-4595-8F1B-E143D8D9CD02}"/>
              </a:ext>
            </a:extLst>
          </p:cNvPr>
          <p:cNvSpPr txBox="1">
            <a:spLocks/>
          </p:cNvSpPr>
          <p:nvPr/>
        </p:nvSpPr>
        <p:spPr bwMode="auto">
          <a:xfrm>
            <a:off x="195189" y="5311073"/>
            <a:ext cx="8672513" cy="7602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solidFill>
                  <a:schemeClr val="accent6"/>
                </a:solidFill>
              </a:rPr>
              <a:t>Effect on </a:t>
            </a:r>
            <a:r>
              <a:rPr lang="en-US" sz="2200" dirty="0" err="1">
                <a:solidFill>
                  <a:schemeClr val="accent6"/>
                </a:solidFill>
              </a:rPr>
              <a:t>BetaY</a:t>
            </a:r>
            <a:r>
              <a:rPr lang="en-US" sz="2200" dirty="0">
                <a:solidFill>
                  <a:schemeClr val="accent6"/>
                </a:solidFill>
              </a:rPr>
              <a:t> in long straights alternates increase/decrease.</a:t>
            </a:r>
          </a:p>
          <a:p>
            <a:pPr marL="0" indent="0">
              <a:buNone/>
            </a:pPr>
            <a:r>
              <a:rPr lang="en-US" sz="2200" dirty="0">
                <a:solidFill>
                  <a:schemeClr val="accent6"/>
                </a:solidFill>
              </a:rPr>
              <a:t>At injection +/-12 A leads to +/- 10% </a:t>
            </a:r>
            <a:r>
              <a:rPr lang="en-US" sz="2200" dirty="0" err="1">
                <a:solidFill>
                  <a:schemeClr val="accent6"/>
                </a:solidFill>
              </a:rPr>
              <a:t>BetaY</a:t>
            </a:r>
            <a:r>
              <a:rPr lang="en-US" sz="2200" dirty="0">
                <a:solidFill>
                  <a:schemeClr val="accent6"/>
                </a:solidFill>
              </a:rPr>
              <a:t> around the ring.</a:t>
            </a:r>
          </a:p>
        </p:txBody>
      </p:sp>
      <p:sp>
        <p:nvSpPr>
          <p:cNvPr id="16" name="Content Placeholder 29">
            <a:extLst>
              <a:ext uri="{FF2B5EF4-FFF2-40B4-BE49-F238E27FC236}">
                <a16:creationId xmlns:a16="http://schemas.microsoft.com/office/drawing/2014/main" id="{9DE49C34-264C-46F4-9083-9C69CE6C140B}"/>
              </a:ext>
            </a:extLst>
          </p:cNvPr>
          <p:cNvSpPr txBox="1">
            <a:spLocks/>
          </p:cNvSpPr>
          <p:nvPr/>
        </p:nvSpPr>
        <p:spPr bwMode="auto">
          <a:xfrm>
            <a:off x="3046131" y="1222709"/>
            <a:ext cx="1004156" cy="269770"/>
          </a:xfrm>
          <a:prstGeom prst="rect">
            <a:avLst/>
          </a:prstGeom>
          <a:solidFill>
            <a:schemeClr val="bg1"/>
          </a:solidFill>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u="sng" dirty="0">
                <a:solidFill>
                  <a:schemeClr val="accent6"/>
                </a:solidFill>
              </a:rPr>
              <a:t>QL11 error </a:t>
            </a:r>
          </a:p>
        </p:txBody>
      </p:sp>
      <p:cxnSp>
        <p:nvCxnSpPr>
          <p:cNvPr id="5" name="Straight Arrow Connector 4">
            <a:extLst>
              <a:ext uri="{FF2B5EF4-FFF2-40B4-BE49-F238E27FC236}">
                <a16:creationId xmlns:a16="http://schemas.microsoft.com/office/drawing/2014/main" id="{F637DF3F-70B1-4C89-AD9A-56516FDB37EB}"/>
              </a:ext>
            </a:extLst>
          </p:cNvPr>
          <p:cNvCxnSpPr>
            <a:cxnSpLocks/>
          </p:cNvCxnSpPr>
          <p:nvPr/>
        </p:nvCxnSpPr>
        <p:spPr>
          <a:xfrm>
            <a:off x="3497789" y="1439432"/>
            <a:ext cx="0" cy="242018"/>
          </a:xfrm>
          <a:prstGeom prst="straightConnector1">
            <a:avLst/>
          </a:prstGeom>
          <a:ln w="19050">
            <a:solidFill>
              <a:schemeClr val="accent6"/>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4" name="Content Placeholder 29">
            <a:extLst>
              <a:ext uri="{FF2B5EF4-FFF2-40B4-BE49-F238E27FC236}">
                <a16:creationId xmlns:a16="http://schemas.microsoft.com/office/drawing/2014/main" id="{AE4A0679-6C82-4F53-A1B1-0BBE595128B6}"/>
              </a:ext>
            </a:extLst>
          </p:cNvPr>
          <p:cNvSpPr txBox="1">
            <a:spLocks/>
          </p:cNvSpPr>
          <p:nvPr/>
        </p:nvSpPr>
        <p:spPr bwMode="auto">
          <a:xfrm>
            <a:off x="7341878" y="3732850"/>
            <a:ext cx="1747427" cy="9791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schemeClr val="accent6"/>
                </a:solidFill>
              </a:rPr>
              <a:t>(Vert. aperture restriction in short straight.)</a:t>
            </a:r>
          </a:p>
        </p:txBody>
      </p:sp>
    </p:spTree>
    <p:extLst>
      <p:ext uri="{BB962C8B-B14F-4D97-AF65-F5344CB8AC3E}">
        <p14:creationId xmlns:p14="http://schemas.microsoft.com/office/powerpoint/2010/main" val="36946133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7620000" y="-28575"/>
            <a:ext cx="1025525"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spcBef>
                <a:spcPct val="0"/>
              </a:spcBef>
              <a:buClrTx/>
              <a:buFontTx/>
              <a:buNone/>
            </a:pPr>
            <a:fld id="{A47371DA-F349-4C1E-9688-7F4329C40053}" type="slidenum">
              <a:rPr lang="en-US" altLang="en-US" sz="1800">
                <a:solidFill>
                  <a:srgbClr val="FFFFFF"/>
                </a:solidFill>
              </a:rPr>
              <a:pPr>
                <a:spcBef>
                  <a:spcPct val="0"/>
                </a:spcBef>
                <a:buClrTx/>
                <a:buFontTx/>
                <a:buNone/>
              </a:pPr>
              <a:t>9</a:t>
            </a:fld>
            <a:endParaRPr lang="en-US" altLang="en-US" sz="1800" dirty="0">
              <a:solidFill>
                <a:srgbClr val="FFFFFF"/>
              </a:solidFill>
            </a:endParaRPr>
          </a:p>
        </p:txBody>
      </p:sp>
      <p:sp>
        <p:nvSpPr>
          <p:cNvPr id="20484" name="Text Box 3"/>
          <p:cNvSpPr txBox="1">
            <a:spLocks noChangeArrowheads="1"/>
          </p:cNvSpPr>
          <p:nvPr/>
        </p:nvSpPr>
        <p:spPr bwMode="auto">
          <a:xfrm>
            <a:off x="7620000" y="7938"/>
            <a:ext cx="10366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eaLnBrk="1">
              <a:lnSpc>
                <a:spcPct val="93000"/>
              </a:lnSpc>
              <a:spcBef>
                <a:spcPct val="0"/>
              </a:spcBef>
              <a:buClrTx/>
              <a:buFontTx/>
              <a:buNone/>
            </a:pPr>
            <a:fld id="{CCE331F3-4EA3-4A80-9C1C-648856DBCFC4}" type="slidenum">
              <a:rPr lang="en-US" altLang="en-US" sz="1800">
                <a:solidFill>
                  <a:srgbClr val="FFFFFF"/>
                </a:solidFill>
              </a:rPr>
              <a:pPr eaLnBrk="1">
                <a:lnSpc>
                  <a:spcPct val="93000"/>
                </a:lnSpc>
                <a:spcBef>
                  <a:spcPct val="0"/>
                </a:spcBef>
                <a:buClrTx/>
                <a:buFontTx/>
                <a:buNone/>
              </a:pPr>
              <a:t>9</a:t>
            </a:fld>
            <a:endParaRPr lang="en-US" altLang="en-US" sz="1800" dirty="0">
              <a:solidFill>
                <a:srgbClr val="FFFFFF"/>
              </a:solidFill>
            </a:endParaRPr>
          </a:p>
        </p:txBody>
      </p:sp>
      <p:sp>
        <p:nvSpPr>
          <p:cNvPr id="8" name="Footer Placeholder 4">
            <a:extLst>
              <a:ext uri="{FF2B5EF4-FFF2-40B4-BE49-F238E27FC236}">
                <a16:creationId xmlns:a16="http://schemas.microsoft.com/office/drawing/2014/main" id="{ED49A01D-C6ED-4E29-A5F1-39BF98D4FDA7}"/>
              </a:ext>
            </a:extLst>
          </p:cNvPr>
          <p:cNvSpPr txBox="1">
            <a:spLocks/>
          </p:cNvSpPr>
          <p:nvPr/>
        </p:nvSpPr>
        <p:spPr bwMode="auto">
          <a:xfrm>
            <a:off x="676275" y="6557142"/>
            <a:ext cx="5946447" cy="241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a:defRPr/>
            </a:pPr>
            <a:r>
              <a:rPr lang="en-US" altLang="en-US" sz="1200" dirty="0">
                <a:latin typeface="Helvetica" panose="020B0604020202020204" pitchFamily="34" charset="0"/>
                <a:cs typeface="Helvetica" panose="020B0604020202020204" pitchFamily="34" charset="0"/>
              </a:rPr>
              <a:t>Jeffrey Eldred |</a:t>
            </a: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rPr>
              <a:t>Local Beta Bumps</a:t>
            </a:r>
            <a:endParaRPr lang="en-US" sz="1200" b="1" dirty="0">
              <a:latin typeface="Helvetica" panose="020B0604020202020204" pitchFamily="34" charset="0"/>
              <a:cs typeface="Helvetica" panose="020B0604020202020204" pitchFamily="34" charset="0"/>
            </a:endParaRPr>
          </a:p>
        </p:txBody>
      </p:sp>
      <p:sp>
        <p:nvSpPr>
          <p:cNvPr id="9" name="Slide Number Placeholder 5">
            <a:extLst>
              <a:ext uri="{FF2B5EF4-FFF2-40B4-BE49-F238E27FC236}">
                <a16:creationId xmlns:a16="http://schemas.microsoft.com/office/drawing/2014/main" id="{78F3B0B0-2CEF-474E-8AB1-F938E2361BBF}"/>
              </a:ext>
            </a:extLst>
          </p:cNvPr>
          <p:cNvSpPr txBox="1">
            <a:spLocks/>
          </p:cNvSpPr>
          <p:nvPr/>
        </p:nvSpPr>
        <p:spPr bwMode="auto">
          <a:xfrm>
            <a:off x="228600" y="6515100"/>
            <a:ext cx="4476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Geneva" pitchFamily="121" charset="-128"/>
                <a:cs typeface="+mn-cs"/>
              </a:defRPr>
            </a:lvl9pPr>
          </a:lstStyle>
          <a:p>
            <a:pPr eaLnBrk="1" hangingPunct="1"/>
            <a:fld id="{626492DB-2F06-44C7-8B18-72CF568DED1B}" type="slidenum">
              <a:rPr lang="en-US" altLang="en-US" sz="1600" b="1" smtClean="0">
                <a:solidFill>
                  <a:srgbClr val="004C97"/>
                </a:solidFill>
                <a:latin typeface="Helvetica" panose="020B0604020202020204" pitchFamily="34" charset="0"/>
              </a:rPr>
              <a:pPr eaLnBrk="1" hangingPunct="1"/>
              <a:t>9</a:t>
            </a:fld>
            <a:endParaRPr lang="en-US" altLang="en-US" sz="1600" b="1" dirty="0">
              <a:solidFill>
                <a:srgbClr val="004C97"/>
              </a:solidFill>
              <a:latin typeface="Helvetica" panose="020B0604020202020204" pitchFamily="34" charset="0"/>
            </a:endParaRPr>
          </a:p>
        </p:txBody>
      </p:sp>
      <p:sp>
        <p:nvSpPr>
          <p:cNvPr id="10" name="Date Placeholder 3">
            <a:extLst>
              <a:ext uri="{FF2B5EF4-FFF2-40B4-BE49-F238E27FC236}">
                <a16:creationId xmlns:a16="http://schemas.microsoft.com/office/drawing/2014/main" id="{A4B64544-D0C7-401F-BFA0-4493E70A0EF3}"/>
              </a:ext>
            </a:extLst>
          </p:cNvPr>
          <p:cNvSpPr>
            <a:spLocks noGrp="1"/>
          </p:cNvSpPr>
          <p:nvPr>
            <p:ph type="dt" sz="quarter" idx="10"/>
          </p:nvPr>
        </p:nvSpPr>
        <p:spPr bwMode="auto">
          <a:xfrm>
            <a:off x="6450013" y="6541375"/>
            <a:ext cx="10763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5/6/2020</a:t>
            </a:fld>
            <a:endParaRPr lang="en-US" altLang="en-US" sz="1200" dirty="0">
              <a:solidFill>
                <a:srgbClr val="004C97"/>
              </a:solidFill>
              <a:latin typeface="Helvetica" panose="020B0604020202020204" pitchFamily="34" charset="0"/>
            </a:endParaRPr>
          </a:p>
        </p:txBody>
      </p:sp>
      <p:sp>
        <p:nvSpPr>
          <p:cNvPr id="13" name="AutoShape 2">
            <a:extLst>
              <a:ext uri="{FF2B5EF4-FFF2-40B4-BE49-F238E27FC236}">
                <a16:creationId xmlns:a16="http://schemas.microsoft.com/office/drawing/2014/main" id="{E8A16B66-0B25-4EFF-874E-C04FF9268087}"/>
              </a:ext>
            </a:extLst>
          </p:cNvPr>
          <p:cNvSpPr>
            <a:spLocks noChangeArrowheads="1"/>
          </p:cNvSpPr>
          <p:nvPr/>
        </p:nvSpPr>
        <p:spPr bwMode="auto">
          <a:xfrm>
            <a:off x="676275" y="2376634"/>
            <a:ext cx="7847013" cy="1457499"/>
          </a:xfrm>
          <a:custGeom>
            <a:avLst/>
            <a:gdLst>
              <a:gd name="T0" fmla="*/ 7847013 w 7847013"/>
              <a:gd name="T1" fmla="*/ 1 h 1979613"/>
              <a:gd name="T2" fmla="*/ 3923507 w 7847013"/>
              <a:gd name="T3" fmla="*/ 1 h 1979613"/>
              <a:gd name="T4" fmla="*/ 0 w 7847013"/>
              <a:gd name="T5" fmla="*/ 1 h 1979613"/>
              <a:gd name="T6" fmla="*/ 3923507 w 7847013"/>
              <a:gd name="T7" fmla="*/ 0 h 1979613"/>
              <a:gd name="T8" fmla="*/ 0 60000 65536"/>
              <a:gd name="T9" fmla="*/ 0 60000 65536"/>
              <a:gd name="T10" fmla="*/ 0 60000 65536"/>
              <a:gd name="T11" fmla="*/ 0 60000 65536"/>
              <a:gd name="T12" fmla="*/ 0 w 7847013"/>
              <a:gd name="T13" fmla="*/ 0 h 1979613"/>
              <a:gd name="T14" fmla="*/ 7847013 w 7847013"/>
              <a:gd name="T15" fmla="*/ 1979613 h 1979613"/>
            </a:gdLst>
            <a:ahLst/>
            <a:cxnLst>
              <a:cxn ang="T8">
                <a:pos x="T0" y="T1"/>
              </a:cxn>
              <a:cxn ang="T9">
                <a:pos x="T2" y="T3"/>
              </a:cxn>
              <a:cxn ang="T10">
                <a:pos x="T4" y="T5"/>
              </a:cxn>
              <a:cxn ang="T11">
                <a:pos x="T6" y="T7"/>
              </a:cxn>
            </a:cxnLst>
            <a:rect l="T12" t="T13" r="T14" b="T15"/>
            <a:pathLst>
              <a:path w="7847013" h="1979613">
                <a:moveTo>
                  <a:pt x="0" y="0"/>
                </a:moveTo>
                <a:lnTo>
                  <a:pt x="21798" y="0"/>
                </a:lnTo>
                <a:lnTo>
                  <a:pt x="21798" y="5499"/>
                </a:lnTo>
                <a:lnTo>
                  <a:pt x="0" y="54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92934"/>
                </a:solidFill>
                <a:latin typeface="Arial" panose="020B0604020202020204" pitchFamily="34" charset="0"/>
                <a:ea typeface="WenQuanYi Micro Hei"/>
                <a:cs typeface="WenQuanYi Micro Hei"/>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92934"/>
                </a:solidFill>
                <a:latin typeface="Arial" panose="020B0604020202020204" pitchFamily="34" charset="0"/>
                <a:ea typeface="WenQuanYi Micro Hei"/>
                <a:cs typeface="WenQuanYi Micro Hei"/>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92934"/>
                </a:solidFill>
                <a:latin typeface="Arial" panose="020B0604020202020204" pitchFamily="34" charset="0"/>
                <a:ea typeface="WenQuanYi Micro Hei"/>
                <a:cs typeface="WenQuanYi Micro Hei"/>
              </a:defRPr>
            </a:lvl3pPr>
            <a:lvl4pPr>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292934"/>
                </a:solidFill>
                <a:latin typeface="Arial" panose="020B0604020202020204" pitchFamily="34" charset="0"/>
                <a:ea typeface="WenQuanYi Micro Hei"/>
                <a:cs typeface="WenQuanYi Micro Hei"/>
              </a:defRPr>
            </a:lvl4pPr>
            <a:lvl5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5pPr>
            <a:lvl6pPr marL="25146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6pPr>
            <a:lvl7pPr marL="29718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7pPr>
            <a:lvl8pPr marL="34290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8pPr>
            <a:lvl9pPr marL="3886200" indent="-228600" defTabSz="457200" eaLnBrk="0" fontAlgn="base" hangingPunct="0">
              <a:spcBef>
                <a:spcPts val="35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292934"/>
                </a:solidFill>
                <a:latin typeface="Arial" panose="020B0604020202020204" pitchFamily="34" charset="0"/>
                <a:ea typeface="WenQuanYi Micro Hei"/>
                <a:cs typeface="WenQuanYi Micro Hei"/>
              </a:defRPr>
            </a:lvl9pPr>
          </a:lstStyle>
          <a:p>
            <a:pPr algn="ctr" eaLnBrk="1">
              <a:spcBef>
                <a:spcPct val="0"/>
              </a:spcBef>
              <a:buClrTx/>
              <a:buFontTx/>
              <a:buNone/>
            </a:pPr>
            <a:r>
              <a:rPr lang="en-US" altLang="en-US" sz="4200" dirty="0">
                <a:solidFill>
                  <a:schemeClr val="tx2"/>
                </a:solidFill>
              </a:rPr>
              <a:t>Beta-Y Bump</a:t>
            </a:r>
          </a:p>
          <a:p>
            <a:pPr algn="ctr" eaLnBrk="1">
              <a:spcBef>
                <a:spcPct val="0"/>
              </a:spcBef>
              <a:buClrTx/>
              <a:buFontTx/>
              <a:buNone/>
            </a:pPr>
            <a:r>
              <a:rPr lang="en-US" altLang="en-US" sz="4200" dirty="0">
                <a:solidFill>
                  <a:schemeClr val="tx2"/>
                </a:solidFill>
              </a:rPr>
              <a:t>(5-QL bump)</a:t>
            </a:r>
          </a:p>
        </p:txBody>
      </p:sp>
    </p:spTree>
    <p:extLst>
      <p:ext uri="{BB962C8B-B14F-4D97-AF65-F5344CB8AC3E}">
        <p14:creationId xmlns:p14="http://schemas.microsoft.com/office/powerpoint/2010/main" val="17019891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11.7656"/>
  <p:tag name="ORIGINALWIDTH" val="1765.746"/>
  <p:tag name="LATEXADDIN" val="\documentclass{article}&#10;\usepackage{amsmath}&#10;\pagestyle{empty}&#10;\begin{document}&#10;&#10;\begin{align} \nonumber&#10;M = Q_{5} T_{54} Q_{4} T_{43} Q_{3} T_{32} Q_{2} T_{21} Q_{1}&#10;\end{align}&#10;&#10;\end{document}"/>
  <p:tag name="IGUANATEXSIZE" val="20"/>
  <p:tag name="IGUANATEXCURSOR" val="133"/>
  <p:tag name="TRANSPARENCY" val="True"/>
  <p:tag name="FILENAME" val=""/>
  <p:tag name="LATEXENGINEID" val="1"/>
  <p:tag name="TEMPFOLDER" val=".\"/>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11.7656"/>
  <p:tag name="ORIGINALWIDTH" val="2645.619"/>
  <p:tag name="LATEXADDIN" val="\documentclass{article}&#10;\usepackage{amsmath}&#10;\pagestyle{empty}&#10;\begin{document}&#10;&#10;\begin{align} \nonumber&#10;M = Q_{5} T_{54} Q_{4} T_{43} Q_{3} T_{32} Q_{2} T_{21} Q_{1} = T_{54} T_{43} T_{32} T_{21} &#10;\end{align}&#10;&#10;\end{document}"/>
  <p:tag name="IGUANATEXSIZE" val="20"/>
  <p:tag name="IGUANATEXCURSOR" val="197"/>
  <p:tag name="TRANSPARENCY" val="True"/>
  <p:tag name="FILENAME" val=""/>
  <p:tag name="LATEXENGINEID" val="1"/>
  <p:tag name="TEMPFOLDER" val=".\"/>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359.94"/>
  <p:tag name="ORIGINALWIDTH" val="3287.709"/>
  <p:tag name="LATEXADDIN" val="\documentclass{article}&#10;\usepackage{amsmath}&#10;\pagestyle{empty}&#10;\begin{document}&#10;&#10;\begin{align} \nonumber&#10;\frac{\beta_{1}}{f_{1}} = k_{1} &amp;= \frac{1}{2} k_{3} \frac{\sin(\phi_{B})^{2}}{\sin(\phi_{B})^{2} - \sin(\phi_{A}+\phi_{B})^{2}} + \epsilon \frac{\sin(2\phi_{B})}{\sin(2\phi_{A}+2\phi_{B})} \\ \nonumber&#10;\frac{\beta_{5}}{f_{5}} = k_{5} &amp;= \frac{1}{2} k_{3} \frac{\sin(\phi_{B})^{2}}{\sin(\phi_{B})^{2} - \sin(\phi_{A}+\phi_{B})^{2}} - \epsilon \frac{\sin(2\phi_{B})}{\sin(2\phi_{A}+2\phi_{B})} \\ \nonumber&#10;\frac{\beta_{2}}{f_{2}} = k_{2} &amp;= \frac{1}{2} k_{3} \frac{\sin(\phi_{A}+\phi_{B})^{2}}{\sin(\phi_{B})^{2} - \sin(\phi_{A}+\phi_{B})^{2}} - \epsilon \\ \nonumber&#10;\frac{\beta_{4}}{f_{4}} = k_{4} &amp;= \frac{1}{2} k_{3} \frac{\sin(\phi_{A}+\phi_{B})^{2}}{\sin(\phi_{B})^{2} - \sin(\phi_{A}+\phi_{B})^{2}} + \epsilon &#10;\end{align}&#10;&#10;\end{document}"/>
  <p:tag name="IGUANATEXSIZE" val="20"/>
  <p:tag name="IGUANATEXCURSOR" val="694"/>
  <p:tag name="TRANSPARENCY" val="True"/>
  <p:tag name="FILENAME" val=""/>
  <p:tag name="LATEXENGINEID" val="1"/>
  <p:tag name="TEMPFOLDER" val=".\"/>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11.7656"/>
  <p:tag name="ORIGINALWIDTH" val="1677.234"/>
  <p:tag name="LATEXADDIN" val="\documentclass{article}&#10;\usepackage{amsmath}&#10;\pagestyle{empty}&#10;\begin{document}&#10;&#10;\begin{align} \nonumber&#10;M = Q_{5} T_{A} Q_{4} T_{B} Q_{3} T_{B} Q_{2} T_{A} Q_{1}&#10;\end{align}&#10;&#10;\end{document}"/>
  <p:tag name="IGUANATEXSIZE" val="20"/>
  <p:tag name="IGUANATEXCURSOR" val="143"/>
  <p:tag name="TRANSPARENCY" val="True"/>
  <p:tag name="FILENAME" val=""/>
  <p:tag name="LATEXENGINEID" val="1"/>
  <p:tag name="TEMPFOLDER" val=".\"/>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359.94"/>
  <p:tag name="ORIGINALWIDTH" val="3287.709"/>
  <p:tag name="LATEXADDIN" val="\documentclass{article}&#10;\usepackage{amsmath}&#10;\pagestyle{empty}&#10;\begin{document}&#10;&#10;\begin{align} \nonumber&#10;\frac{\beta_{1}}{f_{1}} = k_{1} &amp;= \frac{1}{2} k_{3} \frac{\sin(\phi_{B})^{2}}{\sin(\phi_{B})^{2} - \sin(\phi_{A}+\phi_{B})^{2}} + \epsilon \frac{\sin(2\phi_{B})}{\sin(2\phi_{A}+2\phi_{B})} \\ \nonumber&#10;\frac{\beta_{5}}{f_{5}} = k_{5} &amp;= \frac{1}{2} k_{3} \frac{\sin(\phi_{B})^{2}}{\sin(\phi_{B})^{2} - \sin(\phi_{A}+\phi_{B})^{2}} - \epsilon \frac{\sin(2\phi_{B})}{\sin(2\phi_{A}+2\phi_{B})} \\ \nonumber&#10;\frac{\beta_{2}}{f_{2}} = k_{2} &amp;= \frac{1}{2} k_{3} \frac{\sin(\phi_{A}+\phi_{B})^{2}}{\sin(\phi_{B})^{2} - \sin(\phi_{A}+\phi_{B})^{2}} - \epsilon \\ \nonumber&#10;\frac{\beta_{4}}{f_{4}} = k_{4} &amp;= \frac{1}{2} k_{3} \frac{\sin(\phi_{A}+\phi_{B})^{2}}{\sin(\phi_{B})^{2} - \sin(\phi_{A}+\phi_{B})^{2}} + \epsilon &#10;\end{align}&#10;&#10;\end{document}"/>
  <p:tag name="IGUANATEXSIZE" val="20"/>
  <p:tag name="IGUANATEXCURSOR" val="694"/>
  <p:tag name="TRANSPARENCY" val="True"/>
  <p:tag name="FILENAME" val=""/>
  <p:tag name="LATEXENGINEID" val="1"/>
  <p:tag name="TEMPFOLDER" val=".\"/>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858.8698"/>
  <p:tag name="ORIGINALWIDTH" val="1257.175"/>
  <p:tag name="LATEXADDIN" val="\documentclass{article}&#10;\usepackage{amsmath}&#10;\pagestyle{empty}&#10;\begin{document}&#10;&#10;\begin{align} \nonumber&#10;QL_{09} &amp;= -0.621 \times QL_{11} \\ \nonumber&#10;QL_{10} &amp;= 0.121 \times QL_{11} \\ \nonumber&#10;QL_{11} &amp;= \pm 12A \\ \nonumber&#10;QL_{12} &amp;= 0.121 \times QL_{11} \\ \nonumber&#10;QL_{13} &amp;= -0.621 \times QL_{11} \\ \nonumber&#10;\end{align}&#10;&#10;\end{document}"/>
  <p:tag name="IGUANATEXSIZE" val="20"/>
  <p:tag name="IGUANATEXCURSOR" val="298"/>
  <p:tag name="TRANSPARENCY" val="True"/>
  <p:tag name="FILENAME" val=""/>
  <p:tag name="LATEXENGINEID" val="1"/>
  <p:tag name="TEMPFOLDER" val=".\"/>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24.5174"/>
  <p:tag name="ORIGINALWIDTH" val="1825.005"/>
  <p:tag name="LATEXADDIN" val="\documentclass{article}&#10;\usepackage{amsmath}&#10;\pagestyle{empty}&#10;\begin{document}&#10;&#10;\begin{align} \nonumber&#10;\phi_{A} &amp; = \phi_{B} = 6.85\times 2\pi/24,\quad \epsilon = 0, \end{align}&#10;&#10;\end{document}"/>
  <p:tag name="IGUANATEXSIZE" val="20"/>
  <p:tag name="IGUANATEXCURSOR" val="167"/>
  <p:tag name="TRANSPARENCY" val="True"/>
  <p:tag name="FILENAME" val=""/>
  <p:tag name="LATEXENGINEID" val="1"/>
  <p:tag name="TEMPFOLDER" val=".\"/>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49.2709"/>
  <p:tag name="ORIGINALWIDTH" val="1059.898"/>
  <p:tag name="LATEXADDIN" val="\documentclass{article}&#10;\usepackage{amsmath}&#10;\pagestyle{empty}&#10;\begin{document}&#10;&#10;\begin{align} \nonumber&#10;\Delta x = \sqrt{\beta \epsilon + (D \delta)^{2}}&#10;\end{align}&#10;&#10;\end{document}"/>
  <p:tag name="IGUANATEXSIZE" val="20"/>
  <p:tag name="IGUANATEXCURSOR" val="148"/>
  <p:tag name="TRANSPARENCY" val="True"/>
  <p:tag name="FILENAME" val=""/>
  <p:tag name="LATEXENGINEID" val="1"/>
  <p:tag name="TEMPFOLDER" val=".\"/>
  <p:tag name="LATEXFORMHEIGHT" val="312"/>
  <p:tag name="LATEXFORMWIDTH" val="384"/>
  <p:tag name="LATEXFORMWRAP" val="True"/>
  <p:tag name="BITMAPVECTOR" val="0"/>
</p:tagLst>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95046</TotalTime>
  <Words>1736</Words>
  <Application>Microsoft Office PowerPoint</Application>
  <PresentationFormat>On-screen Show (4:3)</PresentationFormat>
  <Paragraphs>372</Paragraphs>
  <Slides>29</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Helvetica</vt:lpstr>
      <vt:lpstr>Times New Roman</vt:lpstr>
      <vt:lpstr>FNAL_TemplateMac_060514</vt:lpstr>
      <vt:lpstr>Fermilab: Footer Only</vt:lpstr>
      <vt:lpstr>Local Beta Bumps at Fermilab Booster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IOTA Optics Update: Flexibility for Experiments</dc:title>
  <dc:creator>Alexander L. Romanov x 13883N</dc:creator>
  <cp:lastModifiedBy>Jeffrey Eldred</cp:lastModifiedBy>
  <cp:revision>981</cp:revision>
  <cp:lastPrinted>2014-01-20T19:40:21Z</cp:lastPrinted>
  <dcterms:created xsi:type="dcterms:W3CDTF">2016-06-09T21:29:32Z</dcterms:created>
  <dcterms:modified xsi:type="dcterms:W3CDTF">2020-05-06T20:40:02Z</dcterms:modified>
</cp:coreProperties>
</file>