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7/2/2020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20Hz test for Shutdown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Dave Capista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PIP II Task Force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 July 2020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Status of Tests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53443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TLG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Currently have a 20Hz Master Clock Oscillator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Need to develop a test TLG system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UCDs and MVME hardware need to be updated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Need coding changes on TLG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Need to modify application program (W69) to be able to load 20Hz timelines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Site </a:t>
            </a:r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wide test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All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15Hz events will become 20Hz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Looking at September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Some Front Ends can be tested on the test TLG system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Need people to identify systems to be monitored during the site wide test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7/2/2020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D. Capista | 20Hz Tests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Muon Campus Running scenario (15 Hz, 1.4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7"/>
            <a:ext cx="8672513" cy="1187578"/>
          </a:xfrm>
        </p:spPr>
        <p:txBody>
          <a:bodyPr/>
          <a:lstStyle/>
          <a:p>
            <a:r>
              <a:rPr lang="en-US" sz="1800" dirty="0" err="1"/>
              <a:t>NOvA</a:t>
            </a:r>
            <a:r>
              <a:rPr lang="en-US" sz="1800" dirty="0"/>
              <a:t>: 665 KW</a:t>
            </a:r>
          </a:p>
          <a:p>
            <a:r>
              <a:rPr lang="en-US" sz="1800" dirty="0"/>
              <a:t>BNB: 3.57 Hz</a:t>
            </a:r>
          </a:p>
          <a:p>
            <a:r>
              <a:rPr lang="en-US" sz="1800" dirty="0"/>
              <a:t>g-2: 4.1E16 p/</a:t>
            </a:r>
            <a:r>
              <a:rPr lang="en-US" sz="1800" dirty="0" err="1"/>
              <a:t>hr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03/05/2020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I. Kourbanis | Mu2e with PIP-II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46" y="2230624"/>
            <a:ext cx="8229600" cy="14269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839980"/>
            <a:ext cx="8246746" cy="16751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2436" y="3485356"/>
            <a:ext cx="6334729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NOvA</a:t>
            </a:r>
            <a:r>
              <a:rPr lang="en-US" sz="18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: 665 KW</a:t>
            </a:r>
          </a:p>
          <a:p>
            <a:pPr marL="228600" lvl="0" indent="-2286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BNB: 5.00 Hz</a:t>
            </a:r>
          </a:p>
          <a:p>
            <a:pPr marL="228600" lvl="0" indent="-2286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Mu2e: 2.1E16 p/</a:t>
            </a:r>
            <a:r>
              <a:rPr lang="en-US" sz="1800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hr</a:t>
            </a:r>
            <a:r>
              <a:rPr lang="en-US" sz="18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with 43 </a:t>
            </a:r>
            <a:r>
              <a:rPr lang="en-US" sz="1800" dirty="0" err="1">
                <a:solidFill>
                  <a:prstClr val="black"/>
                </a:solidFill>
                <a:latin typeface="Arial"/>
                <a:ea typeface="+mn-ea"/>
                <a:cs typeface="Arial"/>
              </a:rPr>
              <a:t>ms</a:t>
            </a:r>
            <a:r>
              <a:rPr lang="en-US" sz="18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spill vs 54ms design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41679" y="2230624"/>
            <a:ext cx="2975020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15189" y="2230624"/>
            <a:ext cx="2949262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83266" y="2028816"/>
            <a:ext cx="837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1.4 sec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261272-B138-494A-BC86-DAAB34AEF8D9}"/>
              </a:ext>
            </a:extLst>
          </p:cNvPr>
          <p:cNvSpPr/>
          <p:nvPr/>
        </p:nvSpPr>
        <p:spPr>
          <a:xfrm>
            <a:off x="3598816" y="3198168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7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Muon Campus running with 20 Hz and 1.2 sec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41" y="901809"/>
            <a:ext cx="8477518" cy="740708"/>
          </a:xfrm>
        </p:spPr>
        <p:txBody>
          <a:bodyPr/>
          <a:lstStyle/>
          <a:p>
            <a:r>
              <a:rPr lang="en-US" sz="1800" dirty="0"/>
              <a:t>g-2: 4.8E16 p/</a:t>
            </a:r>
            <a:r>
              <a:rPr lang="en-US" sz="1800" dirty="0" err="1"/>
              <a:t>hr</a:t>
            </a:r>
            <a:r>
              <a:rPr lang="en-US" sz="1800" dirty="0"/>
              <a:t> (16% more beam)</a:t>
            </a:r>
          </a:p>
          <a:p>
            <a:r>
              <a:rPr lang="en-US" sz="1800" dirty="0"/>
              <a:t>BNB: 6.66 Hz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03/05/2020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I. Kourbanis | Mu2e with PIP-II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7" name="Content Placeholder 11"/>
          <p:cNvGraphicFramePr>
            <a:graphicFrameLocks/>
          </p:cNvGraphicFramePr>
          <p:nvPr/>
        </p:nvGraphicFramePr>
        <p:xfrm>
          <a:off x="1892026" y="5383683"/>
          <a:ext cx="52513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E3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Ey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38907" y="5381921"/>
          <a:ext cx="11793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47">
                  <a:extLst>
                    <a:ext uri="{9D8B030D-6E8A-4147-A177-3AD203B41FA5}">
                      <a16:colId xmlns:a16="http://schemas.microsoft.com/office/drawing/2014/main" val="2180538141"/>
                    </a:ext>
                  </a:extLst>
                </a:gridCol>
                <a:gridCol w="294847">
                  <a:extLst>
                    <a:ext uri="{9D8B030D-6E8A-4147-A177-3AD203B41FA5}">
                      <a16:colId xmlns:a16="http://schemas.microsoft.com/office/drawing/2014/main" val="3260601637"/>
                    </a:ext>
                  </a:extLst>
                </a:gridCol>
                <a:gridCol w="294847">
                  <a:extLst>
                    <a:ext uri="{9D8B030D-6E8A-4147-A177-3AD203B41FA5}">
                      <a16:colId xmlns:a16="http://schemas.microsoft.com/office/drawing/2014/main" val="2704192258"/>
                    </a:ext>
                  </a:extLst>
                </a:gridCol>
                <a:gridCol w="294847">
                  <a:extLst>
                    <a:ext uri="{9D8B030D-6E8A-4147-A177-3AD203B41FA5}">
                      <a16:colId xmlns:a16="http://schemas.microsoft.com/office/drawing/2014/main" val="602159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58067"/>
                  </a:ext>
                </a:extLst>
              </a:tr>
            </a:tbl>
          </a:graphicData>
        </a:graphic>
      </p:graphicFrame>
      <p:graphicFrame>
        <p:nvGraphicFramePr>
          <p:cNvPr id="9" name="Content Placeholder 11"/>
          <p:cNvGraphicFramePr>
            <a:graphicFrameLocks/>
          </p:cNvGraphicFramePr>
          <p:nvPr/>
        </p:nvGraphicFramePr>
        <p:xfrm>
          <a:off x="1972454" y="4999397"/>
          <a:ext cx="5234940" cy="38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825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1C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1C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207394" y="4993174"/>
          <a:ext cx="1179576" cy="38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4">
                  <a:extLst>
                    <a:ext uri="{9D8B030D-6E8A-4147-A177-3AD203B41FA5}">
                      <a16:colId xmlns:a16="http://schemas.microsoft.com/office/drawing/2014/main" val="713554432"/>
                    </a:ext>
                  </a:extLst>
                </a:gridCol>
                <a:gridCol w="294894">
                  <a:extLst>
                    <a:ext uri="{9D8B030D-6E8A-4147-A177-3AD203B41FA5}">
                      <a16:colId xmlns:a16="http://schemas.microsoft.com/office/drawing/2014/main" val="2126222855"/>
                    </a:ext>
                  </a:extLst>
                </a:gridCol>
                <a:gridCol w="294894">
                  <a:extLst>
                    <a:ext uri="{9D8B030D-6E8A-4147-A177-3AD203B41FA5}">
                      <a16:colId xmlns:a16="http://schemas.microsoft.com/office/drawing/2014/main" val="1031508349"/>
                    </a:ext>
                  </a:extLst>
                </a:gridCol>
                <a:gridCol w="294894">
                  <a:extLst>
                    <a:ext uri="{9D8B030D-6E8A-4147-A177-3AD203B41FA5}">
                      <a16:colId xmlns:a16="http://schemas.microsoft.com/office/drawing/2014/main" val="363109168"/>
                    </a:ext>
                  </a:extLst>
                </a:gridCol>
              </a:tblGrid>
              <a:tr h="3825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981224"/>
                  </a:ext>
                </a:extLst>
              </a:tr>
            </a:tbl>
          </a:graphicData>
        </a:graphic>
      </p:graphicFrame>
      <p:graphicFrame>
        <p:nvGraphicFramePr>
          <p:cNvPr id="11" name="Content Placeholder 11"/>
          <p:cNvGraphicFramePr>
            <a:graphicFrameLocks/>
          </p:cNvGraphicFramePr>
          <p:nvPr/>
        </p:nvGraphicFramePr>
        <p:xfrm>
          <a:off x="1892026" y="2530483"/>
          <a:ext cx="5234940" cy="38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174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825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1C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1C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1C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1C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4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137115" y="2530483"/>
          <a:ext cx="1179576" cy="38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4">
                  <a:extLst>
                    <a:ext uri="{9D8B030D-6E8A-4147-A177-3AD203B41FA5}">
                      <a16:colId xmlns:a16="http://schemas.microsoft.com/office/drawing/2014/main" val="713554432"/>
                    </a:ext>
                  </a:extLst>
                </a:gridCol>
                <a:gridCol w="294894">
                  <a:extLst>
                    <a:ext uri="{9D8B030D-6E8A-4147-A177-3AD203B41FA5}">
                      <a16:colId xmlns:a16="http://schemas.microsoft.com/office/drawing/2014/main" val="2126222855"/>
                    </a:ext>
                  </a:extLst>
                </a:gridCol>
                <a:gridCol w="294894">
                  <a:extLst>
                    <a:ext uri="{9D8B030D-6E8A-4147-A177-3AD203B41FA5}">
                      <a16:colId xmlns:a16="http://schemas.microsoft.com/office/drawing/2014/main" val="1031508349"/>
                    </a:ext>
                  </a:extLst>
                </a:gridCol>
                <a:gridCol w="294894">
                  <a:extLst>
                    <a:ext uri="{9D8B030D-6E8A-4147-A177-3AD203B41FA5}">
                      <a16:colId xmlns:a16="http://schemas.microsoft.com/office/drawing/2014/main" val="363109168"/>
                    </a:ext>
                  </a:extLst>
                </a:gridCol>
              </a:tblGrid>
              <a:tr h="3825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981224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1"/>
          <p:cNvGraphicFramePr>
            <a:graphicFrameLocks/>
          </p:cNvGraphicFramePr>
          <p:nvPr/>
        </p:nvGraphicFramePr>
        <p:xfrm>
          <a:off x="1773620" y="2913007"/>
          <a:ext cx="52513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256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E3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E9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E9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31049" y="2913764"/>
          <a:ext cx="11793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47">
                  <a:extLst>
                    <a:ext uri="{9D8B030D-6E8A-4147-A177-3AD203B41FA5}">
                      <a16:colId xmlns:a16="http://schemas.microsoft.com/office/drawing/2014/main" val="2180538141"/>
                    </a:ext>
                  </a:extLst>
                </a:gridCol>
                <a:gridCol w="294847">
                  <a:extLst>
                    <a:ext uri="{9D8B030D-6E8A-4147-A177-3AD203B41FA5}">
                      <a16:colId xmlns:a16="http://schemas.microsoft.com/office/drawing/2014/main" val="3260601637"/>
                    </a:ext>
                  </a:extLst>
                </a:gridCol>
                <a:gridCol w="294847">
                  <a:extLst>
                    <a:ext uri="{9D8B030D-6E8A-4147-A177-3AD203B41FA5}">
                      <a16:colId xmlns:a16="http://schemas.microsoft.com/office/drawing/2014/main" val="2704192258"/>
                    </a:ext>
                  </a:extLst>
                </a:gridCol>
                <a:gridCol w="294847">
                  <a:extLst>
                    <a:ext uri="{9D8B030D-6E8A-4147-A177-3AD203B41FA5}">
                      <a16:colId xmlns:a16="http://schemas.microsoft.com/office/drawing/2014/main" val="602159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58067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18563" y="3687966"/>
            <a:ext cx="830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Mu2e: 2.4E16 p/</a:t>
            </a:r>
            <a:r>
              <a:rPr 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hr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(16.5% more beam)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BNB 8.33 Hz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31834" y="1774799"/>
            <a:ext cx="3155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05050"/>
                </a:solidFill>
              </a:rPr>
              <a:t>24 Ticks, 12 to NOvA,8+8 to g-2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5155" y="2603244"/>
            <a:ext cx="1258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505050"/>
                </a:solidFill>
              </a:rPr>
              <a:t>Booster Events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386" y="2972576"/>
            <a:ext cx="1159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Recycler Events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97581" y="4575052"/>
            <a:ext cx="4950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24 Ticks, 12 to </a:t>
            </a:r>
            <a:r>
              <a:rPr lang="en-US" sz="1600" b="1" dirty="0" err="1"/>
              <a:t>NOvA</a:t>
            </a:r>
            <a:r>
              <a:rPr lang="en-US" sz="1600" b="1" dirty="0"/>
              <a:t>, 8 to Mu2e w/  43 </a:t>
            </a:r>
            <a:r>
              <a:rPr lang="en-US" sz="1600" b="1" dirty="0" err="1"/>
              <a:t>msec</a:t>
            </a:r>
            <a:r>
              <a:rPr lang="en-US" sz="1600" b="1" dirty="0"/>
              <a:t> spill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996280" y="2228731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>
          <a:xfrm flipV="1">
            <a:off x="2277628" y="2228924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>
          <a:xfrm flipV="1">
            <a:off x="2520180" y="2228731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>
          <a:xfrm flipV="1">
            <a:off x="2739121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>
          <a:xfrm flipV="1">
            <a:off x="3061093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>
          <a:xfrm flipV="1">
            <a:off x="3318670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>
          <a:xfrm flipV="1">
            <a:off x="3589127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>
          <a:xfrm flipV="1">
            <a:off x="3833825" y="2228731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>
          <a:xfrm flipV="1">
            <a:off x="4117160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>
          <a:xfrm flipV="1">
            <a:off x="4382342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>
          <a:xfrm flipV="1">
            <a:off x="4598724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>
          <a:xfrm flipV="1">
            <a:off x="4915651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>
          <a:xfrm flipV="1">
            <a:off x="5147470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>
          <a:xfrm flipV="1">
            <a:off x="5430806" y="2251268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 flipV="1">
            <a:off x="5675504" y="2228731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>
          <a:xfrm flipV="1">
            <a:off x="5945960" y="2228731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>
          <a:xfrm flipV="1">
            <a:off x="6180138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>
          <a:xfrm flipV="1">
            <a:off x="6458813" y="2228731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V="1">
            <a:off x="6692935" y="2251268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>
          <a:xfrm flipV="1">
            <a:off x="6996975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>
          <a:xfrm flipV="1">
            <a:off x="7241952" y="2251268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>
          <a:xfrm flipV="1">
            <a:off x="7603785" y="2251268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>
          <a:xfrm flipV="1">
            <a:off x="7867040" y="2222526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>
          <a:xfrm flipV="1">
            <a:off x="8167721" y="2238389"/>
            <a:ext cx="0" cy="3017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5766242" y="2073854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latin typeface="Calibri"/>
                <a:ea typeface="+mn-ea"/>
              </a:rPr>
              <a:t>BNB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04597" y="2084217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latin typeface="Calibri"/>
                <a:ea typeface="+mn-ea"/>
              </a:rPr>
              <a:t>BNB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25996" y="2073854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latin typeface="Calibri"/>
                <a:ea typeface="+mn-ea"/>
              </a:rPr>
              <a:t>BNB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57427" y="2061325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latin typeface="Calibri"/>
                <a:ea typeface="+mn-ea"/>
              </a:rPr>
              <a:t>BNB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73442" y="2061088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latin typeface="Calibri"/>
                <a:ea typeface="+mn-ea"/>
              </a:rPr>
              <a:t>BNB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416155" y="2072075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latin typeface="Calibri"/>
                <a:ea typeface="+mn-ea"/>
              </a:rPr>
              <a:t>BNB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57453" y="2084505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latin typeface="Calibri"/>
                <a:ea typeface="+mn-ea"/>
              </a:rPr>
              <a:t>BNB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967747" y="2084217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latin typeface="Calibri"/>
                <a:ea typeface="+mn-ea"/>
              </a:rPr>
              <a:t>BNB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4786" y="4980040"/>
            <a:ext cx="1258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505050"/>
                </a:solidFill>
              </a:rPr>
              <a:t>Booster Events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4786" y="5425244"/>
            <a:ext cx="1159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Recycler Events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5128409" y="3284604"/>
            <a:ext cx="0" cy="266723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arrow"/>
            <a:tailEnd type="non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726546" y="3478105"/>
            <a:ext cx="1039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To MI for </a:t>
            </a:r>
            <a:r>
              <a:rPr lang="en-US" sz="1000" b="1" dirty="0" err="1">
                <a:solidFill>
                  <a:srgbClr val="FF0000"/>
                </a:solidFill>
              </a:rPr>
              <a:t>NOvA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430806" y="1711351"/>
            <a:ext cx="2885885" cy="131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1972454" y="1698451"/>
            <a:ext cx="2277574" cy="12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532450" y="1585859"/>
            <a:ext cx="73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1.2 sec</a:t>
            </a:r>
          </a:p>
        </p:txBody>
      </p:sp>
    </p:spTree>
    <p:extLst>
      <p:ext uri="{BB962C8B-B14F-4D97-AF65-F5344CB8AC3E}">
        <p14:creationId xmlns:p14="http://schemas.microsoft.com/office/powerpoint/2010/main" val="231693724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110</TotalTime>
  <Words>311</Words>
  <Application>Microsoft Office PowerPoint</Application>
  <PresentationFormat>On-screen Show (4:3)</PresentationFormat>
  <Paragraphs>108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Wingdings</vt:lpstr>
      <vt:lpstr>FNAL_TemplateMac_060514</vt:lpstr>
      <vt:lpstr>Fermilab: Footer Only</vt:lpstr>
      <vt:lpstr>20Hz test for Shutdown</vt:lpstr>
      <vt:lpstr>Status of Tests</vt:lpstr>
      <vt:lpstr>Current Muon Campus Running scenario (15 Hz, 1.4 sec)</vt:lpstr>
      <vt:lpstr>Muon Campus running with 20 Hz and 1.2 sec 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20Hz test for Shutdown</dc:title>
  <dc:creator>David P Capista</dc:creator>
  <cp:lastModifiedBy>David P Capista</cp:lastModifiedBy>
  <cp:revision>8</cp:revision>
  <cp:lastPrinted>2014-01-20T19:40:21Z</cp:lastPrinted>
  <dcterms:created xsi:type="dcterms:W3CDTF">2020-07-01T17:40:34Z</dcterms:created>
  <dcterms:modified xsi:type="dcterms:W3CDTF">2020-07-02T15:23:55Z</dcterms:modified>
</cp:coreProperties>
</file>