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sldIdLst>
    <p:sldId id="257" r:id="rId5"/>
    <p:sldId id="549" r:id="rId6"/>
    <p:sldId id="550" r:id="rId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drashekhara M Bhat" initials="CMB" lastIdx="1" clrIdx="0">
    <p:extLst>
      <p:ext uri="{19B8F6BF-5375-455C-9EA6-DF929625EA0E}">
        <p15:presenceInfo xmlns:p15="http://schemas.microsoft.com/office/powerpoint/2012/main" userId="Chandrashekhara M Bh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CC0066"/>
    <a:srgbClr val="FF99CC"/>
    <a:srgbClr val="FFFF66"/>
    <a:srgbClr val="FFCCFF"/>
    <a:srgbClr val="00FF00"/>
    <a:srgbClr val="66FFFF"/>
    <a:srgbClr val="66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84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2FFC102-56DA-479F-949F-02B1E083021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292D989-D5FA-4A48-BD8E-FB981ABD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3512" y="6500949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27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SzPct val="70000"/>
              <a:buFont typeface="Wingdings" panose="05000000000000000000" pitchFamily="2" charset="2"/>
              <a:buChar char="q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4381" y="6509742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85750" indent="-285750">
              <a:defRPr sz="2800"/>
            </a:lvl1pPr>
            <a:lvl2pPr marL="571500" indent="-228600">
              <a:defRPr sz="2400"/>
            </a:lvl2pPr>
            <a:lvl3pPr marL="1028700" indent="-228600">
              <a:defRPr sz="2000"/>
            </a:lvl3pPr>
            <a:lvl4pPr marL="13716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85750" indent="-285750">
              <a:defRPr sz="2800"/>
            </a:lvl1pPr>
            <a:lvl2pPr marL="571500" indent="-228600">
              <a:defRPr sz="2400"/>
            </a:lvl2pPr>
            <a:lvl3pPr marL="1028700" indent="-228600">
              <a:defRPr sz="2000"/>
            </a:lvl3pPr>
            <a:lvl4pPr marL="13716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4625" y="6534583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2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2045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24" y="6534583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5588" y="6518534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801578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7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59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09" y="6368145"/>
            <a:ext cx="7478699" cy="11857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6229126"/>
            <a:ext cx="1222248" cy="30175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6488236"/>
            <a:ext cx="1702524" cy="36976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July 2, 2020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6530878"/>
            <a:ext cx="3867150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C.Bhat, PS Taskforce Meeting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6519021"/>
            <a:ext cx="635872" cy="27707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2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806450" indent="-3492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8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AA5AEF-9034-454A-A649-EA50999FA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666" y="4939545"/>
            <a:ext cx="2992540" cy="1113631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Chandra Bhat</a:t>
            </a:r>
          </a:p>
          <a:p>
            <a:r>
              <a:rPr lang="en-US" sz="1800" dirty="0"/>
              <a:t>Zoom Group Meeting </a:t>
            </a:r>
          </a:p>
          <a:p>
            <a:r>
              <a:rPr lang="en-US" sz="1800" dirty="0"/>
              <a:t>2020702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D04B32-D4CB-4687-ADC5-80CB19543D31}"/>
              </a:ext>
            </a:extLst>
          </p:cNvPr>
          <p:cNvSpPr txBox="1">
            <a:spLocks/>
          </p:cNvSpPr>
          <p:nvPr/>
        </p:nvSpPr>
        <p:spPr>
          <a:xfrm>
            <a:off x="225308" y="3896518"/>
            <a:ext cx="8693383" cy="1043028"/>
          </a:xfrm>
          <a:prstGeom prst="rect">
            <a:avLst/>
          </a:prstGeom>
        </p:spPr>
        <p:txBody>
          <a:bodyPr vert="horz" wrap="square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i="0" kern="1200">
                <a:solidFill>
                  <a:srgbClr val="004C9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i="0" kern="1200">
                <a:solidFill>
                  <a:srgbClr val="004C9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i="0" kern="1200">
                <a:solidFill>
                  <a:srgbClr val="004C9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i="0" kern="1200">
                <a:solidFill>
                  <a:srgbClr val="004C97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Telework Report March 16- July 2, 2020</a:t>
            </a:r>
          </a:p>
        </p:txBody>
      </p:sp>
    </p:spTree>
    <p:extLst>
      <p:ext uri="{BB962C8B-B14F-4D97-AF65-F5344CB8AC3E}">
        <p14:creationId xmlns:p14="http://schemas.microsoft.com/office/powerpoint/2010/main" val="190956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CA0C-5680-49F7-A85B-B052F91C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70"/>
            <a:ext cx="8229600" cy="563956"/>
          </a:xfrm>
        </p:spPr>
        <p:txBody>
          <a:bodyPr/>
          <a:lstStyle/>
          <a:p>
            <a:r>
              <a:rPr lang="en-US" dirty="0"/>
              <a:t>Booster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3149C-F82A-4406-8FB9-133B3149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444"/>
            <a:ext cx="6362700" cy="558553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Booster Data collected since 2016 till March16, 2020</a:t>
            </a:r>
          </a:p>
          <a:p>
            <a:pPr lvl="1"/>
            <a:r>
              <a:rPr lang="en-US" dirty="0"/>
              <a:t>Devices</a:t>
            </a:r>
          </a:p>
          <a:p>
            <a:pPr lvl="2"/>
            <a:r>
              <a:rPr lang="en-US" dirty="0"/>
              <a:t>WCM</a:t>
            </a:r>
          </a:p>
          <a:p>
            <a:pPr lvl="3"/>
            <a:r>
              <a:rPr lang="en-US" dirty="0"/>
              <a:t>Types</a:t>
            </a:r>
          </a:p>
          <a:p>
            <a:pPr lvl="4"/>
            <a:r>
              <a:rPr lang="en-US" dirty="0"/>
              <a:t>Cycle</a:t>
            </a:r>
          </a:p>
          <a:p>
            <a:pPr lvl="4"/>
            <a:r>
              <a:rPr lang="en-US" dirty="0"/>
              <a:t>1 and 2 trace (injection and/or extraction-                                           extent of data 0.4 </a:t>
            </a:r>
            <a:r>
              <a:rPr lang="en-US" dirty="0" err="1"/>
              <a:t>ms</a:t>
            </a:r>
            <a:r>
              <a:rPr lang="en-US" dirty="0"/>
              <a:t> to 10ms)</a:t>
            </a:r>
          </a:p>
          <a:p>
            <a:pPr lvl="2"/>
            <a:r>
              <a:rPr lang="en-US" dirty="0"/>
              <a:t>BPM</a:t>
            </a:r>
          </a:p>
          <a:p>
            <a:pPr lvl="3"/>
            <a:r>
              <a:rPr lang="en-US" dirty="0"/>
              <a:t>Types: Cycle</a:t>
            </a:r>
          </a:p>
          <a:p>
            <a:pPr lvl="2"/>
            <a:r>
              <a:rPr lang="en-US" dirty="0"/>
              <a:t>BLM</a:t>
            </a:r>
          </a:p>
          <a:p>
            <a:pPr lvl="3"/>
            <a:r>
              <a:rPr lang="en-US" dirty="0"/>
              <a:t>Types: Cycle H and V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IPM </a:t>
            </a:r>
          </a:p>
          <a:p>
            <a:pPr lvl="3"/>
            <a:r>
              <a:rPr lang="en-US" dirty="0"/>
              <a:t>Types: Cycle H and V and Beam intensity </a:t>
            </a:r>
          </a:p>
          <a:p>
            <a:pPr lvl="1"/>
            <a:r>
              <a:rPr lang="en-US" dirty="0"/>
              <a:t>Ramp Data</a:t>
            </a:r>
          </a:p>
          <a:p>
            <a:pPr lvl="2"/>
            <a:r>
              <a:rPr lang="en-US" dirty="0"/>
              <a:t>1-shot study data</a:t>
            </a:r>
          </a:p>
          <a:p>
            <a:pPr lvl="2"/>
            <a:r>
              <a:rPr lang="en-US" dirty="0"/>
              <a:t>Data taken during Operation</a:t>
            </a:r>
          </a:p>
          <a:p>
            <a:pPr lvl="2"/>
            <a:r>
              <a:rPr lang="en-US" dirty="0"/>
              <a:t>PS-8hr study data</a:t>
            </a:r>
          </a:p>
          <a:p>
            <a:pPr lvl="1"/>
            <a:r>
              <a:rPr lang="en-US" dirty="0"/>
              <a:t>DC Study Data</a:t>
            </a:r>
          </a:p>
          <a:p>
            <a:r>
              <a:rPr lang="en-US" dirty="0"/>
              <a:t>Issue Addressed using WCM data</a:t>
            </a:r>
          </a:p>
          <a:p>
            <a:pPr lvl="1"/>
            <a:r>
              <a:rPr lang="en-US" dirty="0"/>
              <a:t>Injection, Transition crossing, Extraction, Beam efficiency, </a:t>
            </a:r>
          </a:p>
          <a:p>
            <a:pPr lvl="2"/>
            <a:r>
              <a:rPr lang="en-US" dirty="0"/>
              <a:t>Phase during injection, capture</a:t>
            </a:r>
          </a:p>
          <a:p>
            <a:pPr lvl="2"/>
            <a:r>
              <a:rPr lang="en-US" dirty="0"/>
              <a:t>Bunch length and longitudinal emittances</a:t>
            </a:r>
          </a:p>
          <a:p>
            <a:pPr lvl="2"/>
            <a:r>
              <a:rPr lang="en-US" dirty="0"/>
              <a:t>Study on Coupled bunch instability during the cycle using WCM-cycle data </a:t>
            </a:r>
          </a:p>
          <a:p>
            <a:r>
              <a:rPr lang="en-US" dirty="0"/>
              <a:t>MATLAB Codes </a:t>
            </a:r>
          </a:p>
          <a:p>
            <a:pPr lvl="1"/>
            <a:r>
              <a:rPr lang="en-US" dirty="0"/>
              <a:t>Many packages are written to analyze the Booster beam data</a:t>
            </a:r>
          </a:p>
          <a:p>
            <a:pPr lvl="1"/>
            <a:r>
              <a:rPr lang="en-US" dirty="0"/>
              <a:t>Beam loading issues for PIP (900kW), PIP-II (1.2MW)  </a:t>
            </a:r>
          </a:p>
          <a:p>
            <a:r>
              <a:rPr lang="en-US" dirty="0"/>
              <a:t>ESME Simulations</a:t>
            </a:r>
          </a:p>
          <a:p>
            <a:pPr lvl="1"/>
            <a:r>
              <a:rPr lang="en-US" dirty="0"/>
              <a:t>PIP revisited</a:t>
            </a:r>
          </a:p>
          <a:p>
            <a:pPr lvl="1"/>
            <a:r>
              <a:rPr lang="en-US" dirty="0"/>
              <a:t>PIP-II (20Hz) –Injection to Extraction beam simulation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CBCD2-90FC-43B8-9911-C365F9CDF4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July 2,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50BA2-9C95-48F4-B45F-A11C316B1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C.Bhat, PS Taskforce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23D6-1E26-4D90-A17C-2AD9382B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F9541C-6E9D-4BDC-ABD1-2DB674F4D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9" y="1306607"/>
            <a:ext cx="3893821" cy="27784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114569-3FA9-41D1-A033-6FA99B4F171F}"/>
              </a:ext>
            </a:extLst>
          </p:cNvPr>
          <p:cNvCxnSpPr/>
          <p:nvPr/>
        </p:nvCxnSpPr>
        <p:spPr>
          <a:xfrm flipV="1">
            <a:off x="5958840" y="4015740"/>
            <a:ext cx="716280" cy="716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89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FDFB-8F8D-4825-B86B-50F7FACF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70"/>
            <a:ext cx="8229600" cy="811410"/>
          </a:xfrm>
        </p:spPr>
        <p:txBody>
          <a:bodyPr/>
          <a:lstStyle/>
          <a:p>
            <a:r>
              <a:rPr lang="en-US" sz="2800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F6400-907F-4049-B2EE-6A55A4D5E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8680"/>
            <a:ext cx="8229600" cy="52654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Transition Crossing in Synchrotrons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High intensity beam issues at transition. 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Mitigation options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Addressing transition issues in our synchrotrons during high intensity PIP-II era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MATLAB program is written for theoretical analysis of  issues related to transition crossing and tried to estimate beam intensity limit </a:t>
            </a:r>
          </a:p>
          <a:p>
            <a:pPr lvl="2">
              <a:lnSpc>
                <a:spcPct val="120000"/>
              </a:lnSpc>
            </a:pPr>
            <a:r>
              <a:rPr lang="en-US" sz="1200" dirty="0"/>
              <a:t>Beam losses due to large </a:t>
            </a:r>
            <a:r>
              <a:rPr lang="en-US" sz="1200" dirty="0" err="1"/>
              <a:t>dp</a:t>
            </a:r>
            <a:r>
              <a:rPr lang="en-US" sz="1200" dirty="0"/>
              <a:t>/p at transition crossing </a:t>
            </a:r>
          </a:p>
          <a:p>
            <a:pPr lvl="2">
              <a:lnSpc>
                <a:spcPct val="120000"/>
              </a:lnSpc>
            </a:pPr>
            <a:r>
              <a:rPr lang="en-US" sz="1200" dirty="0"/>
              <a:t>Non-adiabaticity around Transition Crossing</a:t>
            </a:r>
          </a:p>
          <a:p>
            <a:pPr lvl="2">
              <a:lnSpc>
                <a:spcPct val="120000"/>
              </a:lnSpc>
            </a:pPr>
            <a:r>
              <a:rPr lang="en-US" sz="1200" dirty="0"/>
              <a:t>Johnsen’s effect/non-linear effects</a:t>
            </a:r>
          </a:p>
          <a:p>
            <a:pPr lvl="2">
              <a:lnSpc>
                <a:spcPct val="120000"/>
              </a:lnSpc>
            </a:pPr>
            <a:r>
              <a:rPr lang="en-US" sz="1200" dirty="0"/>
              <a:t>Microwave instability</a:t>
            </a:r>
          </a:p>
          <a:p>
            <a:pPr lvl="2">
              <a:lnSpc>
                <a:spcPct val="120000"/>
              </a:lnSpc>
            </a:pPr>
            <a:r>
              <a:rPr lang="en-US" sz="1200" dirty="0"/>
              <a:t>Negative Mass instability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Literature 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Coupled bunch instability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Transition crossing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Documentation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Results from Booster beam data analysis (in progress)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Results from simulations (in progress)  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Attended (Virtual)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Mitigation Workshop (GSI) (talk)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IPAC2020 (PARIS)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A924C-7E42-403A-AB53-E5DDDAC98E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July 2,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5C950-41CD-40BE-BCE5-D5B56BFB8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C.Bhat, PS Taskforce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164F-D56A-49DD-9EFE-11A29C93B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8DF389-DA8C-4E77-A635-31AD02BA5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412" y="2327564"/>
            <a:ext cx="3615943" cy="315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176B48-2190-4A2C-B056-A38E63B22B8D}"/>
              </a:ext>
            </a:extLst>
          </p:cNvPr>
          <p:cNvCxnSpPr/>
          <p:nvPr/>
        </p:nvCxnSpPr>
        <p:spPr>
          <a:xfrm>
            <a:off x="3329940" y="3284220"/>
            <a:ext cx="2049472" cy="746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CB497D3-8D7C-4CB7-AEF1-1780CE65D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12" y="2337163"/>
            <a:ext cx="3615943" cy="31492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1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200099A496542A068C53B692DC9D7" ma:contentTypeVersion="10" ma:contentTypeDescription="Create a new document." ma:contentTypeScope="" ma:versionID="84784f421ad2cf0941ca2b1100030ba3">
  <xsd:schema xmlns:xsd="http://www.w3.org/2001/XMLSchema" xmlns:xs="http://www.w3.org/2001/XMLSchema" xmlns:p="http://schemas.microsoft.com/office/2006/metadata/properties" xmlns:ns3="131081b7-e303-4fd2-9e2d-9884005f07b7" xmlns:ns4="47ded30a-80fb-4bbe-93ba-f3afa5660e01" targetNamespace="http://schemas.microsoft.com/office/2006/metadata/properties" ma:root="true" ma:fieldsID="18a30ca826784bb625643ea81011a367" ns3:_="" ns4:_="">
    <xsd:import namespace="131081b7-e303-4fd2-9e2d-9884005f07b7"/>
    <xsd:import namespace="47ded30a-80fb-4bbe-93ba-f3afa5660e0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81b7-e303-4fd2-9e2d-9884005f07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ed30a-80fb-4bbe-93ba-f3afa5660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0D1FBD-BEC0-4342-8241-01FFEAE9DC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8E3A5-3B82-4F4C-97C3-C6A54CCE8687}">
  <ds:schemaRefs>
    <ds:schemaRef ds:uri="http://schemas.microsoft.com/office/2006/metadata/properties"/>
    <ds:schemaRef ds:uri="131081b7-e303-4fd2-9e2d-9884005f07b7"/>
    <ds:schemaRef ds:uri="47ded30a-80fb-4bbe-93ba-f3afa5660e0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62549A-D658-4B69-9264-990D62CA9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1081b7-e303-4fd2-9e2d-9884005f07b7"/>
    <ds:schemaRef ds:uri="47ded30a-80fb-4bbe-93ba-f3afa5660e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12431</TotalTime>
  <Words>293</Words>
  <Application>Microsoft Office PowerPoint</Application>
  <PresentationFormat>On-screen Show (4:3)</PresentationFormat>
  <Paragraphs>60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Office Theme</vt:lpstr>
      <vt:lpstr>PowerPoint Presentation</vt:lpstr>
      <vt:lpstr>Booster Data Analysis</vt:lpstr>
      <vt:lpstr>Other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Chandrashekhara M. Bhat x4821 08252N</dc:creator>
  <cp:lastModifiedBy>Chandrashekhara M. Bhat x4821 08252N</cp:lastModifiedBy>
  <cp:revision>340</cp:revision>
  <dcterms:created xsi:type="dcterms:W3CDTF">2020-04-21T23:04:50Z</dcterms:created>
  <dcterms:modified xsi:type="dcterms:W3CDTF">2020-07-02T13:48:52Z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0x010100E92200099A496542A068C53B692DC9D7</vt:lpwstr>
  </property>
</Properties>
</file>