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0" r:id="rId3"/>
    <p:sldId id="263" r:id="rId4"/>
    <p:sldId id="278" r:id="rId5"/>
    <p:sldId id="259" r:id="rId6"/>
    <p:sldId id="270" r:id="rId7"/>
    <p:sldId id="282" r:id="rId8"/>
    <p:sldId id="281" r:id="rId9"/>
    <p:sldId id="271" r:id="rId10"/>
    <p:sldId id="284" r:id="rId11"/>
    <p:sldId id="265" r:id="rId12"/>
    <p:sldId id="283" r:id="rId13"/>
    <p:sldId id="279" r:id="rId14"/>
    <p:sldId id="275" r:id="rId15"/>
    <p:sldId id="268" r:id="rId16"/>
    <p:sldId id="257" r:id="rId17"/>
    <p:sldId id="258" r:id="rId18"/>
    <p:sldId id="266" r:id="rId19"/>
    <p:sldId id="276" r:id="rId20"/>
    <p:sldId id="262"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8" autoAdjust="0"/>
    <p:restoredTop sz="79010" autoAdjust="0"/>
  </p:normalViewPr>
  <p:slideViewPr>
    <p:cSldViewPr snapToGrid="0">
      <p:cViewPr varScale="1">
        <p:scale>
          <a:sx n="53" d="100"/>
          <a:sy n="53" d="100"/>
        </p:scale>
        <p:origin x="6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riplett\Desktop\T3500%20Documents%20Folder\CHG_compare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CHGBBM,</a:t>
            </a:r>
            <a:r>
              <a:rPr lang="en-US" baseline="0"/>
              <a:t> TOR806, TOR875 compared to TOR800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CHGBBM</c:v>
          </c:tx>
          <c:spPr>
            <a:ln w="28575" cap="rnd">
              <a:solidFill>
                <a:schemeClr val="accent1"/>
              </a:solidFill>
              <a:round/>
            </a:ln>
            <a:effectLst/>
          </c:spPr>
          <c:marker>
            <c:symbol val="none"/>
          </c:marker>
          <c:val>
            <c:numRef>
              <c:f>Sheet1!$J$2:$J$9</c:f>
              <c:numCache>
                <c:formatCode>0.0000</c:formatCode>
                <c:ptCount val="8"/>
                <c:pt idx="0">
                  <c:v>0.97123781417063793</c:v>
                </c:pt>
                <c:pt idx="1">
                  <c:v>0.97330886850152898</c:v>
                </c:pt>
                <c:pt idx="2">
                  <c:v>0.97190902958465841</c:v>
                </c:pt>
                <c:pt idx="3">
                  <c:v>0.98405482426380786</c:v>
                </c:pt>
                <c:pt idx="4">
                  <c:v>0.99281588956191003</c:v>
                </c:pt>
                <c:pt idx="6">
                  <c:v>1.0347845753703495</c:v>
                </c:pt>
                <c:pt idx="7">
                  <c:v>1.0189192127867783</c:v>
                </c:pt>
              </c:numCache>
            </c:numRef>
          </c:val>
          <c:smooth val="0"/>
          <c:extLst>
            <c:ext xmlns:c16="http://schemas.microsoft.com/office/drawing/2014/chart" uri="{C3380CC4-5D6E-409C-BE32-E72D297353CC}">
              <c16:uniqueId val="{00000000-4993-4070-85DC-DB64247D4B39}"/>
            </c:ext>
          </c:extLst>
        </c:ser>
        <c:ser>
          <c:idx val="1"/>
          <c:order val="1"/>
          <c:tx>
            <c:v>TOR806</c:v>
          </c:tx>
          <c:spPr>
            <a:ln w="28575" cap="rnd">
              <a:solidFill>
                <a:schemeClr val="accent2"/>
              </a:solidFill>
              <a:round/>
            </a:ln>
            <a:effectLst/>
          </c:spPr>
          <c:marker>
            <c:symbol val="none"/>
          </c:marker>
          <c:val>
            <c:numRef>
              <c:f>Sheet1!$N$2:$N$9</c:f>
              <c:numCache>
                <c:formatCode>0.0000</c:formatCode>
                <c:ptCount val="8"/>
                <c:pt idx="0">
                  <c:v>1.0300442681245314</c:v>
                </c:pt>
                <c:pt idx="1">
                  <c:v>1.0295779816513762</c:v>
                </c:pt>
                <c:pt idx="2">
                  <c:v>1.0303555941023417</c:v>
                </c:pt>
                <c:pt idx="3">
                  <c:v>0.99839417379110684</c:v>
                </c:pt>
                <c:pt idx="4">
                  <c:v>1.0290651265436446</c:v>
                </c:pt>
                <c:pt idx="6">
                  <c:v>1.0290173018206492</c:v>
                </c:pt>
                <c:pt idx="7">
                  <c:v>0.96482548657170819</c:v>
                </c:pt>
              </c:numCache>
            </c:numRef>
          </c:val>
          <c:smooth val="0"/>
          <c:extLst>
            <c:ext xmlns:c16="http://schemas.microsoft.com/office/drawing/2014/chart" uri="{C3380CC4-5D6E-409C-BE32-E72D297353CC}">
              <c16:uniqueId val="{00000001-4993-4070-85DC-DB64247D4B39}"/>
            </c:ext>
          </c:extLst>
        </c:ser>
        <c:ser>
          <c:idx val="2"/>
          <c:order val="2"/>
          <c:tx>
            <c:v>TOR875</c:v>
          </c:tx>
          <c:spPr>
            <a:ln w="28575" cap="rnd">
              <a:solidFill>
                <a:schemeClr val="accent3"/>
              </a:solidFill>
              <a:round/>
            </a:ln>
            <a:effectLst/>
          </c:spPr>
          <c:marker>
            <c:symbol val="none"/>
          </c:marker>
          <c:val>
            <c:numRef>
              <c:f>Sheet1!$O$2:$O$9</c:f>
              <c:numCache>
                <c:formatCode>0.0000</c:formatCode>
                <c:ptCount val="8"/>
                <c:pt idx="0">
                  <c:v>0.99346863736423252</c:v>
                </c:pt>
                <c:pt idx="1">
                  <c:v>0.99571865443425078</c:v>
                </c:pt>
                <c:pt idx="2">
                  <c:v>0.99626578009058486</c:v>
                </c:pt>
                <c:pt idx="3">
                  <c:v>0.98213235626724549</c:v>
                </c:pt>
                <c:pt idx="4">
                  <c:v>0.99629055735549599</c:v>
                </c:pt>
                <c:pt idx="6">
                  <c:v>1.003980549587244</c:v>
                </c:pt>
                <c:pt idx="7">
                  <c:v>0.99589540067413285</c:v>
                </c:pt>
              </c:numCache>
            </c:numRef>
          </c:val>
          <c:smooth val="0"/>
          <c:extLst>
            <c:ext xmlns:c16="http://schemas.microsoft.com/office/drawing/2014/chart" uri="{C3380CC4-5D6E-409C-BE32-E72D297353CC}">
              <c16:uniqueId val="{00000002-4993-4070-85DC-DB64247D4B39}"/>
            </c:ext>
          </c:extLst>
        </c:ser>
        <c:dLbls>
          <c:showLegendKey val="0"/>
          <c:showVal val="0"/>
          <c:showCatName val="0"/>
          <c:showSerName val="0"/>
          <c:showPercent val="0"/>
          <c:showBubbleSize val="0"/>
        </c:dLbls>
        <c:smooth val="0"/>
        <c:axId val="551495944"/>
        <c:axId val="551504144"/>
      </c:lineChart>
      <c:catAx>
        <c:axId val="551495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504144"/>
        <c:crosses val="autoZero"/>
        <c:auto val="1"/>
        <c:lblAlgn val="ctr"/>
        <c:lblOffset val="100"/>
        <c:noMultiLvlLbl val="0"/>
      </c:catAx>
      <c:valAx>
        <c:axId val="551504144"/>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1495944"/>
        <c:crosses val="autoZero"/>
        <c:crossBetween val="between"/>
      </c:valAx>
      <c:spPr>
        <a:noFill/>
        <a:ln>
          <a:noFill/>
        </a:ln>
        <a:effectLst/>
      </c:spPr>
    </c:plotArea>
    <c:legend>
      <c:legendPos val="b"/>
      <c:overlay val="0"/>
      <c:spPr>
        <a:noFill/>
        <a:ln>
          <a:noFill/>
        </a:ln>
        <a:effectLst>
          <a:softEdge rad="0"/>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07DA1F8-4374-432C-96FD-87C4D4B7DC3B}" type="datetimeFigureOut">
              <a:rPr lang="en-US" smtClean="0"/>
              <a:t>7/16/2020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11941FC-25C3-4BA8-A6C2-003089C37BF8}" type="slidenum">
              <a:rPr lang="en-US" smtClean="0"/>
              <a:t>‹#›</a:t>
            </a:fld>
            <a:endParaRPr lang="en-US"/>
          </a:p>
        </p:txBody>
      </p:sp>
    </p:spTree>
    <p:extLst>
      <p:ext uri="{BB962C8B-B14F-4D97-AF65-F5344CB8AC3E}">
        <p14:creationId xmlns:p14="http://schemas.microsoft.com/office/powerpoint/2010/main" val="51256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941FC-25C3-4BA8-A6C2-003089C37BF8}" type="slidenum">
              <a:rPr lang="en-US" smtClean="0"/>
              <a:t>4</a:t>
            </a:fld>
            <a:endParaRPr lang="en-US"/>
          </a:p>
        </p:txBody>
      </p:sp>
    </p:spTree>
    <p:extLst>
      <p:ext uri="{BB962C8B-B14F-4D97-AF65-F5344CB8AC3E}">
        <p14:creationId xmlns:p14="http://schemas.microsoft.com/office/powerpoint/2010/main" val="2447147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941FC-25C3-4BA8-A6C2-003089C37BF8}" type="slidenum">
              <a:rPr lang="en-US" smtClean="0"/>
              <a:t>8</a:t>
            </a:fld>
            <a:endParaRPr lang="en-US"/>
          </a:p>
        </p:txBody>
      </p:sp>
    </p:spTree>
    <p:extLst>
      <p:ext uri="{BB962C8B-B14F-4D97-AF65-F5344CB8AC3E}">
        <p14:creationId xmlns:p14="http://schemas.microsoft.com/office/powerpoint/2010/main" val="274883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941FC-25C3-4BA8-A6C2-003089C37BF8}" type="slidenum">
              <a:rPr lang="en-US" smtClean="0"/>
              <a:t>15</a:t>
            </a:fld>
            <a:endParaRPr lang="en-US"/>
          </a:p>
        </p:txBody>
      </p:sp>
    </p:spTree>
    <p:extLst>
      <p:ext uri="{BB962C8B-B14F-4D97-AF65-F5344CB8AC3E}">
        <p14:creationId xmlns:p14="http://schemas.microsoft.com/office/powerpoint/2010/main" val="161691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1941FC-25C3-4BA8-A6C2-003089C37BF8}" type="slidenum">
              <a:rPr lang="en-US" smtClean="0"/>
              <a:t>20</a:t>
            </a:fld>
            <a:endParaRPr lang="en-US"/>
          </a:p>
        </p:txBody>
      </p:sp>
    </p:spTree>
    <p:extLst>
      <p:ext uri="{BB962C8B-B14F-4D97-AF65-F5344CB8AC3E}">
        <p14:creationId xmlns:p14="http://schemas.microsoft.com/office/powerpoint/2010/main" val="1205766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4DBB-83F6-4832-B847-FDB3A32646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28C2A6-3576-464B-A601-C62F1395B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B0978A-FD2A-4A4F-BD5A-B997DB027B36}"/>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5" name="Footer Placeholder 4">
            <a:extLst>
              <a:ext uri="{FF2B5EF4-FFF2-40B4-BE49-F238E27FC236}">
                <a16:creationId xmlns:a16="http://schemas.microsoft.com/office/drawing/2014/main" id="{FA8998E5-3307-49AE-92CE-6819301E7F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76E70-3C9E-4B00-980A-077EAFF57F7A}"/>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4042839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E437-2065-4915-AA46-D2B821808E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F831EC-873C-4F84-8F1F-554B93AA70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5B8A5-FD51-441F-99FC-11EF3B014B25}"/>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5" name="Footer Placeholder 4">
            <a:extLst>
              <a:ext uri="{FF2B5EF4-FFF2-40B4-BE49-F238E27FC236}">
                <a16:creationId xmlns:a16="http://schemas.microsoft.com/office/drawing/2014/main" id="{63FD9FE7-B4A2-4616-8064-0DB9F21F3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4F24BA-F5C1-4EB3-ACD5-6C76A1F828F2}"/>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204137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DF8FBD-962E-4F72-AF8B-7D0F73CCF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2AEE8-9933-4B35-A5BF-4B4C1BDF21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FC1E5-DFDD-4EBB-BE00-5E6ECEEF410B}"/>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5" name="Footer Placeholder 4">
            <a:extLst>
              <a:ext uri="{FF2B5EF4-FFF2-40B4-BE49-F238E27FC236}">
                <a16:creationId xmlns:a16="http://schemas.microsoft.com/office/drawing/2014/main" id="{16F38A80-B125-48B6-A93D-90827AEAC0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6C484D-244E-4432-B51A-82DC5D3C6E01}"/>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81679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02121-4885-489C-B869-BA81B64EDC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5F0DA0-B7D4-43F7-BDA5-89B0B0134B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65BC-D3DF-4426-8505-36F22D501D44}"/>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5" name="Footer Placeholder 4">
            <a:extLst>
              <a:ext uri="{FF2B5EF4-FFF2-40B4-BE49-F238E27FC236}">
                <a16:creationId xmlns:a16="http://schemas.microsoft.com/office/drawing/2014/main" id="{2508A2C8-A38D-49A5-8F9B-5464FA7FD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D945F-B262-417A-B814-BE57C6E54BB8}"/>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3753668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19CF-7460-4002-B770-4A89A73B72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BB8BE6-39A0-4AD0-90CD-DB790B7DA3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D1E0C-BCDA-431C-BA9B-F9D6AC56C232}"/>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5" name="Footer Placeholder 4">
            <a:extLst>
              <a:ext uri="{FF2B5EF4-FFF2-40B4-BE49-F238E27FC236}">
                <a16:creationId xmlns:a16="http://schemas.microsoft.com/office/drawing/2014/main" id="{D9FF89C6-0E05-44E9-9196-81F0A8E7E1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E4F2-9DD4-4D73-B959-76B192857AF4}"/>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3533041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DB098-DE21-4115-9647-CD113715B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D7720-55AA-4DDF-A5B2-AAA2816503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11113E-B6A7-4C98-A4A0-F777036551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5B754B-AB89-4372-BADA-50AF37B3B5D1}"/>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6" name="Footer Placeholder 5">
            <a:extLst>
              <a:ext uri="{FF2B5EF4-FFF2-40B4-BE49-F238E27FC236}">
                <a16:creationId xmlns:a16="http://schemas.microsoft.com/office/drawing/2014/main" id="{BFA82111-4DCB-428D-867A-1E06E3E54E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B168D2-3410-41F3-855C-5423F0926136}"/>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250458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C1340-8DB0-4F36-B1E3-1EAD553C4E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DF27F2-CFA5-4E52-A3C2-1CB9D2268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8BEBC1-04BC-4F1C-AE46-A348E1A83F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A2D0FE-6CBA-426C-9FD2-815D6B3D9C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B95FA-EB13-4680-A742-8819A6D60E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3D058A-50D7-4D8B-A086-BD8043195917}"/>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8" name="Footer Placeholder 7">
            <a:extLst>
              <a:ext uri="{FF2B5EF4-FFF2-40B4-BE49-F238E27FC236}">
                <a16:creationId xmlns:a16="http://schemas.microsoft.com/office/drawing/2014/main" id="{719BD00E-67BE-4D2C-B053-0E5284A16F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BE5CD0-74D4-4AE7-BC44-73869E3B6F7F}"/>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9585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11C0-F46E-47DB-90B9-CFB5BF417F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57138F-B2B7-4C1C-A6BC-413A8D8B3131}"/>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4" name="Footer Placeholder 3">
            <a:extLst>
              <a:ext uri="{FF2B5EF4-FFF2-40B4-BE49-F238E27FC236}">
                <a16:creationId xmlns:a16="http://schemas.microsoft.com/office/drawing/2014/main" id="{C3F4B673-D1B0-49A2-8B79-D7AED85DB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03C369-9D1F-46BE-B1E3-F741390072D4}"/>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3723699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C1D941-4A40-48CF-9131-EEA2D750B1D6}"/>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3" name="Footer Placeholder 2">
            <a:extLst>
              <a:ext uri="{FF2B5EF4-FFF2-40B4-BE49-F238E27FC236}">
                <a16:creationId xmlns:a16="http://schemas.microsoft.com/office/drawing/2014/main" id="{D8DBB2A5-74F3-4BD0-AEB9-54A76B9211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A1DA0B-2CDA-430B-AD70-402FD03FB4CC}"/>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206717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9A229-7FD0-4740-B1C7-84A1BDADA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1BE8E3-7579-4D94-B0FB-A5CDB02A44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C70A7D-B733-4B2F-A2F4-64553D14DB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AFEE3-5640-4D6E-B244-C6BB1FFA99D0}"/>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6" name="Footer Placeholder 5">
            <a:extLst>
              <a:ext uri="{FF2B5EF4-FFF2-40B4-BE49-F238E27FC236}">
                <a16:creationId xmlns:a16="http://schemas.microsoft.com/office/drawing/2014/main" id="{4CE0FC04-CDB5-4EB1-A004-3B6AAB6310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E5FEE2-43D8-4883-B792-1B0F1FAC36AC}"/>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51318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A3A38-DF17-41D6-9C91-AC23C05E74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650EE4-0534-4065-BF1F-DEBD8E9C7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DE840-BE0B-47CE-B01F-92617AB09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6DD976-83E5-47FC-BE1E-670767CA3502}"/>
              </a:ext>
            </a:extLst>
          </p:cNvPr>
          <p:cNvSpPr>
            <a:spLocks noGrp="1"/>
          </p:cNvSpPr>
          <p:nvPr>
            <p:ph type="dt" sz="half" idx="10"/>
          </p:nvPr>
        </p:nvSpPr>
        <p:spPr/>
        <p:txBody>
          <a:bodyPr/>
          <a:lstStyle/>
          <a:p>
            <a:fld id="{B50611EC-8BF2-4628-BCBA-B2114AE540C6}" type="datetimeFigureOut">
              <a:rPr lang="en-US" smtClean="0"/>
              <a:t>7/16/2020</a:t>
            </a:fld>
            <a:endParaRPr lang="en-US"/>
          </a:p>
        </p:txBody>
      </p:sp>
      <p:sp>
        <p:nvSpPr>
          <p:cNvPr id="6" name="Footer Placeholder 5">
            <a:extLst>
              <a:ext uri="{FF2B5EF4-FFF2-40B4-BE49-F238E27FC236}">
                <a16:creationId xmlns:a16="http://schemas.microsoft.com/office/drawing/2014/main" id="{2BAC0818-2855-4940-9D3B-D0F6B5F69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5D3F6-7D96-45E7-96F6-E1494E5C5DCD}"/>
              </a:ext>
            </a:extLst>
          </p:cNvPr>
          <p:cNvSpPr>
            <a:spLocks noGrp="1"/>
          </p:cNvSpPr>
          <p:nvPr>
            <p:ph type="sldNum" sz="quarter" idx="12"/>
          </p:nvPr>
        </p:nvSpPr>
        <p:spPr/>
        <p:txBody>
          <a:bodyPr/>
          <a:lstStyle/>
          <a:p>
            <a:fld id="{6652A6FC-2441-4563-9D1C-053258D3D590}" type="slidenum">
              <a:rPr lang="en-US" smtClean="0"/>
              <a:t>‹#›</a:t>
            </a:fld>
            <a:endParaRPr lang="en-US"/>
          </a:p>
        </p:txBody>
      </p:sp>
    </p:spTree>
    <p:extLst>
      <p:ext uri="{BB962C8B-B14F-4D97-AF65-F5344CB8AC3E}">
        <p14:creationId xmlns:p14="http://schemas.microsoft.com/office/powerpoint/2010/main" val="3568420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1A4ACE-A21D-4984-9DF8-C6138BA4A7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E8ECDA-2F8E-4D29-95C4-72A912BF01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738FA-71E4-4FF2-BF40-BC4B46C7B2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0611EC-8BF2-4628-BCBA-B2114AE540C6}" type="datetimeFigureOut">
              <a:rPr lang="en-US" smtClean="0"/>
              <a:t>7/16/2020</a:t>
            </a:fld>
            <a:endParaRPr lang="en-US"/>
          </a:p>
        </p:txBody>
      </p:sp>
      <p:sp>
        <p:nvSpPr>
          <p:cNvPr id="5" name="Footer Placeholder 4">
            <a:extLst>
              <a:ext uri="{FF2B5EF4-FFF2-40B4-BE49-F238E27FC236}">
                <a16:creationId xmlns:a16="http://schemas.microsoft.com/office/drawing/2014/main" id="{7642341B-EA79-4F47-99D1-DB5024BE6E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8D11B0-B51B-41FB-B187-6DD7007188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2A6FC-2441-4563-9D1C-053258D3D590}" type="slidenum">
              <a:rPr lang="en-US" smtClean="0"/>
              <a:t>‹#›</a:t>
            </a:fld>
            <a:endParaRPr lang="en-US"/>
          </a:p>
        </p:txBody>
      </p:sp>
    </p:spTree>
    <p:extLst>
      <p:ext uri="{BB962C8B-B14F-4D97-AF65-F5344CB8AC3E}">
        <p14:creationId xmlns:p14="http://schemas.microsoft.com/office/powerpoint/2010/main" val="3727296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gif"/><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6.gif"/></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TIF"/><Relationship Id="rId2" Type="http://schemas.openxmlformats.org/officeDocument/2006/relationships/image" Target="../media/image33.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image" Target="../media/image36.tiff"/><Relationship Id="rId1" Type="http://schemas.openxmlformats.org/officeDocument/2006/relationships/slideLayout" Target="../slideLayouts/slideLayout7.xml"/><Relationship Id="rId4" Type="http://schemas.openxmlformats.org/officeDocument/2006/relationships/image" Target="../media/image38.tiff"/></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2.jpg"/><Relationship Id="rId4" Type="http://schemas.openxmlformats.org/officeDocument/2006/relationships/image" Target="../media/image4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tiff"/><Relationship Id="rId7" Type="http://schemas.openxmlformats.org/officeDocument/2006/relationships/image" Target="../media/image17.tiff"/><Relationship Id="rId2" Type="http://schemas.openxmlformats.org/officeDocument/2006/relationships/image" Target="../media/image12.tiff"/><Relationship Id="rId1" Type="http://schemas.openxmlformats.org/officeDocument/2006/relationships/slideLayout" Target="../slideLayouts/slideLayout2.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87EA5-4EC8-4C47-B513-675495CE04D4}"/>
              </a:ext>
            </a:extLst>
          </p:cNvPr>
          <p:cNvSpPr>
            <a:spLocks noGrp="1"/>
          </p:cNvSpPr>
          <p:nvPr>
            <p:ph type="ctrTitle"/>
          </p:nvPr>
        </p:nvSpPr>
        <p:spPr>
          <a:xfrm>
            <a:off x="1524000" y="3122738"/>
            <a:ext cx="9144000" cy="1471840"/>
          </a:xfrm>
        </p:spPr>
        <p:txBody>
          <a:bodyPr>
            <a:normAutofit fontScale="90000"/>
          </a:bodyPr>
          <a:lstStyle/>
          <a:p>
            <a:r>
              <a:rPr lang="en-US" sz="7200" dirty="0"/>
              <a:t>CHG0</a:t>
            </a:r>
            <a:br>
              <a:rPr lang="en-US" sz="7200" dirty="0"/>
            </a:br>
            <a:r>
              <a:rPr lang="en-US" sz="2400" dirty="0"/>
              <a:t>A discussion of what it is </a:t>
            </a:r>
            <a:br>
              <a:rPr lang="en-US" sz="2400" dirty="0"/>
            </a:br>
            <a:r>
              <a:rPr lang="en-US" sz="2400" dirty="0"/>
              <a:t>the efforts to maintain it &amp;</a:t>
            </a:r>
            <a:br>
              <a:rPr lang="en-US" sz="2400" dirty="0"/>
            </a:br>
            <a:r>
              <a:rPr lang="en-US" sz="2400" dirty="0"/>
              <a:t>issues with calibration &amp; signal quality</a:t>
            </a:r>
            <a:endParaRPr lang="en-US" sz="7200" dirty="0"/>
          </a:p>
        </p:txBody>
      </p:sp>
    </p:spTree>
    <p:extLst>
      <p:ext uri="{BB962C8B-B14F-4D97-AF65-F5344CB8AC3E}">
        <p14:creationId xmlns:p14="http://schemas.microsoft.com/office/powerpoint/2010/main" val="4077170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F3B871-4756-4BA5-BECC-2E32890FD1B7}"/>
              </a:ext>
            </a:extLst>
          </p:cNvPr>
          <p:cNvGraphicFramePr>
            <a:graphicFrameLocks noGrp="1"/>
          </p:cNvGraphicFramePr>
          <p:nvPr>
            <p:extLst>
              <p:ext uri="{D42A27DB-BD31-4B8C-83A1-F6EECF244321}">
                <p14:modId xmlns:p14="http://schemas.microsoft.com/office/powerpoint/2010/main" val="3313827471"/>
              </p:ext>
            </p:extLst>
          </p:nvPr>
        </p:nvGraphicFramePr>
        <p:xfrm>
          <a:off x="838202" y="821944"/>
          <a:ext cx="10515596" cy="1120446"/>
        </p:xfrm>
        <a:graphic>
          <a:graphicData uri="http://schemas.openxmlformats.org/drawingml/2006/table">
            <a:tbl>
              <a:tblPr>
                <a:tableStyleId>{5C22544A-7EE6-4342-B048-85BDC9FD1C3A}</a:tableStyleId>
              </a:tblPr>
              <a:tblGrid>
                <a:gridCol w="466668">
                  <a:extLst>
                    <a:ext uri="{9D8B030D-6E8A-4147-A177-3AD203B41FA5}">
                      <a16:colId xmlns:a16="http://schemas.microsoft.com/office/drawing/2014/main" val="2328621745"/>
                    </a:ext>
                  </a:extLst>
                </a:gridCol>
                <a:gridCol w="398224">
                  <a:extLst>
                    <a:ext uri="{9D8B030D-6E8A-4147-A177-3AD203B41FA5}">
                      <a16:colId xmlns:a16="http://schemas.microsoft.com/office/drawing/2014/main" val="3121244340"/>
                    </a:ext>
                  </a:extLst>
                </a:gridCol>
                <a:gridCol w="398224">
                  <a:extLst>
                    <a:ext uri="{9D8B030D-6E8A-4147-A177-3AD203B41FA5}">
                      <a16:colId xmlns:a16="http://schemas.microsoft.com/office/drawing/2014/main" val="1653592504"/>
                    </a:ext>
                  </a:extLst>
                </a:gridCol>
                <a:gridCol w="398224">
                  <a:extLst>
                    <a:ext uri="{9D8B030D-6E8A-4147-A177-3AD203B41FA5}">
                      <a16:colId xmlns:a16="http://schemas.microsoft.com/office/drawing/2014/main" val="124906802"/>
                    </a:ext>
                  </a:extLst>
                </a:gridCol>
                <a:gridCol w="398224">
                  <a:extLst>
                    <a:ext uri="{9D8B030D-6E8A-4147-A177-3AD203B41FA5}">
                      <a16:colId xmlns:a16="http://schemas.microsoft.com/office/drawing/2014/main" val="3424501500"/>
                    </a:ext>
                  </a:extLst>
                </a:gridCol>
                <a:gridCol w="398224">
                  <a:extLst>
                    <a:ext uri="{9D8B030D-6E8A-4147-A177-3AD203B41FA5}">
                      <a16:colId xmlns:a16="http://schemas.microsoft.com/office/drawing/2014/main" val="2165568614"/>
                    </a:ext>
                  </a:extLst>
                </a:gridCol>
                <a:gridCol w="398224">
                  <a:extLst>
                    <a:ext uri="{9D8B030D-6E8A-4147-A177-3AD203B41FA5}">
                      <a16:colId xmlns:a16="http://schemas.microsoft.com/office/drawing/2014/main" val="3084090401"/>
                    </a:ext>
                  </a:extLst>
                </a:gridCol>
                <a:gridCol w="398224">
                  <a:extLst>
                    <a:ext uri="{9D8B030D-6E8A-4147-A177-3AD203B41FA5}">
                      <a16:colId xmlns:a16="http://schemas.microsoft.com/office/drawing/2014/main" val="4201579446"/>
                    </a:ext>
                  </a:extLst>
                </a:gridCol>
                <a:gridCol w="398224">
                  <a:extLst>
                    <a:ext uri="{9D8B030D-6E8A-4147-A177-3AD203B41FA5}">
                      <a16:colId xmlns:a16="http://schemas.microsoft.com/office/drawing/2014/main" val="3512719329"/>
                    </a:ext>
                  </a:extLst>
                </a:gridCol>
                <a:gridCol w="713484">
                  <a:extLst>
                    <a:ext uri="{9D8B030D-6E8A-4147-A177-3AD203B41FA5}">
                      <a16:colId xmlns:a16="http://schemas.microsoft.com/office/drawing/2014/main" val="2894345352"/>
                    </a:ext>
                  </a:extLst>
                </a:gridCol>
                <a:gridCol w="663706">
                  <a:extLst>
                    <a:ext uri="{9D8B030D-6E8A-4147-A177-3AD203B41FA5}">
                      <a16:colId xmlns:a16="http://schemas.microsoft.com/office/drawing/2014/main" val="1880638631"/>
                    </a:ext>
                  </a:extLst>
                </a:gridCol>
                <a:gridCol w="580743">
                  <a:extLst>
                    <a:ext uri="{9D8B030D-6E8A-4147-A177-3AD203B41FA5}">
                      <a16:colId xmlns:a16="http://schemas.microsoft.com/office/drawing/2014/main" val="3497809104"/>
                    </a:ext>
                  </a:extLst>
                </a:gridCol>
                <a:gridCol w="688595">
                  <a:extLst>
                    <a:ext uri="{9D8B030D-6E8A-4147-A177-3AD203B41FA5}">
                      <a16:colId xmlns:a16="http://schemas.microsoft.com/office/drawing/2014/main" val="4145980711"/>
                    </a:ext>
                  </a:extLst>
                </a:gridCol>
                <a:gridCol w="663706">
                  <a:extLst>
                    <a:ext uri="{9D8B030D-6E8A-4147-A177-3AD203B41FA5}">
                      <a16:colId xmlns:a16="http://schemas.microsoft.com/office/drawing/2014/main" val="2408007855"/>
                    </a:ext>
                  </a:extLst>
                </a:gridCol>
                <a:gridCol w="663706">
                  <a:extLst>
                    <a:ext uri="{9D8B030D-6E8A-4147-A177-3AD203B41FA5}">
                      <a16:colId xmlns:a16="http://schemas.microsoft.com/office/drawing/2014/main" val="2825742614"/>
                    </a:ext>
                  </a:extLst>
                </a:gridCol>
                <a:gridCol w="688595">
                  <a:extLst>
                    <a:ext uri="{9D8B030D-6E8A-4147-A177-3AD203B41FA5}">
                      <a16:colId xmlns:a16="http://schemas.microsoft.com/office/drawing/2014/main" val="117520256"/>
                    </a:ext>
                  </a:extLst>
                </a:gridCol>
                <a:gridCol w="688595">
                  <a:extLst>
                    <a:ext uri="{9D8B030D-6E8A-4147-A177-3AD203B41FA5}">
                      <a16:colId xmlns:a16="http://schemas.microsoft.com/office/drawing/2014/main" val="4139244117"/>
                    </a:ext>
                  </a:extLst>
                </a:gridCol>
                <a:gridCol w="1512006">
                  <a:extLst>
                    <a:ext uri="{9D8B030D-6E8A-4147-A177-3AD203B41FA5}">
                      <a16:colId xmlns:a16="http://schemas.microsoft.com/office/drawing/2014/main" val="2053297557"/>
                    </a:ext>
                  </a:extLst>
                </a:gridCol>
              </a:tblGrid>
              <a:tr h="124494">
                <a:tc>
                  <a:txBody>
                    <a:bodyPr/>
                    <a:lstStyle/>
                    <a:p>
                      <a:pPr algn="l" fontAlgn="b"/>
                      <a:r>
                        <a:rPr lang="en-US" sz="700" u="none" strike="noStrike">
                          <a:effectLst/>
                        </a:rPr>
                        <a:t>Date</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CHGBBM</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CHG2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CHGB1D</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TOR806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TOR875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NRML10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NRML20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CHGBBM/TOR800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TOR800/TOR800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CHG2/TOR800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CHGB1D/TOR800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TOR806/TOR800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TOR875/TOR800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NRML10/TOR800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NRML20/TOR800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4061256891"/>
                  </a:ext>
                </a:extLst>
              </a:tr>
              <a:tr h="124494">
                <a:tc>
                  <a:txBody>
                    <a:bodyPr/>
                    <a:lstStyle/>
                    <a:p>
                      <a:pPr algn="r" fontAlgn="b"/>
                      <a:r>
                        <a:rPr lang="en-US" sz="700" u="none" strike="noStrike">
                          <a:effectLst/>
                        </a:rPr>
                        <a:t>12/24/2018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4.015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4.1339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3.9163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3.9998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4.2581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4.1069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4.2592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4.0744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0.9712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0.9474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0.9676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1.0300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0.9935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1.0303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0.9856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2319446325"/>
                  </a:ext>
                </a:extLst>
              </a:tr>
              <a:tr h="124494">
                <a:tc>
                  <a:txBody>
                    <a:bodyPr/>
                    <a:lstStyle/>
                    <a:p>
                      <a:pPr algn="r" fontAlgn="b"/>
                      <a:r>
                        <a:rPr lang="en-US" sz="700" u="none" strike="noStrike">
                          <a:effectLst/>
                        </a:rPr>
                        <a:t>12/31/2018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3.9784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4.0875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3.8827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3.961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4.2084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4.1977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4.0301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0.9733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0.9499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0.9691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1.0296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0.9957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1.0270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0.9860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2957598558"/>
                  </a:ext>
                </a:extLst>
              </a:tr>
              <a:tr h="124494">
                <a:tc>
                  <a:txBody>
                    <a:bodyPr/>
                    <a:lstStyle/>
                    <a:p>
                      <a:pPr algn="r" fontAlgn="b"/>
                      <a:r>
                        <a:rPr lang="en-US" sz="700" u="none" strike="noStrike">
                          <a:effectLst/>
                        </a:rPr>
                        <a:t>1/4/2019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4.0342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4.1508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3.9377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4.0194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4.2768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4.1353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4.2646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4.0928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0.9719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0.9487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0.9683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1.0304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0.9963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1.0274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0.9860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61733342"/>
                  </a:ext>
                </a:extLst>
              </a:tr>
              <a:tr h="124494">
                <a:tc>
                  <a:txBody>
                    <a:bodyPr/>
                    <a:lstStyle/>
                    <a:p>
                      <a:pPr algn="r" fontAlgn="b"/>
                      <a:r>
                        <a:rPr lang="en-US" sz="700" u="none" strike="noStrike">
                          <a:effectLst/>
                        </a:rPr>
                        <a:t>1/28/2019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4.3509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4.4214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4.188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4.4332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4.4143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4.3424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4.3786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4.2484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0.9841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0.9472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1.0027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0.9984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0.9821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0.9903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0.9609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L10TOR becomes CHG0</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3375324352"/>
                  </a:ext>
                </a:extLst>
              </a:tr>
              <a:tr h="124494">
                <a:tc>
                  <a:txBody>
                    <a:bodyPr/>
                    <a:lstStyle/>
                    <a:p>
                      <a:pPr algn="r" fontAlgn="b"/>
                      <a:r>
                        <a:rPr lang="en-US" sz="700" u="none" strike="noStrike">
                          <a:effectLst/>
                        </a:rPr>
                        <a:t>2/15/2019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4.2288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4.2594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4.1434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4.2438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4.3832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4.2436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4.3289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4.1362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0.9928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0.9728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0.9963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1.0291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0.9963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1.0163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0.9711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1656175273"/>
                  </a:ext>
                </a:extLst>
              </a:tr>
              <a:tr h="124494">
                <a:tc>
                  <a:txBody>
                    <a:bodyPr/>
                    <a:lstStyle/>
                    <a:p>
                      <a:pPr algn="r" fontAlgn="b"/>
                      <a:r>
                        <a:rPr lang="en-US" sz="700" u="none" strike="noStrike">
                          <a:effectLst/>
                        </a:rPr>
                        <a:t>5/29/2019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Install Box 4 at L20 replacing Original</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2716481263"/>
                  </a:ext>
                </a:extLst>
              </a:tr>
              <a:tr h="124494">
                <a:tc>
                  <a:txBody>
                    <a:bodyPr/>
                    <a:lstStyle/>
                    <a:p>
                      <a:pPr algn="r" fontAlgn="b"/>
                      <a:r>
                        <a:rPr lang="en-US" sz="700" u="none" strike="noStrike">
                          <a:effectLst/>
                        </a:rPr>
                        <a:t>9/19/2019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4.5753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4.4215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4.5361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4.5687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4.5498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4.4391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4.5701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4.4525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1.0348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1.0259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1.0333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1.0290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1.0040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1.0336</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1.0070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a:effectLst/>
                        </a:rPr>
                        <a:t> </a:t>
                      </a:r>
                      <a:endParaRPr lang="en-US" sz="700" b="0" i="0" u="none" strike="noStrike">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3917135097"/>
                  </a:ext>
                </a:extLst>
              </a:tr>
              <a:tr h="124494">
                <a:tc>
                  <a:txBody>
                    <a:bodyPr/>
                    <a:lstStyle/>
                    <a:p>
                      <a:pPr algn="r" fontAlgn="b"/>
                      <a:r>
                        <a:rPr lang="en-US" sz="700" u="none" strike="noStrike">
                          <a:effectLst/>
                        </a:rPr>
                        <a:t>11/1/2019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3.7484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3.6788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3.6792</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3.7228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3.5494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3.6637</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3.7774</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3.6615</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1.0189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1.0001</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1.0120</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0.9648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0.9959</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1.0268</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r" fontAlgn="b"/>
                      <a:r>
                        <a:rPr lang="en-US" sz="700" u="none" strike="noStrike">
                          <a:effectLst/>
                        </a:rPr>
                        <a:t>0.9953</a:t>
                      </a:r>
                      <a:endParaRPr lang="en-US" sz="700" b="0" i="0" u="none" strike="noStrike">
                        <a:solidFill>
                          <a:srgbClr val="000000"/>
                        </a:solidFill>
                        <a:effectLst/>
                        <a:latin typeface="Calibri" panose="020F0502020204030204" pitchFamily="34" charset="0"/>
                      </a:endParaRPr>
                    </a:p>
                  </a:txBody>
                  <a:tcPr marL="6225" marR="6225" marT="6225" marB="0" anchor="b"/>
                </a:tc>
                <a:tc>
                  <a:txBody>
                    <a:bodyPr/>
                    <a:lstStyle/>
                    <a:p>
                      <a:pPr algn="l" fontAlgn="b"/>
                      <a:r>
                        <a:rPr lang="en-US" sz="700" u="none" strike="noStrike" dirty="0">
                          <a:effectLst/>
                        </a:rPr>
                        <a:t> </a:t>
                      </a:r>
                      <a:endParaRPr lang="en-US" sz="700" b="0" i="0" u="none" strike="noStrike" dirty="0">
                        <a:solidFill>
                          <a:srgbClr val="000000"/>
                        </a:solidFill>
                        <a:effectLst/>
                        <a:latin typeface="Calibri" panose="020F0502020204030204" pitchFamily="34" charset="0"/>
                      </a:endParaRPr>
                    </a:p>
                  </a:txBody>
                  <a:tcPr marL="6225" marR="6225" marT="6225" marB="0" anchor="b"/>
                </a:tc>
                <a:extLst>
                  <a:ext uri="{0D108BD9-81ED-4DB2-BD59-A6C34878D82A}">
                    <a16:rowId xmlns:a16="http://schemas.microsoft.com/office/drawing/2014/main" val="1834147298"/>
                  </a:ext>
                </a:extLst>
              </a:tr>
            </a:tbl>
          </a:graphicData>
        </a:graphic>
      </p:graphicFrame>
      <p:sp>
        <p:nvSpPr>
          <p:cNvPr id="3" name="TextBox 2">
            <a:extLst>
              <a:ext uri="{FF2B5EF4-FFF2-40B4-BE49-F238E27FC236}">
                <a16:creationId xmlns:a16="http://schemas.microsoft.com/office/drawing/2014/main" id="{73D4FC27-6ED3-454D-9149-0C4B7AA4ADAE}"/>
              </a:ext>
            </a:extLst>
          </p:cNvPr>
          <p:cNvSpPr txBox="1"/>
          <p:nvPr/>
        </p:nvSpPr>
        <p:spPr>
          <a:xfrm>
            <a:off x="3444240" y="218906"/>
            <a:ext cx="5303520" cy="369332"/>
          </a:xfrm>
          <a:prstGeom prst="rect">
            <a:avLst/>
          </a:prstGeom>
          <a:noFill/>
        </p:spPr>
        <p:txBody>
          <a:bodyPr wrap="square" rtlCol="0">
            <a:spAutoFit/>
          </a:bodyPr>
          <a:lstStyle/>
          <a:p>
            <a:r>
              <a:rPr lang="en-US" dirty="0"/>
              <a:t>Charge Comparison Numbers Using D44 Histograms</a:t>
            </a:r>
          </a:p>
        </p:txBody>
      </p:sp>
      <p:pic>
        <p:nvPicPr>
          <p:cNvPr id="4" name="Picture 3" descr="A close up of a piece of paper&#10;&#10;Description automatically generated">
            <a:extLst>
              <a:ext uri="{FF2B5EF4-FFF2-40B4-BE49-F238E27FC236}">
                <a16:creationId xmlns:a16="http://schemas.microsoft.com/office/drawing/2014/main" id="{C36A89B8-DFCF-490B-BA96-94C6D8974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8158945" y="2002955"/>
            <a:ext cx="3250277" cy="4206241"/>
          </a:xfrm>
          <a:prstGeom prst="rect">
            <a:avLst/>
          </a:prstGeom>
        </p:spPr>
      </p:pic>
      <p:graphicFrame>
        <p:nvGraphicFramePr>
          <p:cNvPr id="5" name="Chart 4">
            <a:extLst>
              <a:ext uri="{FF2B5EF4-FFF2-40B4-BE49-F238E27FC236}">
                <a16:creationId xmlns:a16="http://schemas.microsoft.com/office/drawing/2014/main" id="{E983A7DE-F3C5-42F1-999D-71026323D661}"/>
              </a:ext>
            </a:extLst>
          </p:cNvPr>
          <p:cNvGraphicFramePr>
            <a:graphicFrameLocks/>
          </p:cNvGraphicFramePr>
          <p:nvPr>
            <p:extLst>
              <p:ext uri="{D42A27DB-BD31-4B8C-83A1-F6EECF244321}">
                <p14:modId xmlns:p14="http://schemas.microsoft.com/office/powerpoint/2010/main" val="2441480622"/>
              </p:ext>
            </p:extLst>
          </p:nvPr>
        </p:nvGraphicFramePr>
        <p:xfrm>
          <a:off x="838202" y="2176096"/>
          <a:ext cx="6513574" cy="3859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762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een&#10;&#10;Description automatically generated">
            <a:extLst>
              <a:ext uri="{FF2B5EF4-FFF2-40B4-BE49-F238E27FC236}">
                <a16:creationId xmlns:a16="http://schemas.microsoft.com/office/drawing/2014/main" id="{96EDE3A8-0DC3-4924-9BDA-8CD50BBEA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70" y="490518"/>
            <a:ext cx="4870904" cy="4044191"/>
          </a:xfrm>
          <a:prstGeom prst="rect">
            <a:avLst/>
          </a:prstGeom>
        </p:spPr>
      </p:pic>
      <p:pic>
        <p:nvPicPr>
          <p:cNvPr id="5" name="Picture 4">
            <a:extLst>
              <a:ext uri="{FF2B5EF4-FFF2-40B4-BE49-F238E27FC236}">
                <a16:creationId xmlns:a16="http://schemas.microsoft.com/office/drawing/2014/main" id="{007FBE2C-34B3-4C2D-BB59-21391334C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473" y="490518"/>
            <a:ext cx="4870905" cy="4044192"/>
          </a:xfrm>
          <a:prstGeom prst="rect">
            <a:avLst/>
          </a:prstGeom>
        </p:spPr>
      </p:pic>
      <p:sp>
        <p:nvSpPr>
          <p:cNvPr id="6" name="TextBox 5">
            <a:extLst>
              <a:ext uri="{FF2B5EF4-FFF2-40B4-BE49-F238E27FC236}">
                <a16:creationId xmlns:a16="http://schemas.microsoft.com/office/drawing/2014/main" id="{BF309B66-0141-4BB8-A884-37C6EA608971}"/>
              </a:ext>
            </a:extLst>
          </p:cNvPr>
          <p:cNvSpPr txBox="1"/>
          <p:nvPr/>
        </p:nvSpPr>
        <p:spPr>
          <a:xfrm>
            <a:off x="2031403" y="4549017"/>
            <a:ext cx="2874775" cy="369332"/>
          </a:xfrm>
          <a:prstGeom prst="rect">
            <a:avLst/>
          </a:prstGeom>
          <a:noFill/>
        </p:spPr>
        <p:txBody>
          <a:bodyPr wrap="square" rtlCol="0">
            <a:spAutoFit/>
          </a:bodyPr>
          <a:lstStyle/>
          <a:p>
            <a:r>
              <a:rPr lang="en-US" dirty="0"/>
              <a:t>L10 Tor with Spare Box 2</a:t>
            </a:r>
          </a:p>
        </p:txBody>
      </p:sp>
      <p:sp>
        <p:nvSpPr>
          <p:cNvPr id="7" name="TextBox 6">
            <a:extLst>
              <a:ext uri="{FF2B5EF4-FFF2-40B4-BE49-F238E27FC236}">
                <a16:creationId xmlns:a16="http://schemas.microsoft.com/office/drawing/2014/main" id="{AC5F8F42-2003-4D70-9F45-3165A4D7ACEF}"/>
              </a:ext>
            </a:extLst>
          </p:cNvPr>
          <p:cNvSpPr txBox="1"/>
          <p:nvPr/>
        </p:nvSpPr>
        <p:spPr>
          <a:xfrm>
            <a:off x="7669329" y="4602445"/>
            <a:ext cx="2874776" cy="369332"/>
          </a:xfrm>
          <a:prstGeom prst="rect">
            <a:avLst/>
          </a:prstGeom>
          <a:noFill/>
        </p:spPr>
        <p:txBody>
          <a:bodyPr wrap="square" rtlCol="0">
            <a:spAutoFit/>
          </a:bodyPr>
          <a:lstStyle/>
          <a:p>
            <a:r>
              <a:rPr lang="en-US" dirty="0"/>
              <a:t>L20 Tor with Original Box</a:t>
            </a:r>
          </a:p>
        </p:txBody>
      </p:sp>
      <p:sp>
        <p:nvSpPr>
          <p:cNvPr id="8" name="TextBox 7">
            <a:extLst>
              <a:ext uri="{FF2B5EF4-FFF2-40B4-BE49-F238E27FC236}">
                <a16:creationId xmlns:a16="http://schemas.microsoft.com/office/drawing/2014/main" id="{0A8E5751-D6D2-493F-8D45-71CE535BAA70}"/>
              </a:ext>
            </a:extLst>
          </p:cNvPr>
          <p:cNvSpPr txBox="1"/>
          <p:nvPr/>
        </p:nvSpPr>
        <p:spPr>
          <a:xfrm>
            <a:off x="4146014" y="5671322"/>
            <a:ext cx="3899971" cy="646331"/>
          </a:xfrm>
          <a:prstGeom prst="rect">
            <a:avLst/>
          </a:prstGeom>
          <a:noFill/>
        </p:spPr>
        <p:txBody>
          <a:bodyPr wrap="square" rtlCol="0">
            <a:spAutoFit/>
          </a:bodyPr>
          <a:lstStyle/>
          <a:p>
            <a:r>
              <a:rPr lang="en-US" dirty="0"/>
              <a:t>Calibration pulse response is one thing, response to real beam is another…</a:t>
            </a:r>
          </a:p>
        </p:txBody>
      </p:sp>
      <p:sp>
        <p:nvSpPr>
          <p:cNvPr id="2" name="TextBox 1">
            <a:extLst>
              <a:ext uri="{FF2B5EF4-FFF2-40B4-BE49-F238E27FC236}">
                <a16:creationId xmlns:a16="http://schemas.microsoft.com/office/drawing/2014/main" id="{34179066-4942-4A57-BD66-1B7712D1D420}"/>
              </a:ext>
            </a:extLst>
          </p:cNvPr>
          <p:cNvSpPr txBox="1"/>
          <p:nvPr/>
        </p:nvSpPr>
        <p:spPr>
          <a:xfrm>
            <a:off x="3933022" y="121186"/>
            <a:ext cx="4870904" cy="369332"/>
          </a:xfrm>
          <a:prstGeom prst="rect">
            <a:avLst/>
          </a:prstGeom>
          <a:noFill/>
        </p:spPr>
        <p:txBody>
          <a:bodyPr wrap="square" rtlCol="0">
            <a:spAutoFit/>
          </a:bodyPr>
          <a:lstStyle/>
          <a:p>
            <a:r>
              <a:rPr lang="en-US" dirty="0"/>
              <a:t>Example of the Spare Box 2 bump at ~5mS</a:t>
            </a:r>
          </a:p>
        </p:txBody>
      </p:sp>
    </p:spTree>
    <p:extLst>
      <p:ext uri="{BB962C8B-B14F-4D97-AF65-F5344CB8AC3E}">
        <p14:creationId xmlns:p14="http://schemas.microsoft.com/office/powerpoint/2010/main" val="140758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3EA4B65-351E-4C14-AB8A-005BFC27626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55483" y="924530"/>
            <a:ext cx="3448990" cy="2733675"/>
          </a:xfrm>
          <a:prstGeom prst="rect">
            <a:avLst/>
          </a:prstGeom>
          <a:noFill/>
          <a:ln>
            <a:noFill/>
          </a:ln>
        </p:spPr>
      </p:pic>
      <p:pic>
        <p:nvPicPr>
          <p:cNvPr id="3" name="Picture 2">
            <a:extLst>
              <a:ext uri="{FF2B5EF4-FFF2-40B4-BE49-F238E27FC236}">
                <a16:creationId xmlns:a16="http://schemas.microsoft.com/office/drawing/2014/main" id="{6FD59619-B5CA-4530-9F96-8F44135F69B4}"/>
              </a:ext>
            </a:extLst>
          </p:cNvPr>
          <p:cNvPicPr/>
          <p:nvPr/>
        </p:nvPicPr>
        <p:blipFill>
          <a:blip r:embed="rId3">
            <a:extLst>
              <a:ext uri="{28A0092B-C50C-407E-A947-70E740481C1C}">
                <a14:useLocalDpi xmlns:a14="http://schemas.microsoft.com/office/drawing/2010/main" val="0"/>
              </a:ext>
            </a:extLst>
          </a:blip>
          <a:stretch>
            <a:fillRect/>
          </a:stretch>
        </p:blipFill>
        <p:spPr>
          <a:xfrm>
            <a:off x="8526305" y="924529"/>
            <a:ext cx="2912869" cy="2733675"/>
          </a:xfrm>
          <a:prstGeom prst="rect">
            <a:avLst/>
          </a:prstGeom>
        </p:spPr>
      </p:pic>
      <p:sp>
        <p:nvSpPr>
          <p:cNvPr id="4" name="TextBox 3">
            <a:extLst>
              <a:ext uri="{FF2B5EF4-FFF2-40B4-BE49-F238E27FC236}">
                <a16:creationId xmlns:a16="http://schemas.microsoft.com/office/drawing/2014/main" id="{DB9D8345-525B-4F43-ADE5-13E136FFFF1F}"/>
              </a:ext>
            </a:extLst>
          </p:cNvPr>
          <p:cNvSpPr txBox="1"/>
          <p:nvPr/>
        </p:nvSpPr>
        <p:spPr>
          <a:xfrm>
            <a:off x="4966771" y="275422"/>
            <a:ext cx="2258458" cy="369332"/>
          </a:xfrm>
          <a:prstGeom prst="rect">
            <a:avLst/>
          </a:prstGeom>
          <a:noFill/>
        </p:spPr>
        <p:txBody>
          <a:bodyPr wrap="square" rtlCol="0">
            <a:spAutoFit/>
          </a:bodyPr>
          <a:lstStyle/>
          <a:p>
            <a:r>
              <a:rPr lang="en-US" dirty="0"/>
              <a:t>Box 2 installed at L10</a:t>
            </a:r>
          </a:p>
        </p:txBody>
      </p:sp>
      <p:pic>
        <p:nvPicPr>
          <p:cNvPr id="5" name="Picture 4">
            <a:extLst>
              <a:ext uri="{FF2B5EF4-FFF2-40B4-BE49-F238E27FC236}">
                <a16:creationId xmlns:a16="http://schemas.microsoft.com/office/drawing/2014/main" id="{6AA0E8CF-B834-4986-B156-D19600E4D3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52826" y="924529"/>
            <a:ext cx="3257314" cy="2733675"/>
          </a:xfrm>
          <a:prstGeom prst="rect">
            <a:avLst/>
          </a:prstGeom>
          <a:noFill/>
          <a:ln>
            <a:noFill/>
          </a:ln>
        </p:spPr>
      </p:pic>
      <p:sp>
        <p:nvSpPr>
          <p:cNvPr id="6" name="TextBox 5">
            <a:extLst>
              <a:ext uri="{FF2B5EF4-FFF2-40B4-BE49-F238E27FC236}">
                <a16:creationId xmlns:a16="http://schemas.microsoft.com/office/drawing/2014/main" id="{2C63F702-57B6-4C9D-98D9-BB3C6AD33650}"/>
              </a:ext>
            </a:extLst>
          </p:cNvPr>
          <p:cNvSpPr txBox="1"/>
          <p:nvPr/>
        </p:nvSpPr>
        <p:spPr>
          <a:xfrm>
            <a:off x="8593157" y="3877937"/>
            <a:ext cx="2897436" cy="738664"/>
          </a:xfrm>
          <a:prstGeom prst="rect">
            <a:avLst/>
          </a:prstGeom>
          <a:noFill/>
        </p:spPr>
        <p:txBody>
          <a:bodyPr wrap="square" rtlCol="0">
            <a:spAutoFit/>
          </a:bodyPr>
          <a:lstStyle/>
          <a:p>
            <a:r>
              <a:rPr lang="en-US" sz="1400" dirty="0"/>
              <a:t>TORL10 output into scope w 50Ω at L11. This is coming out of our tunnel box.</a:t>
            </a:r>
          </a:p>
        </p:txBody>
      </p:sp>
      <p:sp>
        <p:nvSpPr>
          <p:cNvPr id="7" name="TextBox 6">
            <a:extLst>
              <a:ext uri="{FF2B5EF4-FFF2-40B4-BE49-F238E27FC236}">
                <a16:creationId xmlns:a16="http://schemas.microsoft.com/office/drawing/2014/main" id="{3363AD2C-8AB0-4EE5-A65D-7230CECC0D0C}"/>
              </a:ext>
            </a:extLst>
          </p:cNvPr>
          <p:cNvSpPr txBox="1"/>
          <p:nvPr/>
        </p:nvSpPr>
        <p:spPr>
          <a:xfrm>
            <a:off x="4807037" y="3865084"/>
            <a:ext cx="2897436" cy="1815882"/>
          </a:xfrm>
          <a:prstGeom prst="rect">
            <a:avLst/>
          </a:prstGeom>
          <a:noFill/>
        </p:spPr>
        <p:txBody>
          <a:bodyPr wrap="square" rtlCol="0">
            <a:spAutoFit/>
          </a:bodyPr>
          <a:lstStyle/>
          <a:p>
            <a:r>
              <a:rPr lang="en-US" sz="1400" dirty="0"/>
              <a:t>This is the upstairs amplifier output before normalizer.</a:t>
            </a:r>
          </a:p>
          <a:p>
            <a:r>
              <a:rPr lang="en-US" sz="1400" dirty="0"/>
              <a:t>Bump @ 7mS seems to correspond to largest </a:t>
            </a:r>
            <a:r>
              <a:rPr lang="en-US" sz="1400" dirty="0" err="1"/>
              <a:t>dI</a:t>
            </a:r>
            <a:r>
              <a:rPr lang="en-US" sz="1400" dirty="0"/>
              <a:t>/dt for HL10. Efforts to place shielding between the toroid and corrector did not help this. Also trying to bump down the correctors here did not help.</a:t>
            </a:r>
          </a:p>
        </p:txBody>
      </p:sp>
      <p:sp>
        <p:nvSpPr>
          <p:cNvPr id="8" name="TextBox 7">
            <a:extLst>
              <a:ext uri="{FF2B5EF4-FFF2-40B4-BE49-F238E27FC236}">
                <a16:creationId xmlns:a16="http://schemas.microsoft.com/office/drawing/2014/main" id="{5BD3DA07-39E7-482B-823E-35D16502F408}"/>
              </a:ext>
            </a:extLst>
          </p:cNvPr>
          <p:cNvSpPr txBox="1"/>
          <p:nvPr/>
        </p:nvSpPr>
        <p:spPr>
          <a:xfrm>
            <a:off x="1112704" y="3877937"/>
            <a:ext cx="2897436" cy="738664"/>
          </a:xfrm>
          <a:prstGeom prst="rect">
            <a:avLst/>
          </a:prstGeom>
          <a:noFill/>
        </p:spPr>
        <p:txBody>
          <a:bodyPr wrap="square" rtlCol="0">
            <a:spAutoFit/>
          </a:bodyPr>
          <a:lstStyle/>
          <a:p>
            <a:r>
              <a:rPr lang="en-US" sz="1400" dirty="0"/>
              <a:t>Comparing L10 &amp; L20 upstairs amplifier outputs. L10 = spare box 2, L20 = original box.</a:t>
            </a:r>
          </a:p>
        </p:txBody>
      </p:sp>
    </p:spTree>
    <p:extLst>
      <p:ext uri="{BB962C8B-B14F-4D97-AF65-F5344CB8AC3E}">
        <p14:creationId xmlns:p14="http://schemas.microsoft.com/office/powerpoint/2010/main" val="2382763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2763F-BBC5-46BD-B350-5434BD43B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0896" y="340605"/>
            <a:ext cx="4008534" cy="3206827"/>
          </a:xfrm>
          <a:prstGeom prst="rect">
            <a:avLst/>
          </a:prstGeom>
        </p:spPr>
      </p:pic>
      <p:pic>
        <p:nvPicPr>
          <p:cNvPr id="5" name="Picture 4">
            <a:extLst>
              <a:ext uri="{FF2B5EF4-FFF2-40B4-BE49-F238E27FC236}">
                <a16:creationId xmlns:a16="http://schemas.microsoft.com/office/drawing/2014/main" id="{F7B28769-F791-4430-8794-A94FED59D9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5915" y="693145"/>
            <a:ext cx="4077389" cy="3261911"/>
          </a:xfrm>
          <a:prstGeom prst="rect">
            <a:avLst/>
          </a:prstGeom>
        </p:spPr>
      </p:pic>
      <p:sp>
        <p:nvSpPr>
          <p:cNvPr id="6" name="TextBox 5">
            <a:extLst>
              <a:ext uri="{FF2B5EF4-FFF2-40B4-BE49-F238E27FC236}">
                <a16:creationId xmlns:a16="http://schemas.microsoft.com/office/drawing/2014/main" id="{D041470A-ADD5-4B00-BE2A-F5648EE13F6F}"/>
              </a:ext>
            </a:extLst>
          </p:cNvPr>
          <p:cNvSpPr txBox="1"/>
          <p:nvPr/>
        </p:nvSpPr>
        <p:spPr>
          <a:xfrm>
            <a:off x="5196747" y="528066"/>
            <a:ext cx="1861851" cy="5339923"/>
          </a:xfrm>
          <a:prstGeom prst="rect">
            <a:avLst/>
          </a:prstGeom>
          <a:noFill/>
        </p:spPr>
        <p:txBody>
          <a:bodyPr wrap="square" rtlCol="0">
            <a:spAutoFit/>
          </a:bodyPr>
          <a:lstStyle/>
          <a:p>
            <a:endParaRPr lang="en-US" sz="1100" dirty="0"/>
          </a:p>
          <a:p>
            <a:endParaRPr lang="en-US" sz="1100" dirty="0"/>
          </a:p>
          <a:p>
            <a:r>
              <a:rPr lang="en-US" sz="1100" dirty="0"/>
              <a:t>&lt;- First opportunity to compare NRML20 (CHG0) and NRML10 with real beam, our calibration is low!</a:t>
            </a:r>
          </a:p>
          <a:p>
            <a:endParaRPr lang="en-US" sz="1100" dirty="0"/>
          </a:p>
          <a:p>
            <a:endParaRPr lang="en-US" sz="1100" dirty="0"/>
          </a:p>
          <a:p>
            <a:r>
              <a:rPr lang="en-US" sz="1100" dirty="0"/>
              <a:t>As we went up in intensity, TORL20 (NRML20) began to show response </a:t>
            </a:r>
            <a:r>
              <a:rPr lang="en-US" sz="1100" dirty="0" err="1"/>
              <a:t>rolloff</a:t>
            </a:r>
            <a:r>
              <a:rPr lang="en-US" sz="1100" dirty="0"/>
              <a:t>….-&gt;</a:t>
            </a:r>
          </a:p>
          <a:p>
            <a:endParaRPr lang="en-US" sz="1100" dirty="0"/>
          </a:p>
          <a:p>
            <a:r>
              <a:rPr lang="en-US" sz="1100" dirty="0"/>
              <a:t>We’ve seen this once or twice before, but it didn’t last long…</a:t>
            </a:r>
          </a:p>
          <a:p>
            <a:endParaRPr lang="en-US" sz="1100" dirty="0"/>
          </a:p>
          <a:p>
            <a:r>
              <a:rPr lang="en-US" sz="1100" dirty="0"/>
              <a:t>Turns out, this effect occurs during low TLG rep rate. Once beam is pulsing more regularly, this </a:t>
            </a:r>
            <a:r>
              <a:rPr lang="en-US" sz="1100" dirty="0" err="1"/>
              <a:t>rolloff</a:t>
            </a:r>
            <a:r>
              <a:rPr lang="en-US" sz="1100" dirty="0"/>
              <a:t> disappears.</a:t>
            </a:r>
          </a:p>
          <a:p>
            <a:endParaRPr lang="en-US" sz="1100" dirty="0"/>
          </a:p>
          <a:p>
            <a:r>
              <a:rPr lang="en-US" sz="1100" dirty="0"/>
              <a:t>&lt;- Adjusted gain via the TORL10 Amplifier module, after all about 4T CCW to increase the gain of the system (thanks Doris for the gain </a:t>
            </a:r>
            <a:r>
              <a:rPr lang="en-US" sz="1100" dirty="0" err="1"/>
              <a:t>adj</a:t>
            </a:r>
            <a:r>
              <a:rPr lang="en-US" sz="1100" dirty="0"/>
              <a:t> pot install). We compared output to TOR800.</a:t>
            </a:r>
          </a:p>
          <a:p>
            <a:endParaRPr lang="en-US" sz="1100" dirty="0"/>
          </a:p>
          <a:p>
            <a:endParaRPr lang="en-US" sz="1100" dirty="0"/>
          </a:p>
        </p:txBody>
      </p:sp>
      <p:pic>
        <p:nvPicPr>
          <p:cNvPr id="8" name="Picture 7">
            <a:extLst>
              <a:ext uri="{FF2B5EF4-FFF2-40B4-BE49-F238E27FC236}">
                <a16:creationId xmlns:a16="http://schemas.microsoft.com/office/drawing/2014/main" id="{E0B2AA59-9F54-4501-9221-CC4F54459A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895" y="3690652"/>
            <a:ext cx="3914661" cy="3131729"/>
          </a:xfrm>
          <a:prstGeom prst="rect">
            <a:avLst/>
          </a:prstGeom>
        </p:spPr>
      </p:pic>
      <p:sp>
        <p:nvSpPr>
          <p:cNvPr id="2" name="TextBox 1">
            <a:extLst>
              <a:ext uri="{FF2B5EF4-FFF2-40B4-BE49-F238E27FC236}">
                <a16:creationId xmlns:a16="http://schemas.microsoft.com/office/drawing/2014/main" id="{F5A8654C-70CF-4F7E-ACF0-C2CE05969DB7}"/>
              </a:ext>
            </a:extLst>
          </p:cNvPr>
          <p:cNvSpPr txBox="1"/>
          <p:nvPr/>
        </p:nvSpPr>
        <p:spPr>
          <a:xfrm>
            <a:off x="7852228" y="5256516"/>
            <a:ext cx="4077389" cy="923330"/>
          </a:xfrm>
          <a:prstGeom prst="rect">
            <a:avLst/>
          </a:prstGeom>
          <a:noFill/>
        </p:spPr>
        <p:txBody>
          <a:bodyPr wrap="square" rtlCol="0">
            <a:spAutoFit/>
          </a:bodyPr>
          <a:lstStyle/>
          <a:p>
            <a:r>
              <a:rPr lang="en-US" dirty="0"/>
              <a:t>This was during a spare Box 1 calibration</a:t>
            </a:r>
          </a:p>
          <a:p>
            <a:r>
              <a:rPr lang="en-US" dirty="0"/>
              <a:t>Spare box 1 at L10</a:t>
            </a:r>
          </a:p>
          <a:p>
            <a:r>
              <a:rPr lang="en-US" dirty="0"/>
              <a:t>Original box at L20</a:t>
            </a:r>
          </a:p>
        </p:txBody>
      </p:sp>
      <p:sp>
        <p:nvSpPr>
          <p:cNvPr id="4" name="TextBox 3">
            <a:extLst>
              <a:ext uri="{FF2B5EF4-FFF2-40B4-BE49-F238E27FC236}">
                <a16:creationId xmlns:a16="http://schemas.microsoft.com/office/drawing/2014/main" id="{45EEBDFF-CD77-4F90-BF08-A3DE31022036}"/>
              </a:ext>
            </a:extLst>
          </p:cNvPr>
          <p:cNvSpPr txBox="1"/>
          <p:nvPr/>
        </p:nvSpPr>
        <p:spPr>
          <a:xfrm>
            <a:off x="5196747" y="169751"/>
            <a:ext cx="2368627" cy="369332"/>
          </a:xfrm>
          <a:prstGeom prst="rect">
            <a:avLst/>
          </a:prstGeom>
          <a:noFill/>
        </p:spPr>
        <p:txBody>
          <a:bodyPr wrap="square" rtlCol="0">
            <a:spAutoFit/>
          </a:bodyPr>
          <a:lstStyle/>
          <a:p>
            <a:r>
              <a:rPr lang="en-US" dirty="0"/>
              <a:t>Example of L20 roll off</a:t>
            </a:r>
          </a:p>
        </p:txBody>
      </p:sp>
    </p:spTree>
    <p:extLst>
      <p:ext uri="{BB962C8B-B14F-4D97-AF65-F5344CB8AC3E}">
        <p14:creationId xmlns:p14="http://schemas.microsoft.com/office/powerpoint/2010/main" val="1404411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onitor, display, screen, clock&#10;&#10;Description automatically generated">
            <a:extLst>
              <a:ext uri="{FF2B5EF4-FFF2-40B4-BE49-F238E27FC236}">
                <a16:creationId xmlns:a16="http://schemas.microsoft.com/office/drawing/2014/main" id="{391C4311-4392-4093-B311-BE14D2F1B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87" y="708963"/>
            <a:ext cx="3077005" cy="2562583"/>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DA3008F7-F31D-4B3C-B698-C8088ED91D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644" y="708963"/>
            <a:ext cx="3077005" cy="2557015"/>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D28796E2-EB89-4569-854B-D0868BCA4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3109" y="3743894"/>
            <a:ext cx="3069366" cy="2557015"/>
          </a:xfrm>
          <a:prstGeom prst="rect">
            <a:avLst/>
          </a:prstGeom>
        </p:spPr>
      </p:pic>
      <p:pic>
        <p:nvPicPr>
          <p:cNvPr id="11" name="Picture 10" descr="A screen shot of a computer&#10;&#10;Description automatically generated">
            <a:extLst>
              <a:ext uri="{FF2B5EF4-FFF2-40B4-BE49-F238E27FC236}">
                <a16:creationId xmlns:a16="http://schemas.microsoft.com/office/drawing/2014/main" id="{B7F7E699-85A3-4D33-821B-7A4658826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3302" y="3758184"/>
            <a:ext cx="3079786" cy="2542725"/>
          </a:xfrm>
          <a:prstGeom prst="rect">
            <a:avLst/>
          </a:prstGeom>
        </p:spPr>
      </p:pic>
      <p:sp>
        <p:nvSpPr>
          <p:cNvPr id="12" name="TextBox 11">
            <a:extLst>
              <a:ext uri="{FF2B5EF4-FFF2-40B4-BE49-F238E27FC236}">
                <a16:creationId xmlns:a16="http://schemas.microsoft.com/office/drawing/2014/main" id="{BEDBE09A-B8D4-4530-B0DA-6CB8BFB33F32}"/>
              </a:ext>
            </a:extLst>
          </p:cNvPr>
          <p:cNvSpPr txBox="1"/>
          <p:nvPr/>
        </p:nvSpPr>
        <p:spPr>
          <a:xfrm>
            <a:off x="407624" y="3299899"/>
            <a:ext cx="2831335" cy="307777"/>
          </a:xfrm>
          <a:prstGeom prst="rect">
            <a:avLst/>
          </a:prstGeom>
          <a:noFill/>
        </p:spPr>
        <p:txBody>
          <a:bodyPr wrap="square" rtlCol="0">
            <a:spAutoFit/>
          </a:bodyPr>
          <a:lstStyle/>
          <a:p>
            <a:r>
              <a:rPr lang="en-US" sz="1400" dirty="0"/>
              <a:t>Laser Notch ON Booster Notch ON</a:t>
            </a:r>
          </a:p>
        </p:txBody>
      </p:sp>
      <p:sp>
        <p:nvSpPr>
          <p:cNvPr id="13" name="TextBox 12">
            <a:extLst>
              <a:ext uri="{FF2B5EF4-FFF2-40B4-BE49-F238E27FC236}">
                <a16:creationId xmlns:a16="http://schemas.microsoft.com/office/drawing/2014/main" id="{0003825C-D500-4D6B-896F-F7420B0BBE66}"/>
              </a:ext>
            </a:extLst>
          </p:cNvPr>
          <p:cNvSpPr txBox="1"/>
          <p:nvPr/>
        </p:nvSpPr>
        <p:spPr>
          <a:xfrm>
            <a:off x="4026478" y="3299898"/>
            <a:ext cx="2831335" cy="307777"/>
          </a:xfrm>
          <a:prstGeom prst="rect">
            <a:avLst/>
          </a:prstGeom>
          <a:noFill/>
        </p:spPr>
        <p:txBody>
          <a:bodyPr wrap="square" rtlCol="0">
            <a:spAutoFit/>
          </a:bodyPr>
          <a:lstStyle/>
          <a:p>
            <a:r>
              <a:rPr lang="en-US" sz="1400" dirty="0"/>
              <a:t>Laser Notch OFF Booster Notch ON</a:t>
            </a:r>
          </a:p>
        </p:txBody>
      </p:sp>
      <p:sp>
        <p:nvSpPr>
          <p:cNvPr id="14" name="TextBox 13">
            <a:extLst>
              <a:ext uri="{FF2B5EF4-FFF2-40B4-BE49-F238E27FC236}">
                <a16:creationId xmlns:a16="http://schemas.microsoft.com/office/drawing/2014/main" id="{B83680C9-CC39-4859-83E2-996A847D1DE2}"/>
              </a:ext>
            </a:extLst>
          </p:cNvPr>
          <p:cNvSpPr txBox="1"/>
          <p:nvPr/>
        </p:nvSpPr>
        <p:spPr>
          <a:xfrm>
            <a:off x="5302124" y="6303663"/>
            <a:ext cx="2831335" cy="307777"/>
          </a:xfrm>
          <a:prstGeom prst="rect">
            <a:avLst/>
          </a:prstGeom>
          <a:noFill/>
        </p:spPr>
        <p:txBody>
          <a:bodyPr wrap="square" rtlCol="0">
            <a:spAutoFit/>
          </a:bodyPr>
          <a:lstStyle/>
          <a:p>
            <a:r>
              <a:rPr lang="en-US" sz="1400" dirty="0"/>
              <a:t>Laser Notch ON Booster Notch OFF</a:t>
            </a:r>
          </a:p>
        </p:txBody>
      </p:sp>
      <p:sp>
        <p:nvSpPr>
          <p:cNvPr id="15" name="TextBox 14">
            <a:extLst>
              <a:ext uri="{FF2B5EF4-FFF2-40B4-BE49-F238E27FC236}">
                <a16:creationId xmlns:a16="http://schemas.microsoft.com/office/drawing/2014/main" id="{8EDB4FA5-8BE2-410D-AB5D-8B2D8AB17A9D}"/>
              </a:ext>
            </a:extLst>
          </p:cNvPr>
          <p:cNvSpPr txBox="1"/>
          <p:nvPr/>
        </p:nvSpPr>
        <p:spPr>
          <a:xfrm>
            <a:off x="8921753" y="6300909"/>
            <a:ext cx="2831335" cy="307777"/>
          </a:xfrm>
          <a:prstGeom prst="rect">
            <a:avLst/>
          </a:prstGeom>
          <a:noFill/>
        </p:spPr>
        <p:txBody>
          <a:bodyPr wrap="square" rtlCol="0">
            <a:spAutoFit/>
          </a:bodyPr>
          <a:lstStyle/>
          <a:p>
            <a:r>
              <a:rPr lang="en-US" sz="1400" dirty="0"/>
              <a:t>Laser Notch OFF Booster Notch OFF</a:t>
            </a:r>
          </a:p>
        </p:txBody>
      </p:sp>
      <p:sp>
        <p:nvSpPr>
          <p:cNvPr id="16" name="TextBox 15">
            <a:extLst>
              <a:ext uri="{FF2B5EF4-FFF2-40B4-BE49-F238E27FC236}">
                <a16:creationId xmlns:a16="http://schemas.microsoft.com/office/drawing/2014/main" id="{159E0C6A-2BD7-479A-AD48-BE264A687373}"/>
              </a:ext>
            </a:extLst>
          </p:cNvPr>
          <p:cNvSpPr txBox="1"/>
          <p:nvPr/>
        </p:nvSpPr>
        <p:spPr>
          <a:xfrm>
            <a:off x="3557028" y="99152"/>
            <a:ext cx="4099695" cy="369332"/>
          </a:xfrm>
          <a:prstGeom prst="rect">
            <a:avLst/>
          </a:prstGeom>
          <a:noFill/>
        </p:spPr>
        <p:txBody>
          <a:bodyPr wrap="square" rtlCol="0">
            <a:spAutoFit/>
          </a:bodyPr>
          <a:lstStyle/>
          <a:p>
            <a:r>
              <a:rPr lang="en-US" dirty="0"/>
              <a:t>The Beam Notch Affects The CHG0 Profile</a:t>
            </a:r>
          </a:p>
        </p:txBody>
      </p:sp>
      <p:sp>
        <p:nvSpPr>
          <p:cNvPr id="2" name="TextBox 1">
            <a:extLst>
              <a:ext uri="{FF2B5EF4-FFF2-40B4-BE49-F238E27FC236}">
                <a16:creationId xmlns:a16="http://schemas.microsoft.com/office/drawing/2014/main" id="{E84AC191-3900-4DAF-890B-851EF1678C43}"/>
              </a:ext>
            </a:extLst>
          </p:cNvPr>
          <p:cNvSpPr txBox="1"/>
          <p:nvPr/>
        </p:nvSpPr>
        <p:spPr>
          <a:xfrm>
            <a:off x="606368" y="4848358"/>
            <a:ext cx="3767328" cy="584775"/>
          </a:xfrm>
          <a:prstGeom prst="rect">
            <a:avLst/>
          </a:prstGeom>
          <a:noFill/>
        </p:spPr>
        <p:txBody>
          <a:bodyPr wrap="square" rtlCol="0">
            <a:spAutoFit/>
          </a:bodyPr>
          <a:lstStyle/>
          <a:p>
            <a:r>
              <a:rPr lang="en-US" sz="1600" dirty="0"/>
              <a:t>During </a:t>
            </a:r>
            <a:r>
              <a:rPr lang="en-US" sz="1600" dirty="0" err="1"/>
              <a:t>Notcher</a:t>
            </a:r>
            <a:r>
              <a:rPr lang="en-US" sz="1600" dirty="0"/>
              <a:t> studies, Salah observed that CHG0 lost its ‘wave’ early in the cycle</a:t>
            </a:r>
          </a:p>
        </p:txBody>
      </p:sp>
    </p:spTree>
    <p:extLst>
      <p:ext uri="{BB962C8B-B14F-4D97-AF65-F5344CB8AC3E}">
        <p14:creationId xmlns:p14="http://schemas.microsoft.com/office/powerpoint/2010/main" val="652593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C28542-584B-4CBA-897F-AC6791AF8C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19" y="693829"/>
            <a:ext cx="5636554" cy="4699991"/>
          </a:xfrm>
          <a:prstGeom prst="rect">
            <a:avLst/>
          </a:prstGeom>
        </p:spPr>
      </p:pic>
      <p:pic>
        <p:nvPicPr>
          <p:cNvPr id="7" name="Picture 6">
            <a:extLst>
              <a:ext uri="{FF2B5EF4-FFF2-40B4-BE49-F238E27FC236}">
                <a16:creationId xmlns:a16="http://schemas.microsoft.com/office/drawing/2014/main" id="{D8F3E200-BA4F-4DA0-8603-3F0B250187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8598" y="693829"/>
            <a:ext cx="5655483" cy="4699991"/>
          </a:xfrm>
          <a:prstGeom prst="rect">
            <a:avLst/>
          </a:prstGeom>
        </p:spPr>
      </p:pic>
      <p:sp>
        <p:nvSpPr>
          <p:cNvPr id="8" name="TextBox 7">
            <a:extLst>
              <a:ext uri="{FF2B5EF4-FFF2-40B4-BE49-F238E27FC236}">
                <a16:creationId xmlns:a16="http://schemas.microsoft.com/office/drawing/2014/main" id="{859EEB98-29D7-4453-9735-3F73C2C06A76}"/>
              </a:ext>
            </a:extLst>
          </p:cNvPr>
          <p:cNvSpPr txBox="1"/>
          <p:nvPr/>
        </p:nvSpPr>
        <p:spPr>
          <a:xfrm>
            <a:off x="3557028" y="99152"/>
            <a:ext cx="4099695" cy="646331"/>
          </a:xfrm>
          <a:prstGeom prst="rect">
            <a:avLst/>
          </a:prstGeom>
          <a:noFill/>
        </p:spPr>
        <p:txBody>
          <a:bodyPr wrap="square" rtlCol="0">
            <a:spAutoFit/>
          </a:bodyPr>
          <a:lstStyle/>
          <a:p>
            <a:pPr algn="ctr"/>
            <a:r>
              <a:rPr lang="en-US" dirty="0"/>
              <a:t>The Beam Notch Affects The CHG0 Profile</a:t>
            </a:r>
          </a:p>
          <a:p>
            <a:pPr algn="ctr"/>
            <a:r>
              <a:rPr lang="en-US" dirty="0"/>
              <a:t>Closer View</a:t>
            </a:r>
          </a:p>
        </p:txBody>
      </p:sp>
      <p:sp>
        <p:nvSpPr>
          <p:cNvPr id="9" name="TextBox 8">
            <a:extLst>
              <a:ext uri="{FF2B5EF4-FFF2-40B4-BE49-F238E27FC236}">
                <a16:creationId xmlns:a16="http://schemas.microsoft.com/office/drawing/2014/main" id="{209A9903-FC72-4A9A-AE42-4136511CDE37}"/>
              </a:ext>
            </a:extLst>
          </p:cNvPr>
          <p:cNvSpPr txBox="1"/>
          <p:nvPr/>
        </p:nvSpPr>
        <p:spPr>
          <a:xfrm>
            <a:off x="2370099" y="5541484"/>
            <a:ext cx="1432193" cy="369332"/>
          </a:xfrm>
          <a:prstGeom prst="rect">
            <a:avLst/>
          </a:prstGeom>
          <a:noFill/>
        </p:spPr>
        <p:txBody>
          <a:bodyPr wrap="square" rtlCol="0">
            <a:spAutoFit/>
          </a:bodyPr>
          <a:lstStyle/>
          <a:p>
            <a:r>
              <a:rPr lang="en-US" dirty="0"/>
              <a:t>Notches ON</a:t>
            </a:r>
          </a:p>
        </p:txBody>
      </p:sp>
      <p:sp>
        <p:nvSpPr>
          <p:cNvPr id="10" name="TextBox 9">
            <a:extLst>
              <a:ext uri="{FF2B5EF4-FFF2-40B4-BE49-F238E27FC236}">
                <a16:creationId xmlns:a16="http://schemas.microsoft.com/office/drawing/2014/main" id="{40A3997C-EAE9-427A-9031-8476F844E00F}"/>
              </a:ext>
            </a:extLst>
          </p:cNvPr>
          <p:cNvSpPr txBox="1"/>
          <p:nvPr/>
        </p:nvSpPr>
        <p:spPr>
          <a:xfrm>
            <a:off x="8824147" y="5541484"/>
            <a:ext cx="1432193" cy="369332"/>
          </a:xfrm>
          <a:prstGeom prst="rect">
            <a:avLst/>
          </a:prstGeom>
          <a:noFill/>
        </p:spPr>
        <p:txBody>
          <a:bodyPr wrap="square" rtlCol="0">
            <a:spAutoFit/>
          </a:bodyPr>
          <a:lstStyle/>
          <a:p>
            <a:r>
              <a:rPr lang="en-US" dirty="0"/>
              <a:t>Notches OFF</a:t>
            </a:r>
          </a:p>
        </p:txBody>
      </p:sp>
    </p:spTree>
    <p:extLst>
      <p:ext uri="{BB962C8B-B14F-4D97-AF65-F5344CB8AC3E}">
        <p14:creationId xmlns:p14="http://schemas.microsoft.com/office/powerpoint/2010/main" val="2985872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2CDDC72-F9DD-45B5-BE88-320FAD4F4F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5100" y="1005549"/>
            <a:ext cx="5124979" cy="3843734"/>
          </a:xfrm>
        </p:spPr>
      </p:pic>
      <p:pic>
        <p:nvPicPr>
          <p:cNvPr id="7" name="Picture 6">
            <a:extLst>
              <a:ext uri="{FF2B5EF4-FFF2-40B4-BE49-F238E27FC236}">
                <a16:creationId xmlns:a16="http://schemas.microsoft.com/office/drawing/2014/main" id="{79769386-A0C7-430D-ADE7-33BED9383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118" y="988134"/>
            <a:ext cx="5148198" cy="3861149"/>
          </a:xfrm>
          <a:prstGeom prst="rect">
            <a:avLst/>
          </a:prstGeom>
        </p:spPr>
      </p:pic>
      <p:sp>
        <p:nvSpPr>
          <p:cNvPr id="8" name="TextBox 7">
            <a:extLst>
              <a:ext uri="{FF2B5EF4-FFF2-40B4-BE49-F238E27FC236}">
                <a16:creationId xmlns:a16="http://schemas.microsoft.com/office/drawing/2014/main" id="{917C4375-B9D7-4BF7-94DE-494894713F92}"/>
              </a:ext>
            </a:extLst>
          </p:cNvPr>
          <p:cNvSpPr txBox="1"/>
          <p:nvPr/>
        </p:nvSpPr>
        <p:spPr>
          <a:xfrm>
            <a:off x="585100" y="5073041"/>
            <a:ext cx="5239503" cy="276999"/>
          </a:xfrm>
          <a:prstGeom prst="rect">
            <a:avLst/>
          </a:prstGeom>
          <a:noFill/>
        </p:spPr>
        <p:txBody>
          <a:bodyPr wrap="square" rtlCol="0">
            <a:spAutoFit/>
          </a:bodyPr>
          <a:lstStyle/>
          <a:p>
            <a:r>
              <a:rPr lang="en-US" sz="1200" dirty="0"/>
              <a:t>This is a 4E12 calibration set up pulsing on $0C (15Hz)</a:t>
            </a:r>
          </a:p>
        </p:txBody>
      </p:sp>
      <p:sp>
        <p:nvSpPr>
          <p:cNvPr id="9" name="TextBox 8">
            <a:extLst>
              <a:ext uri="{FF2B5EF4-FFF2-40B4-BE49-F238E27FC236}">
                <a16:creationId xmlns:a16="http://schemas.microsoft.com/office/drawing/2014/main" id="{57BE52CD-0079-4C0A-BEBB-FFA7EF39A20B}"/>
              </a:ext>
            </a:extLst>
          </p:cNvPr>
          <p:cNvSpPr txBox="1"/>
          <p:nvPr/>
        </p:nvSpPr>
        <p:spPr>
          <a:xfrm>
            <a:off x="6612207" y="5073040"/>
            <a:ext cx="5239503" cy="276999"/>
          </a:xfrm>
          <a:prstGeom prst="rect">
            <a:avLst/>
          </a:prstGeom>
          <a:noFill/>
        </p:spPr>
        <p:txBody>
          <a:bodyPr wrap="square" rtlCol="0">
            <a:spAutoFit/>
          </a:bodyPr>
          <a:lstStyle/>
          <a:p>
            <a:r>
              <a:rPr lang="en-US" sz="1200" dirty="0"/>
              <a:t>This is a 4E12 calibration set up pulsing on $17 (every 5 s)</a:t>
            </a:r>
          </a:p>
        </p:txBody>
      </p:sp>
      <p:sp>
        <p:nvSpPr>
          <p:cNvPr id="2" name="TextBox 1">
            <a:extLst>
              <a:ext uri="{FF2B5EF4-FFF2-40B4-BE49-F238E27FC236}">
                <a16:creationId xmlns:a16="http://schemas.microsoft.com/office/drawing/2014/main" id="{4EC7ACEB-9F2D-4313-8F11-9802597F5CA7}"/>
              </a:ext>
            </a:extLst>
          </p:cNvPr>
          <p:cNvSpPr txBox="1"/>
          <p:nvPr/>
        </p:nvSpPr>
        <p:spPr>
          <a:xfrm>
            <a:off x="870333" y="5552501"/>
            <a:ext cx="4263527" cy="954107"/>
          </a:xfrm>
          <a:prstGeom prst="rect">
            <a:avLst/>
          </a:prstGeom>
          <a:noFill/>
        </p:spPr>
        <p:txBody>
          <a:bodyPr wrap="square" rtlCol="0">
            <a:spAutoFit/>
          </a:bodyPr>
          <a:lstStyle/>
          <a:p>
            <a:r>
              <a:rPr lang="en-US" sz="1400" dirty="0"/>
              <a:t>CH1) </a:t>
            </a:r>
            <a:r>
              <a:rPr lang="en-US" sz="1400" dirty="0" err="1"/>
              <a:t>Yel</a:t>
            </a:r>
            <a:r>
              <a:rPr lang="en-US" sz="1400" dirty="0"/>
              <a:t> = Calibration Pulse</a:t>
            </a:r>
          </a:p>
          <a:p>
            <a:r>
              <a:rPr lang="en-US" sz="1400" dirty="0"/>
              <a:t>CH2) </a:t>
            </a:r>
            <a:r>
              <a:rPr lang="en-US" sz="1400" dirty="0" err="1"/>
              <a:t>Cya</a:t>
            </a:r>
            <a:r>
              <a:rPr lang="en-US" sz="1400" dirty="0"/>
              <a:t> = Normalizer Out</a:t>
            </a:r>
          </a:p>
          <a:p>
            <a:r>
              <a:rPr lang="en-US" sz="1400" dirty="0"/>
              <a:t>CH3) Mag = Upstairs Amplifier Out</a:t>
            </a:r>
          </a:p>
          <a:p>
            <a:r>
              <a:rPr lang="en-US" sz="1400" dirty="0"/>
              <a:t>CH4) </a:t>
            </a:r>
            <a:r>
              <a:rPr lang="en-US" sz="1400" dirty="0" err="1"/>
              <a:t>Grn</a:t>
            </a:r>
            <a:r>
              <a:rPr lang="en-US" sz="1400" dirty="0"/>
              <a:t> = 3554 Tunnel Amp Out</a:t>
            </a:r>
          </a:p>
        </p:txBody>
      </p:sp>
      <p:sp>
        <p:nvSpPr>
          <p:cNvPr id="3" name="TextBox 2">
            <a:extLst>
              <a:ext uri="{FF2B5EF4-FFF2-40B4-BE49-F238E27FC236}">
                <a16:creationId xmlns:a16="http://schemas.microsoft.com/office/drawing/2014/main" id="{DF7A80E6-1C80-4533-B561-7857856E54BF}"/>
              </a:ext>
            </a:extLst>
          </p:cNvPr>
          <p:cNvSpPr txBox="1"/>
          <p:nvPr/>
        </p:nvSpPr>
        <p:spPr>
          <a:xfrm>
            <a:off x="5710079" y="5552501"/>
            <a:ext cx="5611588" cy="1077218"/>
          </a:xfrm>
          <a:prstGeom prst="rect">
            <a:avLst/>
          </a:prstGeom>
          <a:noFill/>
        </p:spPr>
        <p:txBody>
          <a:bodyPr wrap="square" rtlCol="0">
            <a:spAutoFit/>
          </a:bodyPr>
          <a:lstStyle/>
          <a:p>
            <a:r>
              <a:rPr lang="en-US" sz="1600" dirty="0"/>
              <a:t>Note how the Tunnel Amp output pulse beginning and ending levels can differ. With regular repetitive pulsing, they tend to be equal, but with periods of delayed or irregular pulsing, the levels differ. </a:t>
            </a:r>
          </a:p>
        </p:txBody>
      </p:sp>
    </p:spTree>
    <p:extLst>
      <p:ext uri="{BB962C8B-B14F-4D97-AF65-F5344CB8AC3E}">
        <p14:creationId xmlns:p14="http://schemas.microsoft.com/office/powerpoint/2010/main" val="810145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D87C14F-48EF-4AB7-94A3-D33CB30ABA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2565" y="578643"/>
            <a:ext cx="7600950" cy="5700713"/>
          </a:xfrm>
        </p:spPr>
      </p:pic>
      <p:sp>
        <p:nvSpPr>
          <p:cNvPr id="2" name="TextBox 1">
            <a:extLst>
              <a:ext uri="{FF2B5EF4-FFF2-40B4-BE49-F238E27FC236}">
                <a16:creationId xmlns:a16="http://schemas.microsoft.com/office/drawing/2014/main" id="{E9BB47E5-7326-46BC-A4D8-3D56485216B9}"/>
              </a:ext>
            </a:extLst>
          </p:cNvPr>
          <p:cNvSpPr txBox="1"/>
          <p:nvPr/>
        </p:nvSpPr>
        <p:spPr>
          <a:xfrm>
            <a:off x="9345168" y="694944"/>
            <a:ext cx="2450592" cy="1815882"/>
          </a:xfrm>
          <a:prstGeom prst="rect">
            <a:avLst/>
          </a:prstGeom>
          <a:noFill/>
        </p:spPr>
        <p:txBody>
          <a:bodyPr wrap="square" rtlCol="0">
            <a:spAutoFit/>
          </a:bodyPr>
          <a:lstStyle/>
          <a:p>
            <a:r>
              <a:rPr lang="en-US" sz="1400" dirty="0"/>
              <a:t>Here a single calibration pulse is delivered (yellow trace).</a:t>
            </a:r>
          </a:p>
          <a:p>
            <a:endParaRPr lang="en-US" sz="1400" dirty="0"/>
          </a:p>
          <a:p>
            <a:r>
              <a:rPr lang="en-US" sz="1400" dirty="0"/>
              <a:t>Upstairs Amplifier Box S&amp;H circuit continues to get subsequent triggers from TCLK.</a:t>
            </a:r>
          </a:p>
          <a:p>
            <a:endParaRPr lang="en-US" sz="1400" dirty="0"/>
          </a:p>
          <a:p>
            <a:endParaRPr lang="en-US" sz="1400" dirty="0"/>
          </a:p>
        </p:txBody>
      </p:sp>
      <p:sp>
        <p:nvSpPr>
          <p:cNvPr id="4" name="TextBox 3">
            <a:extLst>
              <a:ext uri="{FF2B5EF4-FFF2-40B4-BE49-F238E27FC236}">
                <a16:creationId xmlns:a16="http://schemas.microsoft.com/office/drawing/2014/main" id="{2F8D2236-85A3-4FC1-A8DA-40671951D45F}"/>
              </a:ext>
            </a:extLst>
          </p:cNvPr>
          <p:cNvSpPr txBox="1"/>
          <p:nvPr/>
        </p:nvSpPr>
        <p:spPr>
          <a:xfrm>
            <a:off x="9285160" y="4347175"/>
            <a:ext cx="2868549" cy="954107"/>
          </a:xfrm>
          <a:prstGeom prst="rect">
            <a:avLst/>
          </a:prstGeom>
          <a:noFill/>
        </p:spPr>
        <p:txBody>
          <a:bodyPr wrap="square" rtlCol="0">
            <a:spAutoFit/>
          </a:bodyPr>
          <a:lstStyle/>
          <a:p>
            <a:r>
              <a:rPr lang="en-US" sz="1400" dirty="0"/>
              <a:t>CH1) </a:t>
            </a:r>
            <a:r>
              <a:rPr lang="en-US" sz="1400" dirty="0" err="1"/>
              <a:t>Yel</a:t>
            </a:r>
            <a:r>
              <a:rPr lang="en-US" sz="1400" dirty="0"/>
              <a:t> = Calibration Pulse</a:t>
            </a:r>
          </a:p>
          <a:p>
            <a:r>
              <a:rPr lang="en-US" sz="1400" dirty="0"/>
              <a:t>CH2) </a:t>
            </a:r>
            <a:r>
              <a:rPr lang="en-US" sz="1400" dirty="0" err="1"/>
              <a:t>Cya</a:t>
            </a:r>
            <a:r>
              <a:rPr lang="en-US" sz="1400" dirty="0"/>
              <a:t> = Normalizer Out</a:t>
            </a:r>
          </a:p>
          <a:p>
            <a:r>
              <a:rPr lang="en-US" sz="1400" dirty="0"/>
              <a:t>CH3) Mag = Upstairs Amplifier Out</a:t>
            </a:r>
          </a:p>
          <a:p>
            <a:r>
              <a:rPr lang="en-US" sz="1400" dirty="0"/>
              <a:t>CH4) </a:t>
            </a:r>
            <a:r>
              <a:rPr lang="en-US" sz="1400" dirty="0" err="1"/>
              <a:t>Grn</a:t>
            </a:r>
            <a:r>
              <a:rPr lang="en-US" sz="1400" dirty="0"/>
              <a:t> = 3554 Tunnel Amp Out</a:t>
            </a:r>
          </a:p>
        </p:txBody>
      </p:sp>
    </p:spTree>
    <p:extLst>
      <p:ext uri="{BB962C8B-B14F-4D97-AF65-F5344CB8AC3E}">
        <p14:creationId xmlns:p14="http://schemas.microsoft.com/office/powerpoint/2010/main" val="13843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A8ADF2-B2FC-4F01-BD39-5148ACE0645E}"/>
              </a:ext>
            </a:extLst>
          </p:cNvPr>
          <p:cNvSpPr txBox="1"/>
          <p:nvPr/>
        </p:nvSpPr>
        <p:spPr>
          <a:xfrm>
            <a:off x="4559808" y="365760"/>
            <a:ext cx="3072384" cy="384048"/>
          </a:xfrm>
          <a:prstGeom prst="rect">
            <a:avLst/>
          </a:prstGeom>
          <a:noFill/>
        </p:spPr>
        <p:txBody>
          <a:bodyPr wrap="square" rtlCol="0">
            <a:spAutoFit/>
          </a:bodyPr>
          <a:lstStyle/>
          <a:p>
            <a:r>
              <a:rPr lang="en-US" dirty="0"/>
              <a:t>CHG0 is a zero flux circuit!</a:t>
            </a:r>
          </a:p>
        </p:txBody>
      </p:sp>
      <p:pic>
        <p:nvPicPr>
          <p:cNvPr id="3" name="Picture 2">
            <a:extLst>
              <a:ext uri="{FF2B5EF4-FFF2-40B4-BE49-F238E27FC236}">
                <a16:creationId xmlns:a16="http://schemas.microsoft.com/office/drawing/2014/main" id="{3783472A-3AE6-4F4F-BF5C-9B5EB489623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28700"/>
            <a:ext cx="3200400" cy="2400300"/>
          </a:xfrm>
          <a:prstGeom prst="rect">
            <a:avLst/>
          </a:prstGeom>
          <a:noFill/>
          <a:ln>
            <a:noFill/>
          </a:ln>
        </p:spPr>
      </p:pic>
      <p:pic>
        <p:nvPicPr>
          <p:cNvPr id="4" name="Picture 3">
            <a:extLst>
              <a:ext uri="{FF2B5EF4-FFF2-40B4-BE49-F238E27FC236}">
                <a16:creationId xmlns:a16="http://schemas.microsoft.com/office/drawing/2014/main" id="{764B581E-B646-47D6-A550-E2282FBB5ED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10326" y="1028700"/>
            <a:ext cx="3175000" cy="2381250"/>
          </a:xfrm>
          <a:prstGeom prst="rect">
            <a:avLst/>
          </a:prstGeom>
          <a:noFill/>
          <a:ln>
            <a:noFill/>
          </a:ln>
        </p:spPr>
      </p:pic>
      <p:pic>
        <p:nvPicPr>
          <p:cNvPr id="5" name="Picture 4">
            <a:extLst>
              <a:ext uri="{FF2B5EF4-FFF2-40B4-BE49-F238E27FC236}">
                <a16:creationId xmlns:a16="http://schemas.microsoft.com/office/drawing/2014/main" id="{135C0DAF-3A31-4BE1-ADA0-5A1237D8556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014252" y="967740"/>
            <a:ext cx="3200400" cy="2400300"/>
          </a:xfrm>
          <a:prstGeom prst="rect">
            <a:avLst/>
          </a:prstGeom>
          <a:noFill/>
          <a:ln>
            <a:noFill/>
          </a:ln>
        </p:spPr>
      </p:pic>
      <p:sp>
        <p:nvSpPr>
          <p:cNvPr id="6" name="TextBox 5">
            <a:extLst>
              <a:ext uri="{FF2B5EF4-FFF2-40B4-BE49-F238E27FC236}">
                <a16:creationId xmlns:a16="http://schemas.microsoft.com/office/drawing/2014/main" id="{2F599611-283F-4210-A44E-E2749A94584F}"/>
              </a:ext>
            </a:extLst>
          </p:cNvPr>
          <p:cNvSpPr txBox="1"/>
          <p:nvPr/>
        </p:nvSpPr>
        <p:spPr>
          <a:xfrm>
            <a:off x="530352" y="3657600"/>
            <a:ext cx="3051048" cy="2462213"/>
          </a:xfrm>
          <a:prstGeom prst="rect">
            <a:avLst/>
          </a:prstGeom>
          <a:noFill/>
        </p:spPr>
        <p:txBody>
          <a:bodyPr wrap="square" rtlCol="0">
            <a:spAutoFit/>
          </a:bodyPr>
          <a:lstStyle/>
          <a:p>
            <a:r>
              <a:rPr lang="en-US" sz="1400" dirty="0"/>
              <a:t>CH1) </a:t>
            </a:r>
            <a:r>
              <a:rPr lang="en-US" sz="1400" dirty="0" err="1"/>
              <a:t>Yel</a:t>
            </a:r>
            <a:r>
              <a:rPr lang="en-US" sz="1400" dirty="0"/>
              <a:t> = Tunnel Box Output</a:t>
            </a:r>
          </a:p>
          <a:p>
            <a:r>
              <a:rPr lang="en-US" sz="1400" dirty="0"/>
              <a:t>CH2) </a:t>
            </a:r>
            <a:r>
              <a:rPr lang="en-US" sz="1400" dirty="0" err="1"/>
              <a:t>Cya</a:t>
            </a:r>
            <a:r>
              <a:rPr lang="en-US" sz="1400" dirty="0"/>
              <a:t> = Calibration pulses</a:t>
            </a:r>
          </a:p>
          <a:p>
            <a:r>
              <a:rPr lang="en-US" sz="1400" dirty="0"/>
              <a:t>CH4) </a:t>
            </a:r>
            <a:r>
              <a:rPr lang="en-US" sz="1400" dirty="0" err="1"/>
              <a:t>Grn</a:t>
            </a:r>
            <a:r>
              <a:rPr lang="en-US" sz="1400" dirty="0"/>
              <a:t> = secondary monitor coil              	wound through E3100</a:t>
            </a:r>
          </a:p>
          <a:p>
            <a:endParaRPr lang="en-US" sz="1400" dirty="0"/>
          </a:p>
          <a:p>
            <a:r>
              <a:rPr lang="en-US" sz="1400" dirty="0"/>
              <a:t>See the secondary monitor coil is not picking up any flux change due to calibration pulses. </a:t>
            </a:r>
          </a:p>
          <a:p>
            <a:endParaRPr lang="en-US" sz="1400" dirty="0"/>
          </a:p>
          <a:p>
            <a:r>
              <a:rPr lang="en-US" sz="1400" dirty="0"/>
              <a:t>The 21 turn coil in the feed back path is creating a zero flux condition!</a:t>
            </a:r>
          </a:p>
        </p:txBody>
      </p:sp>
      <p:sp>
        <p:nvSpPr>
          <p:cNvPr id="7" name="TextBox 6">
            <a:extLst>
              <a:ext uri="{FF2B5EF4-FFF2-40B4-BE49-F238E27FC236}">
                <a16:creationId xmlns:a16="http://schemas.microsoft.com/office/drawing/2014/main" id="{2EC4AE25-051C-469A-84A0-CBDC61BBB813}"/>
              </a:ext>
            </a:extLst>
          </p:cNvPr>
          <p:cNvSpPr txBox="1"/>
          <p:nvPr/>
        </p:nvSpPr>
        <p:spPr>
          <a:xfrm>
            <a:off x="4210326" y="3657600"/>
            <a:ext cx="3175000" cy="1815882"/>
          </a:xfrm>
          <a:prstGeom prst="rect">
            <a:avLst/>
          </a:prstGeom>
          <a:noFill/>
        </p:spPr>
        <p:txBody>
          <a:bodyPr wrap="square" rtlCol="0">
            <a:spAutoFit/>
          </a:bodyPr>
          <a:lstStyle/>
          <a:p>
            <a:r>
              <a:rPr lang="en-US" sz="1400" dirty="0"/>
              <a:t>Now power was removed from Tunnel Box, it no longer has output</a:t>
            </a:r>
          </a:p>
          <a:p>
            <a:endParaRPr lang="en-US" sz="1400" dirty="0"/>
          </a:p>
          <a:p>
            <a:r>
              <a:rPr lang="en-US" sz="1400" dirty="0"/>
              <a:t>See the secondary monitor coil is now picking up the flux changes caused by calibration pulses.</a:t>
            </a:r>
          </a:p>
          <a:p>
            <a:endParaRPr lang="en-US" sz="1400" dirty="0"/>
          </a:p>
          <a:p>
            <a:r>
              <a:rPr lang="en-US" sz="1400" dirty="0"/>
              <a:t>No longer a zero flux condition.</a:t>
            </a:r>
          </a:p>
        </p:txBody>
      </p:sp>
      <p:sp>
        <p:nvSpPr>
          <p:cNvPr id="8" name="TextBox 7">
            <a:extLst>
              <a:ext uri="{FF2B5EF4-FFF2-40B4-BE49-F238E27FC236}">
                <a16:creationId xmlns:a16="http://schemas.microsoft.com/office/drawing/2014/main" id="{E5AAED36-7CF4-4C32-8972-80B308AE0D0C}"/>
              </a:ext>
            </a:extLst>
          </p:cNvPr>
          <p:cNvSpPr txBox="1"/>
          <p:nvPr/>
        </p:nvSpPr>
        <p:spPr>
          <a:xfrm>
            <a:off x="8014252" y="3700272"/>
            <a:ext cx="3175000" cy="2893100"/>
          </a:xfrm>
          <a:prstGeom prst="rect">
            <a:avLst/>
          </a:prstGeom>
          <a:noFill/>
        </p:spPr>
        <p:txBody>
          <a:bodyPr wrap="square" rtlCol="0">
            <a:spAutoFit/>
          </a:bodyPr>
          <a:lstStyle/>
          <a:p>
            <a:r>
              <a:rPr lang="en-US" sz="1400" dirty="0"/>
              <a:t>Same conditions as previous image, but now a single turn loop is wound through the E3100. Single turn loop is closed to itself.</a:t>
            </a:r>
          </a:p>
          <a:p>
            <a:endParaRPr lang="en-US" sz="1400" dirty="0"/>
          </a:p>
          <a:p>
            <a:r>
              <a:rPr lang="en-US" sz="1400" dirty="0"/>
              <a:t>See how secondary monitor coil </a:t>
            </a:r>
            <a:r>
              <a:rPr lang="en-US" sz="1400" dirty="0" err="1"/>
              <a:t>ouput</a:t>
            </a:r>
            <a:r>
              <a:rPr lang="en-US" sz="1400" dirty="0"/>
              <a:t> still exists, but is heavily damped.</a:t>
            </a:r>
          </a:p>
          <a:p>
            <a:endParaRPr lang="en-US" sz="1400" dirty="0"/>
          </a:p>
          <a:p>
            <a:r>
              <a:rPr lang="en-US" sz="1400" dirty="0"/>
              <a:t>A great example of why one shouldn’t put a shorted loop through a current transformer!</a:t>
            </a:r>
          </a:p>
          <a:p>
            <a:endParaRPr lang="en-US" sz="1400" dirty="0"/>
          </a:p>
          <a:p>
            <a:r>
              <a:rPr lang="en-US" sz="1400" dirty="0"/>
              <a:t>Nice observations by Jeff Larson.</a:t>
            </a:r>
          </a:p>
        </p:txBody>
      </p:sp>
    </p:spTree>
    <p:extLst>
      <p:ext uri="{BB962C8B-B14F-4D97-AF65-F5344CB8AC3E}">
        <p14:creationId xmlns:p14="http://schemas.microsoft.com/office/powerpoint/2010/main" val="1359988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E274-8632-43AA-9AF2-0E40E44806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890" y="842601"/>
            <a:ext cx="6230219" cy="5172797"/>
          </a:xfrm>
          <a:prstGeom prst="rect">
            <a:avLst/>
          </a:prstGeom>
        </p:spPr>
      </p:pic>
      <p:sp>
        <p:nvSpPr>
          <p:cNvPr id="2" name="TextBox 1">
            <a:extLst>
              <a:ext uri="{FF2B5EF4-FFF2-40B4-BE49-F238E27FC236}">
                <a16:creationId xmlns:a16="http://schemas.microsoft.com/office/drawing/2014/main" id="{2E9F5A62-5C3F-4642-9B85-99B6D2586AA8}"/>
              </a:ext>
            </a:extLst>
          </p:cNvPr>
          <p:cNvSpPr txBox="1"/>
          <p:nvPr/>
        </p:nvSpPr>
        <p:spPr>
          <a:xfrm>
            <a:off x="4278216" y="264405"/>
            <a:ext cx="3635566" cy="369332"/>
          </a:xfrm>
          <a:prstGeom prst="rect">
            <a:avLst/>
          </a:prstGeom>
          <a:noFill/>
        </p:spPr>
        <p:txBody>
          <a:bodyPr wrap="square" rtlCol="0">
            <a:spAutoFit/>
          </a:bodyPr>
          <a:lstStyle/>
          <a:p>
            <a:r>
              <a:rPr lang="en-US" dirty="0"/>
              <a:t>MI DCCT response in January 2020</a:t>
            </a:r>
          </a:p>
        </p:txBody>
      </p:sp>
    </p:spTree>
    <p:extLst>
      <p:ext uri="{BB962C8B-B14F-4D97-AF65-F5344CB8AC3E}">
        <p14:creationId xmlns:p14="http://schemas.microsoft.com/office/powerpoint/2010/main" val="2047278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190255C7-F497-44D3-AEB3-771A2CDE52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298" y="462912"/>
            <a:ext cx="4763403" cy="6164403"/>
          </a:xfrm>
          <a:prstGeom prst="rect">
            <a:avLst/>
          </a:prstGeom>
        </p:spPr>
      </p:pic>
      <p:sp>
        <p:nvSpPr>
          <p:cNvPr id="5" name="Rectangle 4">
            <a:extLst>
              <a:ext uri="{FF2B5EF4-FFF2-40B4-BE49-F238E27FC236}">
                <a16:creationId xmlns:a16="http://schemas.microsoft.com/office/drawing/2014/main" id="{E5B3AB9E-56B9-466A-A482-4E3B8695C1C5}"/>
              </a:ext>
            </a:extLst>
          </p:cNvPr>
          <p:cNvSpPr/>
          <p:nvPr/>
        </p:nvSpPr>
        <p:spPr>
          <a:xfrm>
            <a:off x="3468914" y="348343"/>
            <a:ext cx="5152572" cy="33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75CEAF33-454F-46B3-9397-90E32BBB7A5B}"/>
              </a:ext>
            </a:extLst>
          </p:cNvPr>
          <p:cNvSpPr/>
          <p:nvPr/>
        </p:nvSpPr>
        <p:spPr>
          <a:xfrm>
            <a:off x="8360229" y="462912"/>
            <a:ext cx="261257" cy="6164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01F2D31-A639-4172-9E63-B7F34649F84F}"/>
              </a:ext>
            </a:extLst>
          </p:cNvPr>
          <p:cNvSpPr txBox="1"/>
          <p:nvPr/>
        </p:nvSpPr>
        <p:spPr>
          <a:xfrm>
            <a:off x="4924647" y="284424"/>
            <a:ext cx="2342703" cy="461665"/>
          </a:xfrm>
          <a:prstGeom prst="rect">
            <a:avLst/>
          </a:prstGeom>
          <a:noFill/>
        </p:spPr>
        <p:txBody>
          <a:bodyPr wrap="square" rtlCol="0">
            <a:spAutoFit/>
          </a:bodyPr>
          <a:lstStyle/>
          <a:p>
            <a:r>
              <a:rPr lang="en-US" sz="2400" dirty="0"/>
              <a:t>What is CHG0?</a:t>
            </a:r>
          </a:p>
        </p:txBody>
      </p:sp>
      <p:sp>
        <p:nvSpPr>
          <p:cNvPr id="8" name="TextBox 7">
            <a:extLst>
              <a:ext uri="{FF2B5EF4-FFF2-40B4-BE49-F238E27FC236}">
                <a16:creationId xmlns:a16="http://schemas.microsoft.com/office/drawing/2014/main" id="{5EA90D4F-C5C3-43A3-8A27-E33F37EE1682}"/>
              </a:ext>
            </a:extLst>
          </p:cNvPr>
          <p:cNvSpPr txBox="1"/>
          <p:nvPr/>
        </p:nvSpPr>
        <p:spPr>
          <a:xfrm>
            <a:off x="390528" y="862667"/>
            <a:ext cx="3586386" cy="923330"/>
          </a:xfrm>
          <a:prstGeom prst="rect">
            <a:avLst/>
          </a:prstGeom>
          <a:noFill/>
        </p:spPr>
        <p:txBody>
          <a:bodyPr wrap="square" rtlCol="0">
            <a:spAutoFit/>
          </a:bodyPr>
          <a:lstStyle/>
          <a:p>
            <a:r>
              <a:rPr lang="en-US" dirty="0"/>
              <a:t>Pearson E3100  Current Transformer with external winding and </a:t>
            </a:r>
          </a:p>
          <a:p>
            <a:r>
              <a:rPr lang="en-US" dirty="0"/>
              <a:t>tunnel amplifier box</a:t>
            </a:r>
          </a:p>
        </p:txBody>
      </p:sp>
      <p:cxnSp>
        <p:nvCxnSpPr>
          <p:cNvPr id="10" name="Straight Arrow Connector 9">
            <a:extLst>
              <a:ext uri="{FF2B5EF4-FFF2-40B4-BE49-F238E27FC236}">
                <a16:creationId xmlns:a16="http://schemas.microsoft.com/office/drawing/2014/main" id="{BB4372BE-9932-4899-846E-B5E357E403A2}"/>
              </a:ext>
            </a:extLst>
          </p:cNvPr>
          <p:cNvCxnSpPr>
            <a:cxnSpLocks/>
          </p:cNvCxnSpPr>
          <p:nvPr/>
        </p:nvCxnSpPr>
        <p:spPr>
          <a:xfrm>
            <a:off x="3262318" y="1324332"/>
            <a:ext cx="958621" cy="279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D919AEF-8298-46FD-943C-36DF2A2E2D83}"/>
              </a:ext>
            </a:extLst>
          </p:cNvPr>
          <p:cNvSpPr txBox="1"/>
          <p:nvPr/>
        </p:nvSpPr>
        <p:spPr>
          <a:xfrm>
            <a:off x="9334042" y="1001166"/>
            <a:ext cx="2467429" cy="646331"/>
          </a:xfrm>
          <a:prstGeom prst="rect">
            <a:avLst/>
          </a:prstGeom>
          <a:noFill/>
        </p:spPr>
        <p:txBody>
          <a:bodyPr wrap="square" rtlCol="0">
            <a:spAutoFit/>
          </a:bodyPr>
          <a:lstStyle/>
          <a:p>
            <a:r>
              <a:rPr lang="en-US" dirty="0"/>
              <a:t>Upstairs NIM </a:t>
            </a:r>
          </a:p>
          <a:p>
            <a:r>
              <a:rPr lang="en-US" dirty="0"/>
              <a:t>Amplifier Module</a:t>
            </a:r>
          </a:p>
        </p:txBody>
      </p:sp>
      <p:cxnSp>
        <p:nvCxnSpPr>
          <p:cNvPr id="14" name="Straight Arrow Connector 13">
            <a:extLst>
              <a:ext uri="{FF2B5EF4-FFF2-40B4-BE49-F238E27FC236}">
                <a16:creationId xmlns:a16="http://schemas.microsoft.com/office/drawing/2014/main" id="{4C7B0D7E-AA35-45AE-8027-1C7A1C721F37}"/>
              </a:ext>
            </a:extLst>
          </p:cNvPr>
          <p:cNvCxnSpPr>
            <a:cxnSpLocks/>
            <a:stCxn id="12" idx="1"/>
          </p:cNvCxnSpPr>
          <p:nvPr/>
        </p:nvCxnSpPr>
        <p:spPr>
          <a:xfrm flipH="1">
            <a:off x="8360230" y="1324332"/>
            <a:ext cx="973812" cy="13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43C2496-117B-48CE-AE4F-99359FFFE857}"/>
              </a:ext>
            </a:extLst>
          </p:cNvPr>
          <p:cNvSpPr txBox="1"/>
          <p:nvPr/>
        </p:nvSpPr>
        <p:spPr>
          <a:xfrm>
            <a:off x="527498" y="3883490"/>
            <a:ext cx="2450199" cy="646331"/>
          </a:xfrm>
          <a:prstGeom prst="rect">
            <a:avLst/>
          </a:prstGeom>
          <a:noFill/>
        </p:spPr>
        <p:txBody>
          <a:bodyPr wrap="square" rtlCol="0">
            <a:spAutoFit/>
          </a:bodyPr>
          <a:lstStyle/>
          <a:p>
            <a:r>
              <a:rPr lang="en-US" dirty="0"/>
              <a:t>NIM Normalizer Module</a:t>
            </a:r>
          </a:p>
          <a:p>
            <a:r>
              <a:rPr lang="en-US" dirty="0"/>
              <a:t>(ED-282121) </a:t>
            </a:r>
          </a:p>
        </p:txBody>
      </p:sp>
      <p:cxnSp>
        <p:nvCxnSpPr>
          <p:cNvPr id="18" name="Straight Arrow Connector 17">
            <a:extLst>
              <a:ext uri="{FF2B5EF4-FFF2-40B4-BE49-F238E27FC236}">
                <a16:creationId xmlns:a16="http://schemas.microsoft.com/office/drawing/2014/main" id="{C3AFE7A6-C85B-4A21-A729-6920237252CE}"/>
              </a:ext>
            </a:extLst>
          </p:cNvPr>
          <p:cNvCxnSpPr/>
          <p:nvPr/>
        </p:nvCxnSpPr>
        <p:spPr>
          <a:xfrm>
            <a:off x="2977697" y="4064000"/>
            <a:ext cx="1391103" cy="142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7ED0E14-C584-4423-AB3C-54055E7E1A7B}"/>
              </a:ext>
            </a:extLst>
          </p:cNvPr>
          <p:cNvSpPr txBox="1"/>
          <p:nvPr/>
        </p:nvSpPr>
        <p:spPr>
          <a:xfrm>
            <a:off x="9463314" y="4064000"/>
            <a:ext cx="1901372" cy="2031325"/>
          </a:xfrm>
          <a:prstGeom prst="rect">
            <a:avLst/>
          </a:prstGeom>
          <a:noFill/>
        </p:spPr>
        <p:txBody>
          <a:bodyPr wrap="square" rtlCol="0">
            <a:spAutoFit/>
          </a:bodyPr>
          <a:lstStyle/>
          <a:p>
            <a:r>
              <a:rPr lang="en-US" dirty="0"/>
              <a:t>This normalized output then goes to two CHG0 distribution boxes</a:t>
            </a:r>
          </a:p>
          <a:p>
            <a:r>
              <a:rPr lang="en-US" dirty="0"/>
              <a:t>For all CHG0 related distribution </a:t>
            </a:r>
          </a:p>
        </p:txBody>
      </p:sp>
      <p:cxnSp>
        <p:nvCxnSpPr>
          <p:cNvPr id="21" name="Straight Arrow Connector 20">
            <a:extLst>
              <a:ext uri="{FF2B5EF4-FFF2-40B4-BE49-F238E27FC236}">
                <a16:creationId xmlns:a16="http://schemas.microsoft.com/office/drawing/2014/main" id="{1FDA890F-C9A4-4DF0-BE9A-5246A49CCE21}"/>
              </a:ext>
            </a:extLst>
          </p:cNvPr>
          <p:cNvCxnSpPr/>
          <p:nvPr/>
        </p:nvCxnSpPr>
        <p:spPr>
          <a:xfrm flipH="1" flipV="1">
            <a:off x="8113486" y="4426857"/>
            <a:ext cx="972457" cy="2322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131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rain&#10;&#10;Description automatically generated">
            <a:extLst>
              <a:ext uri="{FF2B5EF4-FFF2-40B4-BE49-F238E27FC236}">
                <a16:creationId xmlns:a16="http://schemas.microsoft.com/office/drawing/2014/main" id="{5A7D006F-556A-4935-929D-061C55CE0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02" y="944692"/>
            <a:ext cx="4148790" cy="5369022"/>
          </a:xfrm>
          <a:prstGeom prst="rect">
            <a:avLst/>
          </a:prstGeom>
        </p:spPr>
      </p:pic>
      <p:pic>
        <p:nvPicPr>
          <p:cNvPr id="5" name="Picture 4" descr="A picture containing rain&#10;&#10;Description automatically generated">
            <a:extLst>
              <a:ext uri="{FF2B5EF4-FFF2-40B4-BE49-F238E27FC236}">
                <a16:creationId xmlns:a16="http://schemas.microsoft.com/office/drawing/2014/main" id="{AAF32AD2-0B5D-4E6E-960A-835D9B024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10" y="944692"/>
            <a:ext cx="4148790" cy="5369022"/>
          </a:xfrm>
          <a:prstGeom prst="rect">
            <a:avLst/>
          </a:prstGeom>
        </p:spPr>
      </p:pic>
      <p:pic>
        <p:nvPicPr>
          <p:cNvPr id="7" name="Picture 6" descr="A close up of text on a white surface&#10;&#10;Description automatically generated">
            <a:extLst>
              <a:ext uri="{FF2B5EF4-FFF2-40B4-BE49-F238E27FC236}">
                <a16:creationId xmlns:a16="http://schemas.microsoft.com/office/drawing/2014/main" id="{42B957C8-6058-4DD4-B6D4-77D2002650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1605" y="944692"/>
            <a:ext cx="4148790" cy="5369022"/>
          </a:xfrm>
          <a:prstGeom prst="rect">
            <a:avLst/>
          </a:prstGeom>
        </p:spPr>
      </p:pic>
      <p:sp>
        <p:nvSpPr>
          <p:cNvPr id="8" name="TextBox 7">
            <a:extLst>
              <a:ext uri="{FF2B5EF4-FFF2-40B4-BE49-F238E27FC236}">
                <a16:creationId xmlns:a16="http://schemas.microsoft.com/office/drawing/2014/main" id="{3BED657B-3502-4537-A73B-CD5C4843A49A}"/>
              </a:ext>
            </a:extLst>
          </p:cNvPr>
          <p:cNvSpPr txBox="1"/>
          <p:nvPr/>
        </p:nvSpPr>
        <p:spPr>
          <a:xfrm>
            <a:off x="5050971" y="359620"/>
            <a:ext cx="2090057" cy="369332"/>
          </a:xfrm>
          <a:prstGeom prst="rect">
            <a:avLst/>
          </a:prstGeom>
          <a:noFill/>
        </p:spPr>
        <p:txBody>
          <a:bodyPr wrap="square" rtlCol="0">
            <a:spAutoFit/>
          </a:bodyPr>
          <a:lstStyle/>
          <a:p>
            <a:r>
              <a:rPr lang="en-US" dirty="0"/>
              <a:t>Crisp Calculations</a:t>
            </a:r>
          </a:p>
        </p:txBody>
      </p:sp>
      <p:sp>
        <p:nvSpPr>
          <p:cNvPr id="2" name="TextBox 1">
            <a:extLst>
              <a:ext uri="{FF2B5EF4-FFF2-40B4-BE49-F238E27FC236}">
                <a16:creationId xmlns:a16="http://schemas.microsoft.com/office/drawing/2014/main" id="{DCE6F5C2-E494-4C23-9181-E77CDAAD2762}"/>
              </a:ext>
            </a:extLst>
          </p:cNvPr>
          <p:cNvSpPr txBox="1"/>
          <p:nvPr/>
        </p:nvSpPr>
        <p:spPr>
          <a:xfrm>
            <a:off x="8681291" y="4197427"/>
            <a:ext cx="2710149" cy="1169551"/>
          </a:xfrm>
          <a:prstGeom prst="rect">
            <a:avLst/>
          </a:prstGeom>
          <a:noFill/>
          <a:ln>
            <a:solidFill>
              <a:schemeClr val="tx1"/>
            </a:solidFill>
          </a:ln>
        </p:spPr>
        <p:txBody>
          <a:bodyPr wrap="square" rtlCol="0">
            <a:spAutoFit/>
          </a:bodyPr>
          <a:lstStyle/>
          <a:p>
            <a:r>
              <a:rPr lang="en-US" sz="1400" dirty="0"/>
              <a:t>Some cable numbers from 2018:</a:t>
            </a:r>
          </a:p>
          <a:p>
            <a:endParaRPr lang="en-US" sz="1400" dirty="0"/>
          </a:p>
          <a:p>
            <a:r>
              <a:rPr lang="en-US" sz="1400" dirty="0"/>
              <a:t>L20 TDR = 415 ft, 9.6nF @ 1KHz</a:t>
            </a:r>
          </a:p>
          <a:p>
            <a:endParaRPr lang="en-US" sz="1400" dirty="0"/>
          </a:p>
          <a:p>
            <a:r>
              <a:rPr lang="en-US" sz="1400" dirty="0"/>
              <a:t>L10 TDR = 1478 ft, 34.4 </a:t>
            </a:r>
            <a:r>
              <a:rPr lang="en-US" sz="1400" dirty="0" err="1"/>
              <a:t>nF</a:t>
            </a:r>
            <a:r>
              <a:rPr lang="en-US" sz="1400" dirty="0"/>
              <a:t> @ 1KHz</a:t>
            </a:r>
          </a:p>
        </p:txBody>
      </p:sp>
    </p:spTree>
    <p:extLst>
      <p:ext uri="{BB962C8B-B14F-4D97-AF65-F5344CB8AC3E}">
        <p14:creationId xmlns:p14="http://schemas.microsoft.com/office/powerpoint/2010/main" val="1430609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94B64DFB-3C1B-4C2B-84B9-F62FBBC25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545735" y="-712722"/>
            <a:ext cx="6600116" cy="8541327"/>
          </a:xfrm>
          <a:prstGeom prst="rect">
            <a:avLst/>
          </a:prstGeom>
        </p:spPr>
      </p:pic>
      <p:sp>
        <p:nvSpPr>
          <p:cNvPr id="2" name="TextBox 1">
            <a:extLst>
              <a:ext uri="{FF2B5EF4-FFF2-40B4-BE49-F238E27FC236}">
                <a16:creationId xmlns:a16="http://schemas.microsoft.com/office/drawing/2014/main" id="{98C17A7D-B60A-4FE4-8C33-ABEAD784F7DC}"/>
              </a:ext>
            </a:extLst>
          </p:cNvPr>
          <p:cNvSpPr txBox="1"/>
          <p:nvPr/>
        </p:nvSpPr>
        <p:spPr>
          <a:xfrm>
            <a:off x="2769325" y="257883"/>
            <a:ext cx="6653349" cy="369332"/>
          </a:xfrm>
          <a:prstGeom prst="rect">
            <a:avLst/>
          </a:prstGeom>
          <a:noFill/>
        </p:spPr>
        <p:txBody>
          <a:bodyPr wrap="square" rtlCol="0">
            <a:spAutoFit/>
          </a:bodyPr>
          <a:lstStyle/>
          <a:p>
            <a:r>
              <a:rPr lang="en-US" dirty="0"/>
              <a:t>As Found Electrical Diagram of the ‘Original’ Tunnel Electronics at L20</a:t>
            </a:r>
          </a:p>
        </p:txBody>
      </p:sp>
    </p:spTree>
    <p:extLst>
      <p:ext uri="{BB962C8B-B14F-4D97-AF65-F5344CB8AC3E}">
        <p14:creationId xmlns:p14="http://schemas.microsoft.com/office/powerpoint/2010/main" val="363852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EE6C27-F344-43C4-A8FD-BEC3A5025CA1}"/>
              </a:ext>
            </a:extLst>
          </p:cNvPr>
          <p:cNvSpPr txBox="1"/>
          <p:nvPr/>
        </p:nvSpPr>
        <p:spPr>
          <a:xfrm>
            <a:off x="1357085" y="558017"/>
            <a:ext cx="9477828" cy="5478423"/>
          </a:xfrm>
          <a:prstGeom prst="rect">
            <a:avLst/>
          </a:prstGeom>
          <a:noFill/>
        </p:spPr>
        <p:txBody>
          <a:bodyPr wrap="square" rtlCol="0">
            <a:spAutoFit/>
          </a:bodyPr>
          <a:lstStyle/>
          <a:p>
            <a:r>
              <a:rPr lang="en-US" sz="1400" dirty="0"/>
              <a:t>2017 </a:t>
            </a:r>
          </a:p>
          <a:p>
            <a:pPr marL="285750" indent="-285750">
              <a:buFont typeface="Arial" panose="020B0604020202020204" pitchFamily="34" charset="0"/>
              <a:buChar char="•"/>
            </a:pPr>
            <a:r>
              <a:rPr lang="en-US" sz="1400" dirty="0"/>
              <a:t>July      – Original CHG0 tunnel box brought upstairs for inspection and documentation</a:t>
            </a:r>
          </a:p>
          <a:p>
            <a:pPr marL="285750" indent="-285750">
              <a:buFont typeface="Arial" panose="020B0604020202020204" pitchFamily="34" charset="0"/>
              <a:buChar char="•"/>
            </a:pPr>
            <a:r>
              <a:rPr lang="en-US" sz="1400" dirty="0"/>
              <a:t>August – Another E3100 was prepared for testing CHG0 electronics at TG-7 test cage with BMA corrector</a:t>
            </a:r>
          </a:p>
          <a:p>
            <a:pPr marL="285750" indent="-285750">
              <a:buFont typeface="Arial" panose="020B0604020202020204" pitchFamily="34" charset="0"/>
              <a:buChar char="•"/>
            </a:pPr>
            <a:r>
              <a:rPr lang="en-US" sz="1400" dirty="0"/>
              <a:t>             – BRF22 is installed, E3100 at L20 gets moved between RF cavity and BMA</a:t>
            </a:r>
          </a:p>
          <a:p>
            <a:pPr marL="285750" indent="-285750">
              <a:buFont typeface="Arial" panose="020B0604020202020204" pitchFamily="34" charset="0"/>
              <a:buChar char="•"/>
            </a:pPr>
            <a:r>
              <a:rPr lang="en-US" sz="1400" dirty="0"/>
              <a:t>             – Another Upstairs Amplifier Module begins to be built (no spare)</a:t>
            </a:r>
          </a:p>
          <a:p>
            <a:pPr marL="285750" indent="-285750">
              <a:buFont typeface="Arial" panose="020B0604020202020204" pitchFamily="34" charset="0"/>
              <a:buChar char="•"/>
            </a:pPr>
            <a:r>
              <a:rPr lang="en-US" sz="1400" dirty="0"/>
              <a:t>             – Parts hunt for obsolete CHG0 electronics parts</a:t>
            </a:r>
          </a:p>
          <a:p>
            <a:pPr marL="285750" indent="-285750">
              <a:buFont typeface="Arial" panose="020B0604020202020204" pitchFamily="34" charset="0"/>
              <a:buChar char="•"/>
            </a:pPr>
            <a:r>
              <a:rPr lang="en-US" sz="1400" dirty="0"/>
              <a:t>Sept     – 2 homemade boards were made for use with CHG0 tunnel box, begin preparing spare boards</a:t>
            </a:r>
          </a:p>
          <a:p>
            <a:pPr marL="285750" indent="-285750">
              <a:buFont typeface="Arial" panose="020B0604020202020204" pitchFamily="34" charset="0"/>
              <a:buChar char="•"/>
            </a:pPr>
            <a:r>
              <a:rPr lang="en-US" sz="1400" dirty="0"/>
              <a:t>             –  Testing begins upstairs on the Original CHG0 box</a:t>
            </a:r>
          </a:p>
          <a:p>
            <a:pPr marL="285750" indent="-285750">
              <a:buFont typeface="Arial" panose="020B0604020202020204" pitchFamily="34" charset="0"/>
              <a:buChar char="•"/>
            </a:pPr>
            <a:r>
              <a:rPr lang="en-US" sz="1400" dirty="0"/>
              <a:t>             – RC filter band made for L10 install</a:t>
            </a:r>
          </a:p>
          <a:p>
            <a:pPr marL="285750" indent="-285750">
              <a:buFont typeface="Arial" panose="020B0604020202020204" pitchFamily="34" charset="0"/>
              <a:buChar char="•"/>
            </a:pPr>
            <a:r>
              <a:rPr lang="en-US" sz="1400" dirty="0"/>
              <a:t>             – Shielding techniques learned at TG-7 are applied to L20 &amp; L10</a:t>
            </a:r>
          </a:p>
          <a:p>
            <a:pPr marL="285750" indent="-285750">
              <a:buFont typeface="Arial" panose="020B0604020202020204" pitchFamily="34" charset="0"/>
              <a:buChar char="•"/>
            </a:pPr>
            <a:r>
              <a:rPr lang="en-US" sz="1400" dirty="0"/>
              <a:t>             – Cabling is set up for L10 install back to MCR</a:t>
            </a:r>
          </a:p>
          <a:p>
            <a:pPr marL="285750" indent="-285750">
              <a:buFont typeface="Arial" panose="020B0604020202020204" pitchFamily="34" charset="0"/>
              <a:buChar char="•"/>
            </a:pPr>
            <a:r>
              <a:rPr lang="en-US" sz="1400" dirty="0"/>
              <a:t>             – Another E3100 + Spare Box 2 is installed at L10</a:t>
            </a:r>
          </a:p>
          <a:p>
            <a:pPr marL="285750" indent="-285750">
              <a:buFont typeface="Arial" panose="020B0604020202020204" pitchFamily="34" charset="0"/>
              <a:buChar char="•"/>
            </a:pPr>
            <a:r>
              <a:rPr lang="en-US" sz="1400" dirty="0"/>
              <a:t>Oct       – Upstairs Amp Module gets a gain adj pot added </a:t>
            </a:r>
          </a:p>
          <a:p>
            <a:r>
              <a:rPr lang="en-US" sz="1400" dirty="0"/>
              <a:t>2018</a:t>
            </a:r>
          </a:p>
          <a:p>
            <a:pPr marL="285750" indent="-285750">
              <a:buFont typeface="Arial" panose="020B0604020202020204" pitchFamily="34" charset="0"/>
              <a:buChar char="•"/>
            </a:pPr>
            <a:r>
              <a:rPr lang="en-US" sz="1400" dirty="0"/>
              <a:t> April    – L10 Spare 2 has a bump at ~ 5mS with real beam, Spare 1 installed at L10 instead</a:t>
            </a:r>
          </a:p>
          <a:p>
            <a:pPr marL="285750" indent="-285750">
              <a:buFont typeface="Arial" panose="020B0604020202020204" pitchFamily="34" charset="0"/>
              <a:buChar char="•"/>
            </a:pPr>
            <a:r>
              <a:rPr lang="en-US" sz="1400" dirty="0"/>
              <a:t>             – Beginning to see occasional sag on L20 Original Box after ~10mS</a:t>
            </a:r>
          </a:p>
          <a:p>
            <a:pPr marL="285750" indent="-285750">
              <a:buFont typeface="Arial" panose="020B0604020202020204" pitchFamily="34" charset="0"/>
              <a:buChar char="•"/>
            </a:pPr>
            <a:r>
              <a:rPr lang="en-US" sz="1400" dirty="0"/>
              <a:t>May      – Jeff discovers that our CHG0 tunnel board came from </a:t>
            </a:r>
            <a:r>
              <a:rPr lang="en-US" sz="1400" dirty="0" err="1"/>
              <a:t>Linac</a:t>
            </a:r>
            <a:r>
              <a:rPr lang="en-US" sz="1400" dirty="0"/>
              <a:t> RF System Modulator Servo Regulator!</a:t>
            </a:r>
          </a:p>
          <a:p>
            <a:pPr marL="285750" indent="-285750">
              <a:buFont typeface="Arial" panose="020B0604020202020204" pitchFamily="34" charset="0"/>
              <a:buChar char="•"/>
            </a:pPr>
            <a:r>
              <a:rPr lang="en-US" sz="1400" dirty="0"/>
              <a:t>              – We are able to get spare boards from </a:t>
            </a:r>
            <a:r>
              <a:rPr lang="en-US" sz="1400" dirty="0" err="1"/>
              <a:t>Linac</a:t>
            </a:r>
            <a:r>
              <a:rPr lang="en-US" sz="1400" dirty="0"/>
              <a:t> and cut them down for use in Tunnel Boxes</a:t>
            </a:r>
          </a:p>
          <a:p>
            <a:pPr marL="285750" indent="-285750">
              <a:buFont typeface="Arial" panose="020B0604020202020204" pitchFamily="34" charset="0"/>
              <a:buChar char="•"/>
            </a:pPr>
            <a:r>
              <a:rPr lang="en-US" sz="1400" dirty="0"/>
              <a:t>Sept      – Distribution box calibrations + L10 checks and adjustments</a:t>
            </a:r>
          </a:p>
          <a:p>
            <a:pPr marL="285750" indent="-285750">
              <a:buFont typeface="Arial" panose="020B0604020202020204" pitchFamily="34" charset="0"/>
              <a:buChar char="•"/>
            </a:pPr>
            <a:r>
              <a:rPr lang="en-US" sz="1400" dirty="0"/>
              <a:t>Oct        – Original Box at L20 showing more poor response on 1</a:t>
            </a:r>
            <a:r>
              <a:rPr lang="en-US" sz="1400" baseline="30000" dirty="0"/>
              <a:t>st</a:t>
            </a:r>
            <a:r>
              <a:rPr lang="en-US" sz="1400" dirty="0"/>
              <a:t> beam pulse after a null period, CHG0 switch to Box 1 at L10  </a:t>
            </a:r>
          </a:p>
          <a:p>
            <a:r>
              <a:rPr lang="en-US" sz="1400" dirty="0"/>
              <a:t>2019</a:t>
            </a:r>
          </a:p>
          <a:p>
            <a:pPr marL="285750" indent="-285750">
              <a:buFont typeface="Arial" panose="020B0604020202020204" pitchFamily="34" charset="0"/>
              <a:buChar char="•"/>
            </a:pPr>
            <a:r>
              <a:rPr lang="en-US" sz="1400" dirty="0"/>
              <a:t>May      –  Original Box at L20 replaced by new Spare Box 4</a:t>
            </a:r>
          </a:p>
          <a:p>
            <a:pPr marL="285750" indent="-285750">
              <a:buFont typeface="Arial" panose="020B0604020202020204" pitchFamily="34" charset="0"/>
              <a:buChar char="•"/>
            </a:pPr>
            <a:r>
              <a:rPr lang="en-US" sz="1400" dirty="0"/>
              <a:t>Dec       – Tried low pass filter on CHG0 signal to try to help reduce ‘swale’, it didn’t help</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p:txBody>
      </p:sp>
      <p:sp>
        <p:nvSpPr>
          <p:cNvPr id="3" name="TextBox 2">
            <a:extLst>
              <a:ext uri="{FF2B5EF4-FFF2-40B4-BE49-F238E27FC236}">
                <a16:creationId xmlns:a16="http://schemas.microsoft.com/office/drawing/2014/main" id="{794AD9EA-775D-4987-8D9D-CB58B48C7484}"/>
              </a:ext>
            </a:extLst>
          </p:cNvPr>
          <p:cNvSpPr txBox="1"/>
          <p:nvPr/>
        </p:nvSpPr>
        <p:spPr>
          <a:xfrm>
            <a:off x="4942114" y="188685"/>
            <a:ext cx="2307771" cy="369332"/>
          </a:xfrm>
          <a:prstGeom prst="rect">
            <a:avLst/>
          </a:prstGeom>
          <a:noFill/>
        </p:spPr>
        <p:txBody>
          <a:bodyPr wrap="square" rtlCol="0">
            <a:spAutoFit/>
          </a:bodyPr>
          <a:lstStyle/>
          <a:p>
            <a:r>
              <a:rPr lang="en-US" dirty="0"/>
              <a:t>Some CHG0 History</a:t>
            </a:r>
          </a:p>
        </p:txBody>
      </p:sp>
    </p:spTree>
    <p:extLst>
      <p:ext uri="{BB962C8B-B14F-4D97-AF65-F5344CB8AC3E}">
        <p14:creationId xmlns:p14="http://schemas.microsoft.com/office/powerpoint/2010/main" val="3868865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1D0ADF-3D15-4C88-85D0-369E5C5798EA}"/>
              </a:ext>
            </a:extLst>
          </p:cNvPr>
          <p:cNvPicPr/>
          <p:nvPr/>
        </p:nvPicPr>
        <p:blipFill>
          <a:blip r:embed="rId2">
            <a:extLst>
              <a:ext uri="{28A0092B-C50C-407E-A947-70E740481C1C}">
                <a14:useLocalDpi xmlns:a14="http://schemas.microsoft.com/office/drawing/2010/main" val="0"/>
              </a:ext>
            </a:extLst>
          </a:blip>
          <a:stretch>
            <a:fillRect/>
          </a:stretch>
        </p:blipFill>
        <p:spPr>
          <a:xfrm>
            <a:off x="585591" y="1267897"/>
            <a:ext cx="2971800" cy="2376805"/>
          </a:xfrm>
          <a:prstGeom prst="rect">
            <a:avLst/>
          </a:prstGeom>
        </p:spPr>
      </p:pic>
      <p:sp>
        <p:nvSpPr>
          <p:cNvPr id="8" name="TextBox 7">
            <a:extLst>
              <a:ext uri="{FF2B5EF4-FFF2-40B4-BE49-F238E27FC236}">
                <a16:creationId xmlns:a16="http://schemas.microsoft.com/office/drawing/2014/main" id="{FE913644-BCB4-4295-9922-39E6F93DE8A9}"/>
              </a:ext>
            </a:extLst>
          </p:cNvPr>
          <p:cNvSpPr txBox="1"/>
          <p:nvPr/>
        </p:nvSpPr>
        <p:spPr>
          <a:xfrm>
            <a:off x="372158" y="3875565"/>
            <a:ext cx="3849113" cy="1754326"/>
          </a:xfrm>
          <a:prstGeom prst="rect">
            <a:avLst/>
          </a:prstGeom>
          <a:noFill/>
        </p:spPr>
        <p:txBody>
          <a:bodyPr wrap="square" rtlCol="0">
            <a:spAutoFit/>
          </a:bodyPr>
          <a:lstStyle/>
          <a:p>
            <a:r>
              <a:rPr lang="en-US" dirty="0"/>
              <a:t>↑CHG0 L20 Close up comparing corrector ramp and no ramp conditions.</a:t>
            </a:r>
          </a:p>
          <a:p>
            <a:r>
              <a:rPr lang="en-US" dirty="0"/>
              <a:t>We found the two dipoles at L20 are primarily responsible for the interference.</a:t>
            </a:r>
          </a:p>
        </p:txBody>
      </p:sp>
      <p:pic>
        <p:nvPicPr>
          <p:cNvPr id="9" name="Content Placeholder 8" descr="C:\Users\triplett\AppData\Local\Temp\CHG0_attaching_scope.gif">
            <a:extLst>
              <a:ext uri="{FF2B5EF4-FFF2-40B4-BE49-F238E27FC236}">
                <a16:creationId xmlns:a16="http://schemas.microsoft.com/office/drawing/2014/main" id="{DA608C34-2B1E-49C1-BA24-8C76BCC81F9F}"/>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63098" y="1267897"/>
            <a:ext cx="2614316" cy="2376805"/>
          </a:xfrm>
          <a:prstGeom prst="rect">
            <a:avLst/>
          </a:prstGeom>
          <a:noFill/>
          <a:ln>
            <a:noFill/>
          </a:ln>
        </p:spPr>
      </p:pic>
      <p:sp>
        <p:nvSpPr>
          <p:cNvPr id="10" name="TextBox 9">
            <a:extLst>
              <a:ext uri="{FF2B5EF4-FFF2-40B4-BE49-F238E27FC236}">
                <a16:creationId xmlns:a16="http://schemas.microsoft.com/office/drawing/2014/main" id="{7C47FBB2-D144-4842-8E68-73B1B43F7771}"/>
              </a:ext>
            </a:extLst>
          </p:cNvPr>
          <p:cNvSpPr txBox="1"/>
          <p:nvPr/>
        </p:nvSpPr>
        <p:spPr>
          <a:xfrm>
            <a:off x="4357522" y="3875565"/>
            <a:ext cx="3849113" cy="2308324"/>
          </a:xfrm>
          <a:prstGeom prst="rect">
            <a:avLst/>
          </a:prstGeom>
          <a:noFill/>
        </p:spPr>
        <p:txBody>
          <a:bodyPr wrap="square" rtlCol="0">
            <a:spAutoFit/>
          </a:bodyPr>
          <a:lstStyle/>
          <a:p>
            <a:r>
              <a:rPr lang="en-US" dirty="0"/>
              <a:t>↑CHG0 L20 Close up comparing corrector ramp and no ramp conditions. We had added a T for scope monitoring as well as driving electronics upstairs. The 3554 was very touchy about this, we had to add a 50 ohm terminator before the scope channel to keep it from oscillating.</a:t>
            </a:r>
          </a:p>
        </p:txBody>
      </p:sp>
      <p:pic>
        <p:nvPicPr>
          <p:cNvPr id="11" name="Picture 10" descr="C:\Users\triplett\AppData\Local\Temp\IMG_0847.JPG">
            <a:extLst>
              <a:ext uri="{FF2B5EF4-FFF2-40B4-BE49-F238E27FC236}">
                <a16:creationId xmlns:a16="http://schemas.microsoft.com/office/drawing/2014/main" id="{520B364E-FBC4-4430-A197-497AF9CD479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42886" y="710457"/>
            <a:ext cx="3240405" cy="4319270"/>
          </a:xfrm>
          <a:prstGeom prst="rect">
            <a:avLst/>
          </a:prstGeom>
          <a:noFill/>
          <a:ln>
            <a:noFill/>
          </a:ln>
        </p:spPr>
      </p:pic>
      <p:sp>
        <p:nvSpPr>
          <p:cNvPr id="12" name="TextBox 11">
            <a:extLst>
              <a:ext uri="{FF2B5EF4-FFF2-40B4-BE49-F238E27FC236}">
                <a16:creationId xmlns:a16="http://schemas.microsoft.com/office/drawing/2014/main" id="{3275A6CF-E0DA-48CD-A14C-A2EA2C8FEBCB}"/>
              </a:ext>
            </a:extLst>
          </p:cNvPr>
          <p:cNvSpPr txBox="1"/>
          <p:nvPr/>
        </p:nvSpPr>
        <p:spPr>
          <a:xfrm>
            <a:off x="8385192" y="5103674"/>
            <a:ext cx="3849113" cy="1200329"/>
          </a:xfrm>
          <a:prstGeom prst="rect">
            <a:avLst/>
          </a:prstGeom>
          <a:noFill/>
        </p:spPr>
        <p:txBody>
          <a:bodyPr wrap="square" rtlCol="0">
            <a:spAutoFit/>
          </a:bodyPr>
          <a:lstStyle/>
          <a:p>
            <a:r>
              <a:rPr lang="en-US" dirty="0"/>
              <a:t>↑CHG0 L20 with shielding, and some fiberglass separators added. Note downstream of ceramic. No wall I bypass installed yet.</a:t>
            </a:r>
          </a:p>
        </p:txBody>
      </p:sp>
      <p:sp>
        <p:nvSpPr>
          <p:cNvPr id="2" name="TextBox 1">
            <a:extLst>
              <a:ext uri="{FF2B5EF4-FFF2-40B4-BE49-F238E27FC236}">
                <a16:creationId xmlns:a16="http://schemas.microsoft.com/office/drawing/2014/main" id="{2CBE33B0-D043-4325-8699-A1E51D86C0FA}"/>
              </a:ext>
            </a:extLst>
          </p:cNvPr>
          <p:cNvSpPr txBox="1"/>
          <p:nvPr/>
        </p:nvSpPr>
        <p:spPr>
          <a:xfrm>
            <a:off x="3029639" y="132202"/>
            <a:ext cx="4979624" cy="923330"/>
          </a:xfrm>
          <a:prstGeom prst="rect">
            <a:avLst/>
          </a:prstGeom>
          <a:noFill/>
        </p:spPr>
        <p:txBody>
          <a:bodyPr wrap="square" rtlCol="0">
            <a:spAutoFit/>
          </a:bodyPr>
          <a:lstStyle/>
          <a:p>
            <a:pPr algn="ctr"/>
            <a:r>
              <a:rPr lang="en-US" dirty="0"/>
              <a:t>L20 Tunnel Electronics require shielding from BMA       Output distortion is due to the corrector ramps</a:t>
            </a:r>
          </a:p>
          <a:p>
            <a:pPr algn="ctr"/>
            <a:r>
              <a:rPr lang="en-US" dirty="0"/>
              <a:t>Shielding helped minimize/eliminate this  </a:t>
            </a:r>
          </a:p>
        </p:txBody>
      </p:sp>
    </p:spTree>
    <p:extLst>
      <p:ext uri="{BB962C8B-B14F-4D97-AF65-F5344CB8AC3E}">
        <p14:creationId xmlns:p14="http://schemas.microsoft.com/office/powerpoint/2010/main" val="2237344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triplett\AppData\Local\Temp\so_no_shld_ce_sf_0.gif">
            <a:extLst>
              <a:ext uri="{FF2B5EF4-FFF2-40B4-BE49-F238E27FC236}">
                <a16:creationId xmlns:a16="http://schemas.microsoft.com/office/drawing/2014/main" id="{8333E709-5A55-4C6E-AA2E-3B4C5479AA63}"/>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3671" y="711754"/>
            <a:ext cx="3277644" cy="2983424"/>
          </a:xfrm>
          <a:prstGeom prst="rect">
            <a:avLst/>
          </a:prstGeom>
          <a:noFill/>
          <a:ln>
            <a:noFill/>
          </a:ln>
        </p:spPr>
      </p:pic>
      <p:sp>
        <p:nvSpPr>
          <p:cNvPr id="2" name="TextBox 1">
            <a:extLst>
              <a:ext uri="{FF2B5EF4-FFF2-40B4-BE49-F238E27FC236}">
                <a16:creationId xmlns:a16="http://schemas.microsoft.com/office/drawing/2014/main" id="{CC11B16C-C5B0-4DDA-BD53-70E433C233E8}"/>
              </a:ext>
            </a:extLst>
          </p:cNvPr>
          <p:cNvSpPr txBox="1"/>
          <p:nvPr/>
        </p:nvSpPr>
        <p:spPr>
          <a:xfrm>
            <a:off x="429898" y="3832964"/>
            <a:ext cx="3883068" cy="1200329"/>
          </a:xfrm>
          <a:prstGeom prst="rect">
            <a:avLst/>
          </a:prstGeom>
          <a:noFill/>
        </p:spPr>
        <p:txBody>
          <a:bodyPr wrap="square" rtlCol="0">
            <a:spAutoFit/>
          </a:bodyPr>
          <a:lstStyle/>
          <a:p>
            <a:r>
              <a:rPr lang="en-US" dirty="0"/>
              <a:t>↑CHG0 L20 with standoffs, shielding is removed, bulk is ON but the 6 scale factors are all set to 0.</a:t>
            </a:r>
          </a:p>
          <a:p>
            <a:endParaRPr lang="en-US" dirty="0"/>
          </a:p>
        </p:txBody>
      </p:sp>
      <p:pic>
        <p:nvPicPr>
          <p:cNvPr id="5" name="Picture 4" descr="C:\Users\triplett\AppData\Local\Temp\so_no_shld_bulk_off.gif">
            <a:extLst>
              <a:ext uri="{FF2B5EF4-FFF2-40B4-BE49-F238E27FC236}">
                <a16:creationId xmlns:a16="http://schemas.microsoft.com/office/drawing/2014/main" id="{50934624-BE80-4301-911B-92D51BAB15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05194" y="769620"/>
            <a:ext cx="3324225" cy="2659380"/>
          </a:xfrm>
          <a:prstGeom prst="rect">
            <a:avLst/>
          </a:prstGeom>
          <a:noFill/>
          <a:ln>
            <a:noFill/>
          </a:ln>
        </p:spPr>
      </p:pic>
      <p:sp>
        <p:nvSpPr>
          <p:cNvPr id="6" name="TextBox 5">
            <a:extLst>
              <a:ext uri="{FF2B5EF4-FFF2-40B4-BE49-F238E27FC236}">
                <a16:creationId xmlns:a16="http://schemas.microsoft.com/office/drawing/2014/main" id="{363CE854-E08E-4495-9023-B88EB1C5DF65}"/>
              </a:ext>
            </a:extLst>
          </p:cNvPr>
          <p:cNvSpPr txBox="1"/>
          <p:nvPr/>
        </p:nvSpPr>
        <p:spPr>
          <a:xfrm>
            <a:off x="4505194" y="3695178"/>
            <a:ext cx="3883068" cy="1477328"/>
          </a:xfrm>
          <a:prstGeom prst="rect">
            <a:avLst/>
          </a:prstGeom>
          <a:noFill/>
        </p:spPr>
        <p:txBody>
          <a:bodyPr wrap="square" rtlCol="0">
            <a:spAutoFit/>
          </a:bodyPr>
          <a:lstStyle/>
          <a:p>
            <a:r>
              <a:rPr lang="en-US" dirty="0"/>
              <a:t>↑CHG0 L20 with standoffs, shielding is removed, bulk is OFF. This is the first time we realize a difference between scale factors = 0 and the bulk being OFF! </a:t>
            </a:r>
          </a:p>
        </p:txBody>
      </p:sp>
      <p:sp>
        <p:nvSpPr>
          <p:cNvPr id="7" name="TextBox 6">
            <a:extLst>
              <a:ext uri="{FF2B5EF4-FFF2-40B4-BE49-F238E27FC236}">
                <a16:creationId xmlns:a16="http://schemas.microsoft.com/office/drawing/2014/main" id="{43F08C1C-53C5-4AD4-B0ED-F61868F04E17}"/>
              </a:ext>
            </a:extLst>
          </p:cNvPr>
          <p:cNvSpPr txBox="1"/>
          <p:nvPr/>
        </p:nvSpPr>
        <p:spPr>
          <a:xfrm>
            <a:off x="8738992" y="3695178"/>
            <a:ext cx="3453008" cy="2308324"/>
          </a:xfrm>
          <a:prstGeom prst="rect">
            <a:avLst/>
          </a:prstGeom>
          <a:noFill/>
        </p:spPr>
        <p:txBody>
          <a:bodyPr wrap="square" rtlCol="0">
            <a:spAutoFit/>
          </a:bodyPr>
          <a:lstStyle/>
          <a:p>
            <a:r>
              <a:rPr lang="en-US" dirty="0"/>
              <a:t>↑L20 with standoffs, Shielding is in place (on upstream side of ceramic). Bulk is ON, Scale Factors are set to zero, Offsets are set to zero. The spread in signal is increased. The magnetic shielding doesn’t help this.</a:t>
            </a:r>
          </a:p>
          <a:p>
            <a:endParaRPr lang="en-US" dirty="0"/>
          </a:p>
        </p:txBody>
      </p:sp>
      <p:pic>
        <p:nvPicPr>
          <p:cNvPr id="8" name="Picture 7" descr="C:\Users\triplett\AppData\Local\Temp\offsets_0_sfs_0_bulk_o.gif">
            <a:extLst>
              <a:ext uri="{FF2B5EF4-FFF2-40B4-BE49-F238E27FC236}">
                <a16:creationId xmlns:a16="http://schemas.microsoft.com/office/drawing/2014/main" id="{066711B4-841E-490F-8748-C02CAEE740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514174" y="711754"/>
            <a:ext cx="3009771" cy="2659380"/>
          </a:xfrm>
          <a:prstGeom prst="rect">
            <a:avLst/>
          </a:prstGeom>
          <a:noFill/>
          <a:ln>
            <a:noFill/>
          </a:ln>
        </p:spPr>
      </p:pic>
      <p:sp>
        <p:nvSpPr>
          <p:cNvPr id="9" name="TextBox 8">
            <a:extLst>
              <a:ext uri="{FF2B5EF4-FFF2-40B4-BE49-F238E27FC236}">
                <a16:creationId xmlns:a16="http://schemas.microsoft.com/office/drawing/2014/main" id="{A000B504-AF1E-447B-ACC3-3A7487E1233B}"/>
              </a:ext>
            </a:extLst>
          </p:cNvPr>
          <p:cNvSpPr txBox="1"/>
          <p:nvPr/>
        </p:nvSpPr>
        <p:spPr>
          <a:xfrm>
            <a:off x="3677494" y="65423"/>
            <a:ext cx="4979624" cy="646331"/>
          </a:xfrm>
          <a:prstGeom prst="rect">
            <a:avLst/>
          </a:prstGeom>
          <a:noFill/>
        </p:spPr>
        <p:txBody>
          <a:bodyPr wrap="square" rtlCol="0">
            <a:spAutoFit/>
          </a:bodyPr>
          <a:lstStyle/>
          <a:p>
            <a:pPr algn="ctr"/>
            <a:r>
              <a:rPr lang="en-US" dirty="0"/>
              <a:t>L20 Tunnel Electronics also see the bulk supply switching frequency of 80Khz from BMA  </a:t>
            </a:r>
          </a:p>
        </p:txBody>
      </p:sp>
    </p:spTree>
    <p:extLst>
      <p:ext uri="{BB962C8B-B14F-4D97-AF65-F5344CB8AC3E}">
        <p14:creationId xmlns:p14="http://schemas.microsoft.com/office/powerpoint/2010/main" val="140451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62A626-9A58-4E5D-B896-1D9A7FBDAA5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2404" y="1475059"/>
            <a:ext cx="4855164" cy="3907882"/>
          </a:xfrm>
          <a:prstGeom prst="rect">
            <a:avLst/>
          </a:prstGeom>
          <a:noFill/>
          <a:ln>
            <a:noFill/>
          </a:ln>
        </p:spPr>
      </p:pic>
      <p:pic>
        <p:nvPicPr>
          <p:cNvPr id="3" name="Picture 2">
            <a:extLst>
              <a:ext uri="{FF2B5EF4-FFF2-40B4-BE49-F238E27FC236}">
                <a16:creationId xmlns:a16="http://schemas.microsoft.com/office/drawing/2014/main" id="{42A38442-E385-429C-BA74-6241BC94EEB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434" y="1475059"/>
            <a:ext cx="4726603" cy="3907882"/>
          </a:xfrm>
          <a:prstGeom prst="rect">
            <a:avLst/>
          </a:prstGeom>
          <a:noFill/>
          <a:ln>
            <a:noFill/>
          </a:ln>
        </p:spPr>
      </p:pic>
      <p:sp>
        <p:nvSpPr>
          <p:cNvPr id="4" name="TextBox 3">
            <a:extLst>
              <a:ext uri="{FF2B5EF4-FFF2-40B4-BE49-F238E27FC236}">
                <a16:creationId xmlns:a16="http://schemas.microsoft.com/office/drawing/2014/main" id="{852C8B45-AFE7-4A44-9836-E7F7EB1C3C71}"/>
              </a:ext>
            </a:extLst>
          </p:cNvPr>
          <p:cNvSpPr txBox="1"/>
          <p:nvPr/>
        </p:nvSpPr>
        <p:spPr>
          <a:xfrm>
            <a:off x="5099304" y="274320"/>
            <a:ext cx="2325624" cy="923330"/>
          </a:xfrm>
          <a:prstGeom prst="rect">
            <a:avLst/>
          </a:prstGeom>
          <a:noFill/>
        </p:spPr>
        <p:txBody>
          <a:bodyPr wrap="square" rtlCol="0">
            <a:spAutoFit/>
          </a:bodyPr>
          <a:lstStyle/>
          <a:p>
            <a:pPr algn="ctr"/>
            <a:r>
              <a:rPr lang="en-US" dirty="0"/>
              <a:t>Test Bench Set Up For CHG0 Amplifier Calibration and Testing </a:t>
            </a:r>
          </a:p>
        </p:txBody>
      </p:sp>
      <p:sp>
        <p:nvSpPr>
          <p:cNvPr id="6" name="TextBox 5">
            <a:extLst>
              <a:ext uri="{FF2B5EF4-FFF2-40B4-BE49-F238E27FC236}">
                <a16:creationId xmlns:a16="http://schemas.microsoft.com/office/drawing/2014/main" id="{DD4241A0-B97A-4843-BF8C-949003822222}"/>
              </a:ext>
            </a:extLst>
          </p:cNvPr>
          <p:cNvSpPr txBox="1"/>
          <p:nvPr/>
        </p:nvSpPr>
        <p:spPr>
          <a:xfrm>
            <a:off x="1455841" y="5660350"/>
            <a:ext cx="9280317" cy="923330"/>
          </a:xfrm>
          <a:prstGeom prst="rect">
            <a:avLst/>
          </a:prstGeom>
          <a:noFill/>
        </p:spPr>
        <p:txBody>
          <a:bodyPr wrap="square" rtlCol="0">
            <a:spAutoFit/>
          </a:bodyPr>
          <a:lstStyle/>
          <a:p>
            <a:r>
              <a:rPr lang="en-US" dirty="0"/>
              <a:t>Tunnel Box Gain, Offset, &amp; Compensation Adjustments are via the holes in the box cover.</a:t>
            </a:r>
          </a:p>
          <a:p>
            <a:r>
              <a:rPr lang="en-US" dirty="0"/>
              <a:t>For operational systems, if any of these parameters need adjustment, a tunnel access is required.</a:t>
            </a:r>
          </a:p>
          <a:p>
            <a:endParaRPr lang="en-US" dirty="0"/>
          </a:p>
        </p:txBody>
      </p:sp>
    </p:spTree>
    <p:extLst>
      <p:ext uri="{BB962C8B-B14F-4D97-AF65-F5344CB8AC3E}">
        <p14:creationId xmlns:p14="http://schemas.microsoft.com/office/powerpoint/2010/main" val="2043958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75272E2B-FB81-4D65-8D9C-846D3C918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438" y="881349"/>
            <a:ext cx="4439547" cy="5745295"/>
          </a:xfrm>
          <a:prstGeom prst="rect">
            <a:avLst/>
          </a:prstGeom>
        </p:spPr>
      </p:pic>
      <p:sp>
        <p:nvSpPr>
          <p:cNvPr id="4" name="TextBox 3">
            <a:extLst>
              <a:ext uri="{FF2B5EF4-FFF2-40B4-BE49-F238E27FC236}">
                <a16:creationId xmlns:a16="http://schemas.microsoft.com/office/drawing/2014/main" id="{EF23EB81-88BE-433B-B3A8-EEF806B6404C}"/>
              </a:ext>
            </a:extLst>
          </p:cNvPr>
          <p:cNvSpPr txBox="1"/>
          <p:nvPr/>
        </p:nvSpPr>
        <p:spPr>
          <a:xfrm>
            <a:off x="4426945" y="231356"/>
            <a:ext cx="3338110" cy="369332"/>
          </a:xfrm>
          <a:prstGeom prst="rect">
            <a:avLst/>
          </a:prstGeom>
          <a:noFill/>
        </p:spPr>
        <p:txBody>
          <a:bodyPr wrap="square" rtlCol="0">
            <a:spAutoFit/>
          </a:bodyPr>
          <a:lstStyle/>
          <a:p>
            <a:r>
              <a:rPr lang="en-US" dirty="0"/>
              <a:t>CHG0 Calibration Techniques</a:t>
            </a:r>
          </a:p>
        </p:txBody>
      </p:sp>
      <p:sp>
        <p:nvSpPr>
          <p:cNvPr id="5" name="TextBox 4">
            <a:extLst>
              <a:ext uri="{FF2B5EF4-FFF2-40B4-BE49-F238E27FC236}">
                <a16:creationId xmlns:a16="http://schemas.microsoft.com/office/drawing/2014/main" id="{5310D2FE-B6CA-4871-8DEC-7242689957F3}"/>
              </a:ext>
            </a:extLst>
          </p:cNvPr>
          <p:cNvSpPr txBox="1"/>
          <p:nvPr/>
        </p:nvSpPr>
        <p:spPr>
          <a:xfrm>
            <a:off x="6544020" y="991517"/>
            <a:ext cx="5056742"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t>First make a careful measurement of the calibration loop resistance. We’ve found using a handheld Megger instrument that delivers 20mA for resistance measurement is stiff enough to provide a reliable resistance check</a:t>
            </a:r>
          </a:p>
          <a:p>
            <a:pPr marL="285750" indent="-285750">
              <a:buFont typeface="Arial" panose="020B0604020202020204" pitchFamily="34" charset="0"/>
              <a:buChar char="•"/>
            </a:pPr>
            <a:r>
              <a:rPr lang="en-US" sz="1600" dirty="0"/>
              <a:t>Knowing the calibration loop resistance, we can now calculate needed voltages to drive the desired calibration currents.</a:t>
            </a:r>
          </a:p>
          <a:p>
            <a:pPr marL="285750" indent="-285750">
              <a:buFont typeface="Arial" panose="020B0604020202020204" pitchFamily="34" charset="0"/>
              <a:buChar char="•"/>
            </a:pPr>
            <a:r>
              <a:rPr lang="en-US" sz="1600" dirty="0"/>
              <a:t>E3100 output is 1 V/A. Tunnel Amp feedback through E3100’s 21 external turns. Gain ~ </a:t>
            </a:r>
            <a:r>
              <a:rPr lang="en-US" sz="1600" dirty="0" err="1"/>
              <a:t>Rfeedback</a:t>
            </a:r>
            <a:r>
              <a:rPr lang="en-US" sz="1600" dirty="0"/>
              <a:t>/21 ~ 210/21 = 10. For the tunnel electronics, output is ~ 10 V/A</a:t>
            </a:r>
          </a:p>
          <a:p>
            <a:pPr marL="285750" indent="-285750">
              <a:buFont typeface="Arial" panose="020B0604020202020204" pitchFamily="34" charset="0"/>
              <a:buChar char="•"/>
            </a:pPr>
            <a:r>
              <a:rPr lang="en-US" sz="1600" dirty="0"/>
              <a:t>Calibration current * Tunnel Gain = Output V</a:t>
            </a:r>
          </a:p>
          <a:p>
            <a:pPr marL="285750" indent="-285750">
              <a:buFont typeface="Arial" panose="020B0604020202020204" pitchFamily="34" charset="0"/>
              <a:buChar char="•"/>
            </a:pPr>
            <a:r>
              <a:rPr lang="en-US" sz="1600" dirty="0"/>
              <a:t>1V -&gt; 1E12, 2V -&gt; 2E12, …, 7V -&gt;7E12 and so on</a:t>
            </a:r>
          </a:p>
          <a:p>
            <a:pPr marL="285750" indent="-285750">
              <a:buFont typeface="Arial" panose="020B0604020202020204" pitchFamily="34" charset="0"/>
              <a:buChar char="•"/>
            </a:pPr>
            <a:r>
              <a:rPr lang="en-US" sz="1600" dirty="0"/>
              <a:t>Set up </a:t>
            </a:r>
            <a:r>
              <a:rPr lang="en-US" sz="1600" dirty="0" err="1"/>
              <a:t>pulser</a:t>
            </a:r>
            <a:r>
              <a:rPr lang="en-US" sz="1600" dirty="0"/>
              <a:t> and scope as shown</a:t>
            </a:r>
          </a:p>
          <a:p>
            <a:pPr marL="285750" indent="-285750">
              <a:buFont typeface="Arial" panose="020B0604020202020204" pitchFamily="34" charset="0"/>
              <a:buChar char="•"/>
            </a:pPr>
            <a:r>
              <a:rPr lang="en-US" sz="1600" dirty="0"/>
              <a:t>Adjust calibration pulse as close as possible to desired level &amp; do measurement.</a:t>
            </a:r>
          </a:p>
          <a:p>
            <a:pPr marL="285750" indent="-285750">
              <a:buFont typeface="Arial" panose="020B0604020202020204" pitchFamily="34" charset="0"/>
              <a:buChar char="•"/>
            </a:pPr>
            <a:r>
              <a:rPr lang="en-US" sz="1600" dirty="0"/>
              <a:t>We chose to use 4 turn calibration loops rather than 1 turn, it helps pulse source meet the demanded V</a:t>
            </a:r>
          </a:p>
          <a:p>
            <a:pPr marL="285750" indent="-285750">
              <a:buFont typeface="Arial" panose="020B0604020202020204" pitchFamily="34" charset="0"/>
              <a:buChar char="•"/>
            </a:pPr>
            <a:r>
              <a:rPr lang="en-US" sz="1600" dirty="0"/>
              <a:t>We always use the end of the normalizer pulse as the measurement point for calibration</a:t>
            </a:r>
          </a:p>
        </p:txBody>
      </p:sp>
    </p:spTree>
    <p:extLst>
      <p:ext uri="{BB962C8B-B14F-4D97-AF65-F5344CB8AC3E}">
        <p14:creationId xmlns:p14="http://schemas.microsoft.com/office/powerpoint/2010/main" val="215892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TEK00009.TIF">
            <a:extLst>
              <a:ext uri="{FF2B5EF4-FFF2-40B4-BE49-F238E27FC236}">
                <a16:creationId xmlns:a16="http://schemas.microsoft.com/office/drawing/2014/main" id="{2E0C4970-5E42-43E6-8D18-B2F21197114C}"/>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1753" y="375781"/>
            <a:ext cx="3110587" cy="2292089"/>
          </a:xfrm>
          <a:prstGeom prst="rect">
            <a:avLst/>
          </a:prstGeom>
          <a:noFill/>
          <a:ln>
            <a:noFill/>
          </a:ln>
        </p:spPr>
      </p:pic>
      <p:sp>
        <p:nvSpPr>
          <p:cNvPr id="2" name="TextBox 1">
            <a:extLst>
              <a:ext uri="{FF2B5EF4-FFF2-40B4-BE49-F238E27FC236}">
                <a16:creationId xmlns:a16="http://schemas.microsoft.com/office/drawing/2014/main" id="{94A3E47B-025C-4768-AEAA-04FD97F011B5}"/>
              </a:ext>
            </a:extLst>
          </p:cNvPr>
          <p:cNvSpPr txBox="1"/>
          <p:nvPr/>
        </p:nvSpPr>
        <p:spPr>
          <a:xfrm>
            <a:off x="300625" y="2780778"/>
            <a:ext cx="3231715" cy="984885"/>
          </a:xfrm>
          <a:prstGeom prst="rect">
            <a:avLst/>
          </a:prstGeom>
          <a:noFill/>
        </p:spPr>
        <p:txBody>
          <a:bodyPr wrap="square" rtlCol="0">
            <a:spAutoFit/>
          </a:bodyPr>
          <a:lstStyle/>
          <a:p>
            <a:r>
              <a:rPr lang="en-US" sz="1000" dirty="0"/>
              <a:t>↑Normalizer output via L20 toroid for 1E12. CH1 = </a:t>
            </a:r>
            <a:r>
              <a:rPr lang="en-US" sz="1000" dirty="0" err="1"/>
              <a:t>cal</a:t>
            </a:r>
            <a:r>
              <a:rPr lang="en-US" sz="1000" dirty="0"/>
              <a:t> pulse = 1.35V , CH2 = Normalizer output = -1.01V (12mV </a:t>
            </a:r>
            <a:r>
              <a:rPr lang="en-US" sz="1000" dirty="0" err="1"/>
              <a:t>os</a:t>
            </a:r>
            <a:r>
              <a:rPr lang="en-US" sz="1000" dirty="0"/>
              <a:t>), CH3 = L20 Meter Output = -1.02 (-4mV </a:t>
            </a:r>
            <a:r>
              <a:rPr lang="en-US" sz="1000" dirty="0" err="1"/>
              <a:t>os</a:t>
            </a:r>
            <a:r>
              <a:rPr lang="en-US" sz="1000" dirty="0"/>
              <a:t>), CH4 = 3554 Output = -1.02V (-5.68V </a:t>
            </a:r>
            <a:r>
              <a:rPr lang="en-US" sz="1000" dirty="0" err="1"/>
              <a:t>os</a:t>
            </a:r>
            <a:r>
              <a:rPr lang="en-US" sz="1000" dirty="0"/>
              <a:t>).</a:t>
            </a:r>
          </a:p>
          <a:p>
            <a:endParaRPr lang="en-US" dirty="0"/>
          </a:p>
        </p:txBody>
      </p:sp>
      <p:pic>
        <p:nvPicPr>
          <p:cNvPr id="5" name="Picture 4" descr="F:\TEK00010.TIF">
            <a:extLst>
              <a:ext uri="{FF2B5EF4-FFF2-40B4-BE49-F238E27FC236}">
                <a16:creationId xmlns:a16="http://schemas.microsoft.com/office/drawing/2014/main" id="{80FC5EB2-FFD0-400F-A43F-9E61130DB3E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29693" y="375781"/>
            <a:ext cx="3247721" cy="2292089"/>
          </a:xfrm>
          <a:prstGeom prst="rect">
            <a:avLst/>
          </a:prstGeom>
          <a:noFill/>
          <a:ln>
            <a:noFill/>
          </a:ln>
        </p:spPr>
      </p:pic>
      <p:sp>
        <p:nvSpPr>
          <p:cNvPr id="6" name="TextBox 5">
            <a:extLst>
              <a:ext uri="{FF2B5EF4-FFF2-40B4-BE49-F238E27FC236}">
                <a16:creationId xmlns:a16="http://schemas.microsoft.com/office/drawing/2014/main" id="{01619996-6231-4846-BC32-2ABF4A3AE7E8}"/>
              </a:ext>
            </a:extLst>
          </p:cNvPr>
          <p:cNvSpPr txBox="1"/>
          <p:nvPr/>
        </p:nvSpPr>
        <p:spPr>
          <a:xfrm>
            <a:off x="3929693" y="2780777"/>
            <a:ext cx="3231715" cy="984885"/>
          </a:xfrm>
          <a:prstGeom prst="rect">
            <a:avLst/>
          </a:prstGeom>
          <a:noFill/>
        </p:spPr>
        <p:txBody>
          <a:bodyPr wrap="square" rtlCol="0">
            <a:spAutoFit/>
          </a:bodyPr>
          <a:lstStyle/>
          <a:p>
            <a:r>
              <a:rPr lang="en-US" sz="1000" dirty="0"/>
              <a:t>↑Normalizer output via L20 toroid for 2E12. CH1 = </a:t>
            </a:r>
            <a:r>
              <a:rPr lang="en-US" sz="1000" dirty="0" err="1"/>
              <a:t>cal</a:t>
            </a:r>
            <a:r>
              <a:rPr lang="en-US" sz="1000" dirty="0"/>
              <a:t> pulse = 2.76V (0V </a:t>
            </a:r>
            <a:r>
              <a:rPr lang="en-US" sz="1000" dirty="0" err="1"/>
              <a:t>os</a:t>
            </a:r>
            <a:r>
              <a:rPr lang="en-US" sz="1000" dirty="0"/>
              <a:t>) , CH2 = Normalizer output = -2.00V (10mV </a:t>
            </a:r>
            <a:r>
              <a:rPr lang="en-US" sz="1000" dirty="0" err="1"/>
              <a:t>os</a:t>
            </a:r>
            <a:r>
              <a:rPr lang="en-US" sz="1000" dirty="0"/>
              <a:t>), CH3 = L20 Meter Output = -2.00 (0mV </a:t>
            </a:r>
            <a:r>
              <a:rPr lang="en-US" sz="1000" dirty="0" err="1"/>
              <a:t>os</a:t>
            </a:r>
            <a:r>
              <a:rPr lang="en-US" sz="1000" dirty="0"/>
              <a:t>), CH4 = 3554 Output = -2.00V (-3.74V </a:t>
            </a:r>
            <a:r>
              <a:rPr lang="en-US" sz="1000" dirty="0" err="1"/>
              <a:t>os</a:t>
            </a:r>
            <a:r>
              <a:rPr lang="en-US" sz="1000" dirty="0"/>
              <a:t>).</a:t>
            </a:r>
          </a:p>
          <a:p>
            <a:endParaRPr lang="en-US" dirty="0"/>
          </a:p>
        </p:txBody>
      </p:sp>
      <p:pic>
        <p:nvPicPr>
          <p:cNvPr id="7" name="Picture 6" descr="F:\TEK00011.TIF">
            <a:extLst>
              <a:ext uri="{FF2B5EF4-FFF2-40B4-BE49-F238E27FC236}">
                <a16:creationId xmlns:a16="http://schemas.microsoft.com/office/drawing/2014/main" id="{4922B728-81CC-4FD2-B56D-31ABE35FC16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802541" y="375781"/>
            <a:ext cx="3145207" cy="2292089"/>
          </a:xfrm>
          <a:prstGeom prst="rect">
            <a:avLst/>
          </a:prstGeom>
          <a:noFill/>
          <a:ln>
            <a:noFill/>
          </a:ln>
        </p:spPr>
      </p:pic>
      <p:sp>
        <p:nvSpPr>
          <p:cNvPr id="8" name="TextBox 7">
            <a:extLst>
              <a:ext uri="{FF2B5EF4-FFF2-40B4-BE49-F238E27FC236}">
                <a16:creationId xmlns:a16="http://schemas.microsoft.com/office/drawing/2014/main" id="{5890F8CD-9F90-4C93-80B9-0CF2C7A46C71}"/>
              </a:ext>
            </a:extLst>
          </p:cNvPr>
          <p:cNvSpPr txBox="1"/>
          <p:nvPr/>
        </p:nvSpPr>
        <p:spPr>
          <a:xfrm>
            <a:off x="7716033" y="2780777"/>
            <a:ext cx="3231715" cy="984885"/>
          </a:xfrm>
          <a:prstGeom prst="rect">
            <a:avLst/>
          </a:prstGeom>
          <a:noFill/>
        </p:spPr>
        <p:txBody>
          <a:bodyPr wrap="square" rtlCol="0">
            <a:spAutoFit/>
          </a:bodyPr>
          <a:lstStyle/>
          <a:p>
            <a:r>
              <a:rPr lang="en-US" sz="1000" dirty="0"/>
              <a:t>↑Normalizer output via L20 toroid for 3E12. CH1 = </a:t>
            </a:r>
            <a:r>
              <a:rPr lang="en-US" sz="1000" dirty="0" err="1"/>
              <a:t>cal</a:t>
            </a:r>
            <a:r>
              <a:rPr lang="en-US" sz="1000" dirty="0"/>
              <a:t> pulse = 4.14V (40mV </a:t>
            </a:r>
            <a:r>
              <a:rPr lang="en-US" sz="1000" dirty="0" err="1"/>
              <a:t>os</a:t>
            </a:r>
            <a:r>
              <a:rPr lang="en-US" sz="1000" dirty="0"/>
              <a:t>) , CH2 = Normalizer output = -3.00V (20mV </a:t>
            </a:r>
            <a:r>
              <a:rPr lang="en-US" sz="1000" dirty="0" err="1"/>
              <a:t>os</a:t>
            </a:r>
            <a:r>
              <a:rPr lang="en-US" sz="1000" dirty="0"/>
              <a:t>), CH3 = L20 Meter Output = -2.99 (0mV </a:t>
            </a:r>
            <a:r>
              <a:rPr lang="en-US" sz="1000" dirty="0" err="1"/>
              <a:t>os</a:t>
            </a:r>
            <a:r>
              <a:rPr lang="en-US" sz="1000" dirty="0"/>
              <a:t>), CH4 = 3554 Output = -3.00V (-2.82V </a:t>
            </a:r>
            <a:r>
              <a:rPr lang="en-US" sz="1000" dirty="0" err="1"/>
              <a:t>os</a:t>
            </a:r>
            <a:r>
              <a:rPr lang="en-US" sz="1000" dirty="0"/>
              <a:t>).</a:t>
            </a:r>
          </a:p>
          <a:p>
            <a:endParaRPr lang="en-US" dirty="0"/>
          </a:p>
        </p:txBody>
      </p:sp>
      <p:pic>
        <p:nvPicPr>
          <p:cNvPr id="9" name="Picture 8" descr="F:\TEK00012.TIF">
            <a:extLst>
              <a:ext uri="{FF2B5EF4-FFF2-40B4-BE49-F238E27FC236}">
                <a16:creationId xmlns:a16="http://schemas.microsoft.com/office/drawing/2014/main" id="{8D0726BD-8431-48A0-8E82-735045B43BF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0625" y="3510470"/>
            <a:ext cx="3074443" cy="2364237"/>
          </a:xfrm>
          <a:prstGeom prst="rect">
            <a:avLst/>
          </a:prstGeom>
          <a:noFill/>
          <a:ln>
            <a:noFill/>
          </a:ln>
        </p:spPr>
      </p:pic>
      <p:sp>
        <p:nvSpPr>
          <p:cNvPr id="10" name="TextBox 9">
            <a:extLst>
              <a:ext uri="{FF2B5EF4-FFF2-40B4-BE49-F238E27FC236}">
                <a16:creationId xmlns:a16="http://schemas.microsoft.com/office/drawing/2014/main" id="{4A9BEE2C-0552-4CAF-B749-A10F043EA960}"/>
              </a:ext>
            </a:extLst>
          </p:cNvPr>
          <p:cNvSpPr txBox="1"/>
          <p:nvPr/>
        </p:nvSpPr>
        <p:spPr>
          <a:xfrm>
            <a:off x="211550" y="5873115"/>
            <a:ext cx="3231715" cy="984885"/>
          </a:xfrm>
          <a:prstGeom prst="rect">
            <a:avLst/>
          </a:prstGeom>
          <a:noFill/>
        </p:spPr>
        <p:txBody>
          <a:bodyPr wrap="square" rtlCol="0">
            <a:spAutoFit/>
          </a:bodyPr>
          <a:lstStyle/>
          <a:p>
            <a:r>
              <a:rPr lang="en-US" sz="1000" dirty="0"/>
              <a:t>↑Normalizer output via L20 toroid for 4E12. CH1 = </a:t>
            </a:r>
            <a:r>
              <a:rPr lang="en-US" sz="1000" dirty="0" err="1"/>
              <a:t>cal</a:t>
            </a:r>
            <a:r>
              <a:rPr lang="en-US" sz="1000" dirty="0"/>
              <a:t> pulse = 5.54V (40mV </a:t>
            </a:r>
            <a:r>
              <a:rPr lang="en-US" sz="1000" dirty="0" err="1"/>
              <a:t>os</a:t>
            </a:r>
            <a:r>
              <a:rPr lang="en-US" sz="1000" dirty="0"/>
              <a:t>) , CH2 = Normalizer output = -4.00V (60mV </a:t>
            </a:r>
            <a:r>
              <a:rPr lang="en-US" sz="1000" dirty="0" err="1"/>
              <a:t>os</a:t>
            </a:r>
            <a:r>
              <a:rPr lang="en-US" sz="1000" dirty="0"/>
              <a:t>), CH3 = L20 Meter Output = -4.00 (0mV </a:t>
            </a:r>
            <a:r>
              <a:rPr lang="en-US" sz="1000" dirty="0" err="1"/>
              <a:t>os</a:t>
            </a:r>
            <a:r>
              <a:rPr lang="en-US" sz="1000" dirty="0"/>
              <a:t>), CH4 = 3554 Output = -4.00V (-1.88V </a:t>
            </a:r>
            <a:r>
              <a:rPr lang="en-US" sz="1000" dirty="0" err="1"/>
              <a:t>os</a:t>
            </a:r>
            <a:r>
              <a:rPr lang="en-US" sz="1000" dirty="0"/>
              <a:t>).</a:t>
            </a:r>
          </a:p>
          <a:p>
            <a:endParaRPr lang="en-US" dirty="0"/>
          </a:p>
        </p:txBody>
      </p:sp>
      <p:pic>
        <p:nvPicPr>
          <p:cNvPr id="11" name="Picture 10" descr="F:\TEK00013.TIF">
            <a:extLst>
              <a:ext uri="{FF2B5EF4-FFF2-40B4-BE49-F238E27FC236}">
                <a16:creationId xmlns:a16="http://schemas.microsoft.com/office/drawing/2014/main" id="{8A08CE68-36EE-4C39-97F6-444B6BB52C6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929692" y="3510470"/>
            <a:ext cx="3272774" cy="2401815"/>
          </a:xfrm>
          <a:prstGeom prst="rect">
            <a:avLst/>
          </a:prstGeom>
          <a:noFill/>
          <a:ln>
            <a:noFill/>
          </a:ln>
        </p:spPr>
      </p:pic>
      <p:sp>
        <p:nvSpPr>
          <p:cNvPr id="12" name="TextBox 11">
            <a:extLst>
              <a:ext uri="{FF2B5EF4-FFF2-40B4-BE49-F238E27FC236}">
                <a16:creationId xmlns:a16="http://schemas.microsoft.com/office/drawing/2014/main" id="{3026F917-83BE-4211-86B0-2D18AE37C017}"/>
              </a:ext>
            </a:extLst>
          </p:cNvPr>
          <p:cNvSpPr txBox="1"/>
          <p:nvPr/>
        </p:nvSpPr>
        <p:spPr>
          <a:xfrm>
            <a:off x="3970751" y="5912285"/>
            <a:ext cx="3231715" cy="861774"/>
          </a:xfrm>
          <a:prstGeom prst="rect">
            <a:avLst/>
          </a:prstGeom>
          <a:noFill/>
        </p:spPr>
        <p:txBody>
          <a:bodyPr wrap="square" rtlCol="0">
            <a:spAutoFit/>
          </a:bodyPr>
          <a:lstStyle/>
          <a:p>
            <a:r>
              <a:rPr lang="en-US" sz="1000" dirty="0"/>
              <a:t>↑Normalizer output via L20 toroid for 5E12. CH1 = </a:t>
            </a:r>
            <a:r>
              <a:rPr lang="en-US" sz="1000" dirty="0" err="1"/>
              <a:t>cal</a:t>
            </a:r>
            <a:r>
              <a:rPr lang="en-US" sz="1000" dirty="0"/>
              <a:t> pulse = 6.90V (40mV </a:t>
            </a:r>
            <a:r>
              <a:rPr lang="en-US" sz="1000" dirty="0" err="1"/>
              <a:t>os</a:t>
            </a:r>
            <a:r>
              <a:rPr lang="en-US" sz="1000" dirty="0"/>
              <a:t>) , CH2 = Normalizer output = -5.00V (60mV </a:t>
            </a:r>
            <a:r>
              <a:rPr lang="en-US" sz="1000" dirty="0" err="1"/>
              <a:t>os</a:t>
            </a:r>
            <a:r>
              <a:rPr lang="en-US" sz="1000" dirty="0"/>
              <a:t>), CH3 = L20 Meter Output = -5.04 (20mV </a:t>
            </a:r>
            <a:r>
              <a:rPr lang="en-US" sz="1000" dirty="0" err="1"/>
              <a:t>os</a:t>
            </a:r>
            <a:r>
              <a:rPr lang="en-US" sz="1000" dirty="0"/>
              <a:t>), CH4 = 3554 Output = -5.02V (-0.92V </a:t>
            </a:r>
            <a:r>
              <a:rPr lang="en-US" sz="1000" dirty="0" err="1"/>
              <a:t>os</a:t>
            </a:r>
            <a:r>
              <a:rPr lang="en-US" sz="1000" dirty="0"/>
              <a:t>).</a:t>
            </a:r>
          </a:p>
          <a:p>
            <a:endParaRPr lang="en-US" sz="1000" dirty="0"/>
          </a:p>
        </p:txBody>
      </p:sp>
      <p:pic>
        <p:nvPicPr>
          <p:cNvPr id="13" name="Picture 12" descr="F:\TEK00014.TIF">
            <a:extLst>
              <a:ext uri="{FF2B5EF4-FFF2-40B4-BE49-F238E27FC236}">
                <a16:creationId xmlns:a16="http://schemas.microsoft.com/office/drawing/2014/main" id="{15A30801-0964-484C-9F38-79D4EA93E24D}"/>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7688893" y="3517582"/>
            <a:ext cx="3258855" cy="2545015"/>
          </a:xfrm>
          <a:prstGeom prst="rect">
            <a:avLst/>
          </a:prstGeom>
          <a:noFill/>
          <a:ln>
            <a:noFill/>
          </a:ln>
        </p:spPr>
      </p:pic>
      <p:sp>
        <p:nvSpPr>
          <p:cNvPr id="14" name="TextBox 13">
            <a:extLst>
              <a:ext uri="{FF2B5EF4-FFF2-40B4-BE49-F238E27FC236}">
                <a16:creationId xmlns:a16="http://schemas.microsoft.com/office/drawing/2014/main" id="{8C5EED73-8DDA-4708-BE37-FD2C31DE2F84}"/>
              </a:ext>
            </a:extLst>
          </p:cNvPr>
          <p:cNvSpPr txBox="1"/>
          <p:nvPr/>
        </p:nvSpPr>
        <p:spPr>
          <a:xfrm>
            <a:off x="7688893" y="6050071"/>
            <a:ext cx="3231715" cy="861774"/>
          </a:xfrm>
          <a:prstGeom prst="rect">
            <a:avLst/>
          </a:prstGeom>
          <a:noFill/>
        </p:spPr>
        <p:txBody>
          <a:bodyPr wrap="square" rtlCol="0">
            <a:spAutoFit/>
          </a:bodyPr>
          <a:lstStyle/>
          <a:p>
            <a:r>
              <a:rPr lang="en-US" sz="1000" dirty="0"/>
              <a:t>↑Normalizer output via L20 toroid for 6E12. CH1 = </a:t>
            </a:r>
            <a:r>
              <a:rPr lang="en-US" sz="1000" dirty="0" err="1"/>
              <a:t>cal</a:t>
            </a:r>
            <a:r>
              <a:rPr lang="en-US" sz="1000" dirty="0"/>
              <a:t> pulse = 8.36V (0mV </a:t>
            </a:r>
            <a:r>
              <a:rPr lang="en-US" sz="1000" dirty="0" err="1"/>
              <a:t>os</a:t>
            </a:r>
            <a:r>
              <a:rPr lang="en-US" sz="1000" dirty="0"/>
              <a:t>) , CH2 = Normalizer output = -6.00V (80mV </a:t>
            </a:r>
            <a:r>
              <a:rPr lang="en-US" sz="1000" dirty="0" err="1"/>
              <a:t>os</a:t>
            </a:r>
            <a:r>
              <a:rPr lang="en-US" sz="1000" dirty="0"/>
              <a:t>), CH3 = L20 Meter Output = -6.02V (20mV </a:t>
            </a:r>
            <a:r>
              <a:rPr lang="en-US" sz="1000" dirty="0" err="1"/>
              <a:t>os</a:t>
            </a:r>
            <a:r>
              <a:rPr lang="en-US" sz="1000" dirty="0"/>
              <a:t>), CH4 = 3554 Output = -5.96V (-0.12V </a:t>
            </a:r>
            <a:r>
              <a:rPr lang="en-US" sz="1000" dirty="0" err="1"/>
              <a:t>os</a:t>
            </a:r>
            <a:r>
              <a:rPr lang="en-US" sz="1000" dirty="0"/>
              <a:t>).</a:t>
            </a:r>
          </a:p>
          <a:p>
            <a:endParaRPr lang="en-US" sz="1000" dirty="0"/>
          </a:p>
        </p:txBody>
      </p:sp>
      <p:sp>
        <p:nvSpPr>
          <p:cNvPr id="3" name="TextBox 2">
            <a:extLst>
              <a:ext uri="{FF2B5EF4-FFF2-40B4-BE49-F238E27FC236}">
                <a16:creationId xmlns:a16="http://schemas.microsoft.com/office/drawing/2014/main" id="{854F03E2-4284-42CA-A40D-BCD1EE7DB1FB}"/>
              </a:ext>
            </a:extLst>
          </p:cNvPr>
          <p:cNvSpPr txBox="1"/>
          <p:nvPr/>
        </p:nvSpPr>
        <p:spPr>
          <a:xfrm>
            <a:off x="4199987" y="24289"/>
            <a:ext cx="2732183" cy="369332"/>
          </a:xfrm>
          <a:prstGeom prst="rect">
            <a:avLst/>
          </a:prstGeom>
          <a:noFill/>
        </p:spPr>
        <p:txBody>
          <a:bodyPr wrap="square" rtlCol="0">
            <a:spAutoFit/>
          </a:bodyPr>
          <a:lstStyle/>
          <a:p>
            <a:r>
              <a:rPr lang="en-US" dirty="0"/>
              <a:t>Typical Calibration Results</a:t>
            </a:r>
          </a:p>
        </p:txBody>
      </p:sp>
    </p:spTree>
    <p:extLst>
      <p:ext uri="{BB962C8B-B14F-4D97-AF65-F5344CB8AC3E}">
        <p14:creationId xmlns:p14="http://schemas.microsoft.com/office/powerpoint/2010/main" val="2923663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1951</Words>
  <Application>Microsoft Office PowerPoint</Application>
  <PresentationFormat>Widescreen</PresentationFormat>
  <Paragraphs>309</Paragraphs>
  <Slides>20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CHG0 A discussion of what it is  the efforts to maintain it &amp; issues with calibration &amp; signal quality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Kent Triplett</dc:creator>
  <cp:lastModifiedBy>A. Kent Triplett</cp:lastModifiedBy>
  <cp:revision>97</cp:revision>
  <cp:lastPrinted>2020-07-15T19:48:15Z</cp:lastPrinted>
  <dcterms:created xsi:type="dcterms:W3CDTF">2020-07-07T16:29:59Z</dcterms:created>
  <dcterms:modified xsi:type="dcterms:W3CDTF">2020-07-16T15:39:37Z</dcterms:modified>
</cp:coreProperties>
</file>