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75" r:id="rId3"/>
    <p:sldId id="306" r:id="rId4"/>
    <p:sldId id="308" r:id="rId5"/>
    <p:sldId id="304" r:id="rId6"/>
    <p:sldId id="305" r:id="rId7"/>
    <p:sldId id="307" r:id="rId8"/>
    <p:sldId id="297" r:id="rId9"/>
    <p:sldId id="298" r:id="rId10"/>
    <p:sldId id="299" r:id="rId11"/>
    <p:sldId id="303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004C97"/>
    <a:srgbClr val="00FF00"/>
    <a:srgbClr val="000000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1382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/>
              <a:t>Tuning Curve for Prototype 3.25" Bore Cavity V1</a:t>
            </a:r>
          </a:p>
        </c:rich>
      </c:tx>
      <c:layout>
        <c:manualLayout>
          <c:xMode val="edge"/>
          <c:yMode val="edge"/>
          <c:x val="0.1333333333333333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Sheet1!$B$4:$B$16</c:f>
              <c:numCache>
                <c:formatCode>General</c:formatCode>
                <c:ptCount val="13"/>
                <c:pt idx="0">
                  <c:v>0</c:v>
                </c:pt>
                <c:pt idx="1">
                  <c:v>251.75</c:v>
                </c:pt>
                <c:pt idx="2">
                  <c:v>500.90000000000003</c:v>
                </c:pt>
                <c:pt idx="3">
                  <c:v>749.9</c:v>
                </c:pt>
                <c:pt idx="4">
                  <c:v>1001.2499999999999</c:v>
                </c:pt>
                <c:pt idx="5">
                  <c:v>1250</c:v>
                </c:pt>
                <c:pt idx="6">
                  <c:v>1498.75</c:v>
                </c:pt>
                <c:pt idx="7">
                  <c:v>1747.4</c:v>
                </c:pt>
                <c:pt idx="8">
                  <c:v>2001.0000000000002</c:v>
                </c:pt>
                <c:pt idx="9">
                  <c:v>2249.5500000000002</c:v>
                </c:pt>
                <c:pt idx="10">
                  <c:v>2501.25</c:v>
                </c:pt>
                <c:pt idx="11">
                  <c:v>2750.95</c:v>
                </c:pt>
                <c:pt idx="12">
                  <c:v>3270</c:v>
                </c:pt>
              </c:numCache>
            </c:numRef>
          </c:xVal>
          <c:yVal>
            <c:numRef>
              <c:f>Sheet1!$C$4:$C$16</c:f>
              <c:numCache>
                <c:formatCode>General</c:formatCode>
                <c:ptCount val="13"/>
                <c:pt idx="0">
                  <c:v>28.068000000000001</c:v>
                </c:pt>
                <c:pt idx="1">
                  <c:v>37.533999999999999</c:v>
                </c:pt>
                <c:pt idx="2">
                  <c:v>42.204999999999998</c:v>
                </c:pt>
                <c:pt idx="3">
                  <c:v>45.066000000000003</c:v>
                </c:pt>
                <c:pt idx="4">
                  <c:v>47.055999999999997</c:v>
                </c:pt>
                <c:pt idx="5">
                  <c:v>48.494</c:v>
                </c:pt>
                <c:pt idx="6">
                  <c:v>49.581000000000003</c:v>
                </c:pt>
                <c:pt idx="7">
                  <c:v>50.421999999999997</c:v>
                </c:pt>
                <c:pt idx="8">
                  <c:v>51.093000000000004</c:v>
                </c:pt>
                <c:pt idx="9">
                  <c:v>51.616999999999997</c:v>
                </c:pt>
                <c:pt idx="10">
                  <c:v>52.042000000000002</c:v>
                </c:pt>
                <c:pt idx="11">
                  <c:v>52.384999999999998</c:v>
                </c:pt>
                <c:pt idx="12">
                  <c:v>52.81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37-4EE0-8147-214F11831F7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Sheet1!$B$4:$B$16</c:f>
              <c:numCache>
                <c:formatCode>General</c:formatCode>
                <c:ptCount val="13"/>
                <c:pt idx="0">
                  <c:v>0</c:v>
                </c:pt>
                <c:pt idx="1">
                  <c:v>251.75</c:v>
                </c:pt>
                <c:pt idx="2">
                  <c:v>500.90000000000003</c:v>
                </c:pt>
                <c:pt idx="3">
                  <c:v>749.9</c:v>
                </c:pt>
                <c:pt idx="4">
                  <c:v>1001.2499999999999</c:v>
                </c:pt>
                <c:pt idx="5">
                  <c:v>1250</c:v>
                </c:pt>
                <c:pt idx="6">
                  <c:v>1498.75</c:v>
                </c:pt>
                <c:pt idx="7">
                  <c:v>1747.4</c:v>
                </c:pt>
                <c:pt idx="8">
                  <c:v>2001.0000000000002</c:v>
                </c:pt>
                <c:pt idx="9">
                  <c:v>2249.5500000000002</c:v>
                </c:pt>
                <c:pt idx="10">
                  <c:v>2501.25</c:v>
                </c:pt>
                <c:pt idx="11">
                  <c:v>2750.95</c:v>
                </c:pt>
                <c:pt idx="12">
                  <c:v>3270</c:v>
                </c:pt>
              </c:numCache>
            </c:numRef>
          </c:xVal>
          <c:yVal>
            <c:numRef>
              <c:f>Sheet1!$D$4:$D$16</c:f>
              <c:numCache>
                <c:formatCode>General</c:formatCode>
                <c:ptCount val="13"/>
                <c:pt idx="0">
                  <c:v>151</c:v>
                </c:pt>
                <c:pt idx="1">
                  <c:v>305</c:v>
                </c:pt>
                <c:pt idx="2">
                  <c:v>462</c:v>
                </c:pt>
                <c:pt idx="3">
                  <c:v>640</c:v>
                </c:pt>
                <c:pt idx="4">
                  <c:v>790</c:v>
                </c:pt>
                <c:pt idx="5">
                  <c:v>920</c:v>
                </c:pt>
                <c:pt idx="6">
                  <c:v>1046</c:v>
                </c:pt>
                <c:pt idx="7">
                  <c:v>1115</c:v>
                </c:pt>
                <c:pt idx="8">
                  <c:v>1220</c:v>
                </c:pt>
                <c:pt idx="9">
                  <c:v>1306</c:v>
                </c:pt>
                <c:pt idx="10">
                  <c:v>1325</c:v>
                </c:pt>
                <c:pt idx="11">
                  <c:v>1385</c:v>
                </c:pt>
                <c:pt idx="12">
                  <c:v>1400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37-4EE0-8147-214F11831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319784"/>
        <c:axId val="594653744"/>
      </c:scatterChart>
      <c:valAx>
        <c:axId val="460319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Bias Current in Amps</a:t>
                </a:r>
              </a:p>
            </c:rich>
          </c:tx>
          <c:layout>
            <c:manualLayout>
              <c:xMode val="edge"/>
              <c:yMode val="edge"/>
              <c:x val="0.38816535433070865"/>
              <c:y val="0.89719889180519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53744"/>
        <c:crosses val="autoZero"/>
        <c:crossBetween val="midCat"/>
      </c:valAx>
      <c:valAx>
        <c:axId val="594653744"/>
        <c:scaling>
          <c:orientation val="minMax"/>
          <c:max val="5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Frequency in MHz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1978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vs Q for Prototype 3.25" Bore Cavity V1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Sheet1!$C$4:$C$16</c:f>
              <c:numCache>
                <c:formatCode>General</c:formatCode>
                <c:ptCount val="13"/>
                <c:pt idx="0">
                  <c:v>28.068000000000001</c:v>
                </c:pt>
                <c:pt idx="1">
                  <c:v>37.533999999999999</c:v>
                </c:pt>
                <c:pt idx="2">
                  <c:v>42.204999999999998</c:v>
                </c:pt>
                <c:pt idx="3">
                  <c:v>45.066000000000003</c:v>
                </c:pt>
                <c:pt idx="4">
                  <c:v>47.055999999999997</c:v>
                </c:pt>
                <c:pt idx="5">
                  <c:v>48.494</c:v>
                </c:pt>
                <c:pt idx="6">
                  <c:v>49.581000000000003</c:v>
                </c:pt>
                <c:pt idx="7">
                  <c:v>50.421999999999997</c:v>
                </c:pt>
                <c:pt idx="8">
                  <c:v>51.093000000000004</c:v>
                </c:pt>
                <c:pt idx="9">
                  <c:v>51.616999999999997</c:v>
                </c:pt>
                <c:pt idx="10">
                  <c:v>52.042000000000002</c:v>
                </c:pt>
                <c:pt idx="11">
                  <c:v>52.384999999999998</c:v>
                </c:pt>
                <c:pt idx="12">
                  <c:v>52.81</c:v>
                </c:pt>
              </c:numCache>
            </c:numRef>
          </c:xVal>
          <c:yVal>
            <c:numRef>
              <c:f>Sheet1!$D$4:$D$16</c:f>
              <c:numCache>
                <c:formatCode>General</c:formatCode>
                <c:ptCount val="13"/>
                <c:pt idx="0">
                  <c:v>151</c:v>
                </c:pt>
                <c:pt idx="1">
                  <c:v>305</c:v>
                </c:pt>
                <c:pt idx="2">
                  <c:v>462</c:v>
                </c:pt>
                <c:pt idx="3">
                  <c:v>640</c:v>
                </c:pt>
                <c:pt idx="4">
                  <c:v>790</c:v>
                </c:pt>
                <c:pt idx="5">
                  <c:v>920</c:v>
                </c:pt>
                <c:pt idx="6">
                  <c:v>1046</c:v>
                </c:pt>
                <c:pt idx="7">
                  <c:v>1115</c:v>
                </c:pt>
                <c:pt idx="8">
                  <c:v>1220</c:v>
                </c:pt>
                <c:pt idx="9">
                  <c:v>1306</c:v>
                </c:pt>
                <c:pt idx="10">
                  <c:v>1325</c:v>
                </c:pt>
                <c:pt idx="11">
                  <c:v>1385</c:v>
                </c:pt>
                <c:pt idx="12">
                  <c:v>1400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07E-4094-B95F-9EAAFB9B3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939872"/>
        <c:axId val="590944792"/>
      </c:scatterChart>
      <c:valAx>
        <c:axId val="590939872"/>
        <c:scaling>
          <c:orientation val="minMax"/>
          <c:max val="55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Frequency in MHz</a:t>
                </a:r>
              </a:p>
            </c:rich>
          </c:tx>
          <c:layout>
            <c:manualLayout>
              <c:xMode val="edge"/>
              <c:yMode val="edge"/>
              <c:x val="0.39821422003057244"/>
              <c:y val="0.91962505951836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44792"/>
        <c:crosses val="autoZero"/>
        <c:crossBetween val="midCat"/>
        <c:majorUnit val="2"/>
      </c:valAx>
      <c:valAx>
        <c:axId val="59094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/>
                  <a:t>Q</a:t>
                </a:r>
              </a:p>
            </c:rich>
          </c:tx>
          <c:layout>
            <c:manualLayout>
              <c:xMode val="edge"/>
              <c:yMode val="edge"/>
              <c:x val="2.0455777927343551E-2"/>
              <c:y val="0.46627273038127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39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Robyn Madrak	</a:t>
            </a:r>
          </a:p>
          <a:p>
            <a:r>
              <a:rPr lang="en-US" dirty="0"/>
              <a:t>Joint PSP/Task Force Meeting</a:t>
            </a:r>
          </a:p>
          <a:p>
            <a:r>
              <a:rPr lang="en-US" dirty="0"/>
              <a:t>30 Jul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High Power Testing of 3.25” Bore Booster Cavity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  <a:p>
            <a:pPr lvl="1"/>
            <a:r>
              <a:rPr lang="en-US" dirty="0"/>
              <a:t>Take PA off; inspect</a:t>
            </a:r>
          </a:p>
          <a:p>
            <a:pPr lvl="1"/>
            <a:r>
              <a:rPr lang="en-US" dirty="0"/>
              <a:t>Screws sticking out into RF volume: Use washers to mitigate</a:t>
            </a:r>
          </a:p>
          <a:p>
            <a:pPr lvl="1"/>
            <a:r>
              <a:rPr lang="en-US" dirty="0"/>
              <a:t>Front tuner outer gasket was not flush with ID of stem opening, will remedy when tuners are modified.</a:t>
            </a:r>
          </a:p>
          <a:p>
            <a:pPr lvl="1"/>
            <a:r>
              <a:rPr lang="en-US" dirty="0"/>
              <a:t>Screws on RF Choke capacitors were not fully tightened. Tightened screws.</a:t>
            </a:r>
          </a:p>
          <a:p>
            <a:pPr lvl="1"/>
            <a:r>
              <a:rPr lang="en-US" dirty="0"/>
              <a:t>Notices that holes in tuner stem for screw heads have sharp edges: suspected that this was the problem; has been seen before but no evidence that this is the cause of arcing </a:t>
            </a:r>
          </a:p>
          <a:p>
            <a:pPr lvl="1"/>
            <a:r>
              <a:rPr lang="en-US" dirty="0"/>
              <a:t>Ran cavity at 26 kV without much problem. Again at 27 kV see random sparks</a:t>
            </a:r>
          </a:p>
          <a:p>
            <a:pPr lvl="1"/>
            <a:r>
              <a:rPr lang="en-US" dirty="0"/>
              <a:t>Could hear snapping sounds from outside of the cave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5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5</a:t>
            </a:r>
          </a:p>
          <a:p>
            <a:pPr lvl="1"/>
            <a:r>
              <a:rPr lang="en-US" dirty="0"/>
              <a:t>Run cavity at 27 kV</a:t>
            </a:r>
          </a:p>
          <a:p>
            <a:pPr lvl="1"/>
            <a:r>
              <a:rPr lang="en-US" dirty="0"/>
              <a:t>Go into cave to try to locate sparks; could not locate any in tuner stem (Safety bypassed interlock)</a:t>
            </a:r>
          </a:p>
          <a:p>
            <a:pPr lvl="1"/>
            <a:r>
              <a:rPr lang="en-US" dirty="0"/>
              <a:t>Radiation level slightly higher at upstream end near gap (Smart Ion)</a:t>
            </a:r>
          </a:p>
          <a:p>
            <a:pPr lvl="1"/>
            <a:r>
              <a:rPr lang="en-US" dirty="0"/>
              <a:t>Vacuum activity at every spark</a:t>
            </a:r>
          </a:p>
          <a:p>
            <a:pPr lvl="1"/>
            <a:endParaRPr lang="en-US" dirty="0"/>
          </a:p>
          <a:p>
            <a:pPr>
              <a:buFont typeface="Helvetica" panose="020B0604020202020204" pitchFamily="34" charset="0"/>
              <a:buChar char="→"/>
            </a:pPr>
            <a:r>
              <a:rPr lang="en-US" dirty="0"/>
              <a:t> Problem is likely in vacuum part of the cavity</a:t>
            </a:r>
          </a:p>
          <a:p>
            <a:pPr lvl="1"/>
            <a:r>
              <a:rPr lang="en-US" dirty="0"/>
              <a:t>Plan: take apart/open up cavity to inspect</a:t>
            </a:r>
          </a:p>
          <a:p>
            <a:pPr lvl="1"/>
            <a:r>
              <a:rPr lang="en-US" dirty="0"/>
              <a:t>Do stretched wire measurement (requires opening up)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0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activity: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35535A-F4E1-4261-B995-F158EFBE7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6096000" cy="487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EFE7ED-FBC9-4753-8DCF-6404E6B5C681}"/>
              </a:ext>
            </a:extLst>
          </p:cNvPr>
          <p:cNvSpPr txBox="1"/>
          <p:nvPr/>
        </p:nvSpPr>
        <p:spPr>
          <a:xfrm>
            <a:off x="6324600" y="990600"/>
            <a:ext cx="1975221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FF00"/>
                </a:solidFill>
              </a:rPr>
              <a:t>Ion pump 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203252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is (being) taken apart</a:t>
            </a:r>
          </a:p>
          <a:p>
            <a:r>
              <a:rPr lang="en-US" dirty="0"/>
              <a:t>Efrain is making fixture for stretched wire measurement</a:t>
            </a:r>
          </a:p>
          <a:p>
            <a:endParaRPr lang="en-US" dirty="0"/>
          </a:p>
          <a:p>
            <a:r>
              <a:rPr lang="en-US" dirty="0"/>
              <a:t>Inspect and make stretched wire measurements starting today or next week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8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Reid modified bias supply to run up to ~3500 A to cover full tuning range</a:t>
            </a:r>
          </a:p>
          <a:p>
            <a:pPr lvl="1"/>
            <a:r>
              <a:rPr lang="en-US" dirty="0"/>
              <a:t>Normally 2500 A, but the frequency of this cavity is too low and the tuners need to be modified</a:t>
            </a:r>
          </a:p>
          <a:p>
            <a:pPr lvl="1"/>
            <a:r>
              <a:rPr lang="en-US" dirty="0"/>
              <a:t>~1700 A RMS</a:t>
            </a:r>
          </a:p>
          <a:p>
            <a:pPr lvl="1"/>
            <a:r>
              <a:rPr lang="en-US" dirty="0"/>
              <a:t>Cavity is ramped at 15 Hz</a:t>
            </a:r>
          </a:p>
          <a:p>
            <a:r>
              <a:rPr lang="en-US" dirty="0"/>
              <a:t>Ran cavity at high power on 5 separate days:7/9, 7/14, 7/16, 7/20 and 7/23</a:t>
            </a:r>
          </a:p>
          <a:p>
            <a:pPr lvl="1"/>
            <a:r>
              <a:rPr lang="en-US" dirty="0"/>
              <a:t>Problem with intermittent sparking at the highest voltages</a:t>
            </a:r>
          </a:p>
          <a:p>
            <a:r>
              <a:rPr lang="en-US" dirty="0"/>
              <a:t>Cavity voltage is (Mod V – </a:t>
            </a:r>
            <a:r>
              <a:rPr lang="en-US" dirty="0" err="1"/>
              <a:t>scr</a:t>
            </a:r>
            <a:r>
              <a:rPr lang="en-US" dirty="0"/>
              <a:t> V) * </a:t>
            </a:r>
            <a:r>
              <a:rPr lang="en-US" dirty="0" err="1"/>
              <a:t>stepup_ratio</a:t>
            </a:r>
            <a:r>
              <a:rPr lang="en-US" dirty="0"/>
              <a:t>*2</a:t>
            </a:r>
          </a:p>
          <a:p>
            <a:r>
              <a:rPr lang="en-US" dirty="0"/>
              <a:t>Mod V = 26 kV → 57.5 kV/gap</a:t>
            </a:r>
          </a:p>
          <a:p>
            <a:r>
              <a:rPr lang="en-US" dirty="0"/>
              <a:t>Mod V = 27 kV → 60 kV/gap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2564BF8-64E8-4FAF-866B-BE9F37993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1362390" y="-286232"/>
            <a:ext cx="6363658" cy="8229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364320-9275-47F7-8377-862C4AF9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3.25”Bore Cavity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9D0F-4384-4A32-9BB8-541053EF0F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C6DB-61BA-4C91-BB23-3D66644D9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52B3-467A-4575-B8D2-29D8CDE40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6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7A0B3A3-0345-4310-88B6-E03D4D078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86708" y="-270488"/>
            <a:ext cx="5414965" cy="7315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AF37BD-690A-42B4-9E7C-5EF50391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3.25 Bore Cavity Tuner Ferrite Configuration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72D3-3DF0-4DB9-80D0-687C0101C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9F09-E625-4E46-A301-A463C9664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81B2C-7CDC-46ED-A4F7-78A29472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D0CD50-126F-48E8-83F1-1BFDE343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3.25” Bore Cavity tuning Curve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231B-3C3D-40CA-9D9E-948E36B55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D692-9A1F-4822-93E9-587433653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2F6F-8A6E-4FA6-9FB8-C5FC71E41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5CD4653-B4E2-4EA2-8356-3C487D0ED0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50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0E58F-8CC8-41B6-BAC8-D8F9FD2A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Frequency vs Q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9A27-C13E-40B7-87BB-E862D2B4E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0E9C-0913-4BE6-97EA-015E4768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EAB4D-8DD1-407A-8520-4447F7241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25E95E-04F8-4E5A-8262-6DCEC1C50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335590"/>
              </p:ext>
            </p:extLst>
          </p:nvPr>
        </p:nvGraphicFramePr>
        <p:xfrm>
          <a:off x="242887" y="899318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80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8C0BFD1D-0561-43A9-B570-2D92A647B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36650" y="-65679"/>
            <a:ext cx="5486400" cy="7315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0F6118-9B21-43FD-A433-2C8A4810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Ferrite Bias Supply Ramp with Anode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D60F-1775-46B0-A9E3-535A46AA3B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235B-E688-4C2C-B6EC-CE0513E42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6BBB-9099-4CA3-B4D5-E645F1584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FAF1E-39AD-451B-906F-B1726710D2E8}"/>
              </a:ext>
            </a:extLst>
          </p:cNvPr>
          <p:cNvSpPr/>
          <p:nvPr/>
        </p:nvSpPr>
        <p:spPr>
          <a:xfrm>
            <a:off x="6617772" y="1576938"/>
            <a:ext cx="2063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Modulator</a:t>
            </a:r>
          </a:p>
          <a:p>
            <a:r>
              <a:rPr lang="en-US" b="1" dirty="0">
                <a:solidFill>
                  <a:srgbClr val="FF00FF"/>
                </a:solidFill>
              </a:rPr>
              <a:t>Voltage -  Std </a:t>
            </a:r>
          </a:p>
          <a:p>
            <a:r>
              <a:rPr lang="en-US" b="1" dirty="0">
                <a:solidFill>
                  <a:srgbClr val="FF00FF"/>
                </a:solidFill>
              </a:rPr>
              <a:t>Booster Curve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28A9C-F40B-4C4C-96A3-C3274E40AA5D}"/>
              </a:ext>
            </a:extLst>
          </p:cNvPr>
          <p:cNvSpPr/>
          <p:nvPr/>
        </p:nvSpPr>
        <p:spPr>
          <a:xfrm>
            <a:off x="6701630" y="2946359"/>
            <a:ext cx="1915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Ferrite Bias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Current –3325 Amps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71C33-A014-4057-9A3E-C0BB2FE11F19}"/>
              </a:ext>
            </a:extLst>
          </p:cNvPr>
          <p:cNvSpPr/>
          <p:nvPr/>
        </p:nvSpPr>
        <p:spPr>
          <a:xfrm>
            <a:off x="6701630" y="4160886"/>
            <a:ext cx="1713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Ferrite Bias</a:t>
            </a: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Voltage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0556D-725E-4678-9DF4-3BEF5A7F10E2}"/>
              </a:ext>
            </a:extLst>
          </p:cNvPr>
          <p:cNvCxnSpPr/>
          <p:nvPr/>
        </p:nvCxnSpPr>
        <p:spPr>
          <a:xfrm flipH="1">
            <a:off x="4043363" y="2191959"/>
            <a:ext cx="2574409" cy="151191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CF3932-DD3E-48CC-8882-066A00F076C3}"/>
              </a:ext>
            </a:extLst>
          </p:cNvPr>
          <p:cNvCxnSpPr/>
          <p:nvPr/>
        </p:nvCxnSpPr>
        <p:spPr>
          <a:xfrm flipH="1" flipV="1">
            <a:off x="4786313" y="2777267"/>
            <a:ext cx="1915318" cy="76925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3443F9-D77D-46E3-93B5-8BCEC247374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857876" y="4146689"/>
            <a:ext cx="843754" cy="429696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7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CF2C16-1C60-48F7-9448-D63FB7477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19" y="1062831"/>
            <a:ext cx="6096000" cy="4876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3ABC7B-0576-4A53-924F-3C9972B7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Time Plot – Random Sparking @ 60kV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FC0D-FF2F-4E8B-AA5D-0B6A5C877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1FB6-427E-469A-BD67-E94F43463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781D-17CE-4352-A0C2-6B3821F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7D67A-F48C-42CD-A562-6EEDDFC8743C}"/>
              </a:ext>
            </a:extLst>
          </p:cNvPr>
          <p:cNvSpPr txBox="1"/>
          <p:nvPr/>
        </p:nvSpPr>
        <p:spPr>
          <a:xfrm>
            <a:off x="6507368" y="1062831"/>
            <a:ext cx="2408032" cy="156966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FF00"/>
                </a:solidFill>
              </a:rPr>
              <a:t>Gap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Mod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Bias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FFFF"/>
                </a:solidFill>
              </a:rPr>
              <a:t>Phase detector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333EE-53C0-4CC4-9643-ABBA5E66E6CC}"/>
              </a:ext>
            </a:extLst>
          </p:cNvPr>
          <p:cNvCxnSpPr/>
          <p:nvPr/>
        </p:nvCxnSpPr>
        <p:spPr>
          <a:xfrm flipV="1">
            <a:off x="4101483" y="4110361"/>
            <a:ext cx="3151573" cy="8167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47DDEA-ED29-4913-8EE7-D158AE19079E}"/>
              </a:ext>
            </a:extLst>
          </p:cNvPr>
          <p:cNvSpPr txBox="1"/>
          <p:nvPr/>
        </p:nvSpPr>
        <p:spPr>
          <a:xfrm>
            <a:off x="6507368" y="3962922"/>
            <a:ext cx="976508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spark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1: Cavity was tripping on sparks a lot at Mod V = 26 kV</a:t>
            </a:r>
          </a:p>
          <a:p>
            <a:pPr lvl="1"/>
            <a:r>
              <a:rPr lang="en-US" dirty="0"/>
              <a:t>Run at 25 kV, let temp plateau, directly measure temps; all OK</a:t>
            </a:r>
          </a:p>
          <a:p>
            <a:pPr lvl="1"/>
            <a:r>
              <a:rPr lang="en-US" dirty="0"/>
              <a:t>Inspect damper resistors: all OK</a:t>
            </a:r>
          </a:p>
          <a:p>
            <a:r>
              <a:rPr lang="en-US" dirty="0"/>
              <a:t>Day 2: Ran at 25, 26, then 27 kV. Ran at 27 kV for the longest yet with no sparks (10 min)</a:t>
            </a:r>
          </a:p>
          <a:p>
            <a:r>
              <a:rPr lang="en-US" dirty="0"/>
              <a:t>Day 3: Ran cavity with Mod V = 27 kV (goal) for several hours</a:t>
            </a:r>
          </a:p>
          <a:p>
            <a:pPr lvl="1"/>
            <a:r>
              <a:rPr lang="en-US" dirty="0"/>
              <a:t>No trips as before, but still some sparking</a:t>
            </a:r>
          </a:p>
          <a:p>
            <a:endParaRPr lang="en-US" dirty="0"/>
          </a:p>
          <a:p>
            <a:pPr>
              <a:buFont typeface="Helvetica" panose="020B0604020202020204" pitchFamily="34" charset="0"/>
              <a:buChar char="→"/>
            </a:pPr>
            <a:r>
              <a:rPr lang="en-US" dirty="0"/>
              <a:t> Take PA off of cavity to inspect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7/30/2020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Joint PSP/Task Force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53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375</TotalTime>
  <Words>682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Fermilab_PPT_090815</vt:lpstr>
      <vt:lpstr>PowerPoint Presentation</vt:lpstr>
      <vt:lpstr>What was done</vt:lpstr>
      <vt:lpstr>3.25”Bore Cavity Section</vt:lpstr>
      <vt:lpstr>3.25 Bore Cavity Tuner Ferrite Configuration</vt:lpstr>
      <vt:lpstr>3.25” Bore Cavity tuning Curve</vt:lpstr>
      <vt:lpstr>Frequency vs Q</vt:lpstr>
      <vt:lpstr>Ferrite Bias Supply Ramp with Anode Program</vt:lpstr>
      <vt:lpstr>Fast Time Plot – Random Sparking @ 60kV</vt:lpstr>
      <vt:lpstr>What was done</vt:lpstr>
      <vt:lpstr>What was done</vt:lpstr>
      <vt:lpstr>What was done</vt:lpstr>
      <vt:lpstr>Vacuum activity:</vt:lpstr>
      <vt:lpstr>Now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L. Madrak plant x6668 14079N</dc:creator>
  <cp:lastModifiedBy>Robyn</cp:lastModifiedBy>
  <cp:revision>22</cp:revision>
  <cp:lastPrinted>2014-01-20T19:40:21Z</cp:lastPrinted>
  <dcterms:created xsi:type="dcterms:W3CDTF">2020-07-27T17:42:13Z</dcterms:created>
  <dcterms:modified xsi:type="dcterms:W3CDTF">2020-07-30T16:44:47Z</dcterms:modified>
</cp:coreProperties>
</file>