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03" r:id="rId4"/>
    <p:sldId id="258" r:id="rId5"/>
    <p:sldId id="294" r:id="rId6"/>
    <p:sldId id="259" r:id="rId7"/>
    <p:sldId id="272" r:id="rId8"/>
    <p:sldId id="261" r:id="rId9"/>
    <p:sldId id="285" r:id="rId10"/>
    <p:sldId id="270" r:id="rId11"/>
    <p:sldId id="271" r:id="rId12"/>
    <p:sldId id="273" r:id="rId13"/>
    <p:sldId id="262" r:id="rId14"/>
    <p:sldId id="263" r:id="rId15"/>
    <p:sldId id="264" r:id="rId16"/>
    <p:sldId id="269" r:id="rId17"/>
    <p:sldId id="265" r:id="rId18"/>
    <p:sldId id="266" r:id="rId19"/>
    <p:sldId id="267" r:id="rId20"/>
    <p:sldId id="268" r:id="rId21"/>
    <p:sldId id="305" r:id="rId22"/>
    <p:sldId id="306" r:id="rId23"/>
    <p:sldId id="280" r:id="rId24"/>
    <p:sldId id="301" r:id="rId25"/>
    <p:sldId id="260" r:id="rId26"/>
    <p:sldId id="281" r:id="rId27"/>
    <p:sldId id="282" r:id="rId28"/>
    <p:sldId id="283" r:id="rId29"/>
    <p:sldId id="279" r:id="rId30"/>
    <p:sldId id="276" r:id="rId31"/>
    <p:sldId id="277" r:id="rId32"/>
    <p:sldId id="274" r:id="rId33"/>
    <p:sldId id="275" r:id="rId34"/>
    <p:sldId id="284" r:id="rId35"/>
    <p:sldId id="286" r:id="rId36"/>
    <p:sldId id="291" r:id="rId37"/>
    <p:sldId id="287" r:id="rId38"/>
    <p:sldId id="288" r:id="rId39"/>
    <p:sldId id="289" r:id="rId40"/>
    <p:sldId id="290" r:id="rId41"/>
    <p:sldId id="292" r:id="rId42"/>
    <p:sldId id="299" r:id="rId43"/>
    <p:sldId id="296" r:id="rId44"/>
    <p:sldId id="293" r:id="rId45"/>
    <p:sldId id="297" r:id="rId46"/>
    <p:sldId id="295" r:id="rId47"/>
    <p:sldId id="298" r:id="rId48"/>
    <p:sldId id="300" r:id="rId49"/>
    <p:sldId id="304" r:id="rId50"/>
    <p:sldId id="302" r:id="rId51"/>
    <p:sldId id="307" r:id="rId52"/>
    <p:sldId id="308" r:id="rId53"/>
    <p:sldId id="309" r:id="rId54"/>
    <p:sldId id="311" r:id="rId55"/>
    <p:sldId id="310"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rdon M Koizumi" initials="GMK" lastIdx="1" clrIdx="0">
    <p:extLst>
      <p:ext uri="{19B8F6BF-5375-455C-9EA6-DF929625EA0E}">
        <p15:presenceInfo xmlns:p15="http://schemas.microsoft.com/office/powerpoint/2012/main" userId="S::koizumi@services.fnal.gov::d024fee5-ee96-4d93-8a8c-4296276dfd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140" autoAdjust="0"/>
    <p:restoredTop sz="94660"/>
  </p:normalViewPr>
  <p:slideViewPr>
    <p:cSldViewPr snapToGrid="0">
      <p:cViewPr varScale="1">
        <p:scale>
          <a:sx n="92" d="100"/>
          <a:sy n="92" d="100"/>
        </p:scale>
        <p:origin x="96" y="4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8-06T18:19:36.824" idx="1">
    <p:pos x="4334" y="478"/>
    <p:text/>
    <p:extLst>
      <p:ext uri="{C676402C-5697-4E1C-873F-D02D1690AC5C}">
        <p15:threadingInfo xmlns:p15="http://schemas.microsoft.com/office/powerpoint/2012/main" timeZoneBias="30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E0BF5-ACE2-4F6C-BD01-D82D00FB3F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9E1F8E-F662-4509-9A31-762E1C6824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F90344-6BD2-4A06-8F9F-54E54E807248}"/>
              </a:ext>
            </a:extLst>
          </p:cNvPr>
          <p:cNvSpPr>
            <a:spLocks noGrp="1"/>
          </p:cNvSpPr>
          <p:nvPr>
            <p:ph type="dt" sz="half" idx="10"/>
          </p:nvPr>
        </p:nvSpPr>
        <p:spPr/>
        <p:txBody>
          <a:bodyPr/>
          <a:lstStyle/>
          <a:p>
            <a:fld id="{B1E6E2D6-7142-4EC2-BB46-496E2CC3FD23}" type="datetimeFigureOut">
              <a:rPr lang="en-US" smtClean="0"/>
              <a:t>9/4/2020</a:t>
            </a:fld>
            <a:endParaRPr lang="en-US"/>
          </a:p>
        </p:txBody>
      </p:sp>
      <p:sp>
        <p:nvSpPr>
          <p:cNvPr id="5" name="Footer Placeholder 4">
            <a:extLst>
              <a:ext uri="{FF2B5EF4-FFF2-40B4-BE49-F238E27FC236}">
                <a16:creationId xmlns:a16="http://schemas.microsoft.com/office/drawing/2014/main" id="{E921FF1D-AED5-40AE-9721-A3FE5007B3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5D3958-301D-40F9-8FFB-8FAED8529845}"/>
              </a:ext>
            </a:extLst>
          </p:cNvPr>
          <p:cNvSpPr>
            <a:spLocks noGrp="1"/>
          </p:cNvSpPr>
          <p:nvPr>
            <p:ph type="sldNum" sz="quarter" idx="12"/>
          </p:nvPr>
        </p:nvSpPr>
        <p:spPr/>
        <p:txBody>
          <a:bodyPr/>
          <a:lstStyle/>
          <a:p>
            <a:fld id="{7A882EC7-6B30-4467-B62F-F4540B2EB9C4}" type="slidenum">
              <a:rPr lang="en-US" smtClean="0"/>
              <a:t>‹#›</a:t>
            </a:fld>
            <a:endParaRPr lang="en-US"/>
          </a:p>
        </p:txBody>
      </p:sp>
    </p:spTree>
    <p:extLst>
      <p:ext uri="{BB962C8B-B14F-4D97-AF65-F5344CB8AC3E}">
        <p14:creationId xmlns:p14="http://schemas.microsoft.com/office/powerpoint/2010/main" val="4275151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757FD-13B2-4C9C-B19C-4EC84171AB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0875E7-B858-448A-B6ED-BA8CDB3017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F83DEC-5413-46F1-8EC7-9345EE1D9A61}"/>
              </a:ext>
            </a:extLst>
          </p:cNvPr>
          <p:cNvSpPr>
            <a:spLocks noGrp="1"/>
          </p:cNvSpPr>
          <p:nvPr>
            <p:ph type="dt" sz="half" idx="10"/>
          </p:nvPr>
        </p:nvSpPr>
        <p:spPr/>
        <p:txBody>
          <a:bodyPr/>
          <a:lstStyle/>
          <a:p>
            <a:fld id="{B1E6E2D6-7142-4EC2-BB46-496E2CC3FD23}" type="datetimeFigureOut">
              <a:rPr lang="en-US" smtClean="0"/>
              <a:t>9/4/2020</a:t>
            </a:fld>
            <a:endParaRPr lang="en-US"/>
          </a:p>
        </p:txBody>
      </p:sp>
      <p:sp>
        <p:nvSpPr>
          <p:cNvPr id="5" name="Footer Placeholder 4">
            <a:extLst>
              <a:ext uri="{FF2B5EF4-FFF2-40B4-BE49-F238E27FC236}">
                <a16:creationId xmlns:a16="http://schemas.microsoft.com/office/drawing/2014/main" id="{201D7A61-94EA-4666-8DD6-E7EF8570B6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88BF9B-CACD-4DF6-9D33-A76958D59020}"/>
              </a:ext>
            </a:extLst>
          </p:cNvPr>
          <p:cNvSpPr>
            <a:spLocks noGrp="1"/>
          </p:cNvSpPr>
          <p:nvPr>
            <p:ph type="sldNum" sz="quarter" idx="12"/>
          </p:nvPr>
        </p:nvSpPr>
        <p:spPr/>
        <p:txBody>
          <a:bodyPr/>
          <a:lstStyle/>
          <a:p>
            <a:fld id="{7A882EC7-6B30-4467-B62F-F4540B2EB9C4}" type="slidenum">
              <a:rPr lang="en-US" smtClean="0"/>
              <a:t>‹#›</a:t>
            </a:fld>
            <a:endParaRPr lang="en-US"/>
          </a:p>
        </p:txBody>
      </p:sp>
    </p:spTree>
    <p:extLst>
      <p:ext uri="{BB962C8B-B14F-4D97-AF65-F5344CB8AC3E}">
        <p14:creationId xmlns:p14="http://schemas.microsoft.com/office/powerpoint/2010/main" val="1779058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D9CBED-4F4B-4FEB-B67D-5DDAE92B7C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E5B80-A415-4653-B54F-55E72114F1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50E974-67F0-4BE3-BF36-B0BE889F30DF}"/>
              </a:ext>
            </a:extLst>
          </p:cNvPr>
          <p:cNvSpPr>
            <a:spLocks noGrp="1"/>
          </p:cNvSpPr>
          <p:nvPr>
            <p:ph type="dt" sz="half" idx="10"/>
          </p:nvPr>
        </p:nvSpPr>
        <p:spPr/>
        <p:txBody>
          <a:bodyPr/>
          <a:lstStyle/>
          <a:p>
            <a:fld id="{B1E6E2D6-7142-4EC2-BB46-496E2CC3FD23}" type="datetimeFigureOut">
              <a:rPr lang="en-US" smtClean="0"/>
              <a:t>9/4/2020</a:t>
            </a:fld>
            <a:endParaRPr lang="en-US"/>
          </a:p>
        </p:txBody>
      </p:sp>
      <p:sp>
        <p:nvSpPr>
          <p:cNvPr id="5" name="Footer Placeholder 4">
            <a:extLst>
              <a:ext uri="{FF2B5EF4-FFF2-40B4-BE49-F238E27FC236}">
                <a16:creationId xmlns:a16="http://schemas.microsoft.com/office/drawing/2014/main" id="{B969F6A5-C7D2-4F5A-ACCE-E5B1ECD097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A70163-06E2-498A-B1E2-C432E8DECEA3}"/>
              </a:ext>
            </a:extLst>
          </p:cNvPr>
          <p:cNvSpPr>
            <a:spLocks noGrp="1"/>
          </p:cNvSpPr>
          <p:nvPr>
            <p:ph type="sldNum" sz="quarter" idx="12"/>
          </p:nvPr>
        </p:nvSpPr>
        <p:spPr/>
        <p:txBody>
          <a:bodyPr/>
          <a:lstStyle/>
          <a:p>
            <a:fld id="{7A882EC7-6B30-4467-B62F-F4540B2EB9C4}" type="slidenum">
              <a:rPr lang="en-US" smtClean="0"/>
              <a:t>‹#›</a:t>
            </a:fld>
            <a:endParaRPr lang="en-US"/>
          </a:p>
        </p:txBody>
      </p:sp>
    </p:spTree>
    <p:extLst>
      <p:ext uri="{BB962C8B-B14F-4D97-AF65-F5344CB8AC3E}">
        <p14:creationId xmlns:p14="http://schemas.microsoft.com/office/powerpoint/2010/main" val="481887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2D6D1-A565-49E4-8711-31F42D5BC6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F01A4C-1B75-4E35-9C26-8A3DC0B104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756274-7C0B-4F62-8D77-3911E9255C3C}"/>
              </a:ext>
            </a:extLst>
          </p:cNvPr>
          <p:cNvSpPr>
            <a:spLocks noGrp="1"/>
          </p:cNvSpPr>
          <p:nvPr>
            <p:ph type="dt" sz="half" idx="10"/>
          </p:nvPr>
        </p:nvSpPr>
        <p:spPr/>
        <p:txBody>
          <a:bodyPr/>
          <a:lstStyle/>
          <a:p>
            <a:fld id="{B1E6E2D6-7142-4EC2-BB46-496E2CC3FD23}" type="datetimeFigureOut">
              <a:rPr lang="en-US" smtClean="0"/>
              <a:t>9/4/2020</a:t>
            </a:fld>
            <a:endParaRPr lang="en-US"/>
          </a:p>
        </p:txBody>
      </p:sp>
      <p:sp>
        <p:nvSpPr>
          <p:cNvPr id="5" name="Footer Placeholder 4">
            <a:extLst>
              <a:ext uri="{FF2B5EF4-FFF2-40B4-BE49-F238E27FC236}">
                <a16:creationId xmlns:a16="http://schemas.microsoft.com/office/drawing/2014/main" id="{D456E833-C496-4641-B8A1-67FD657262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19830C-7270-4554-89B4-A27A3D828975}"/>
              </a:ext>
            </a:extLst>
          </p:cNvPr>
          <p:cNvSpPr>
            <a:spLocks noGrp="1"/>
          </p:cNvSpPr>
          <p:nvPr>
            <p:ph type="sldNum" sz="quarter" idx="12"/>
          </p:nvPr>
        </p:nvSpPr>
        <p:spPr/>
        <p:txBody>
          <a:bodyPr/>
          <a:lstStyle/>
          <a:p>
            <a:fld id="{7A882EC7-6B30-4467-B62F-F4540B2EB9C4}" type="slidenum">
              <a:rPr lang="en-US" smtClean="0"/>
              <a:t>‹#›</a:t>
            </a:fld>
            <a:endParaRPr lang="en-US"/>
          </a:p>
        </p:txBody>
      </p:sp>
    </p:spTree>
    <p:extLst>
      <p:ext uri="{BB962C8B-B14F-4D97-AF65-F5344CB8AC3E}">
        <p14:creationId xmlns:p14="http://schemas.microsoft.com/office/powerpoint/2010/main" val="721016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1038E-BBED-469C-9D39-159930CC2D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EC982E-CAAF-4F1A-94C1-A70629F288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E2A3D8-7D03-42F8-83D7-7962A3ABBEE1}"/>
              </a:ext>
            </a:extLst>
          </p:cNvPr>
          <p:cNvSpPr>
            <a:spLocks noGrp="1"/>
          </p:cNvSpPr>
          <p:nvPr>
            <p:ph type="dt" sz="half" idx="10"/>
          </p:nvPr>
        </p:nvSpPr>
        <p:spPr/>
        <p:txBody>
          <a:bodyPr/>
          <a:lstStyle/>
          <a:p>
            <a:fld id="{B1E6E2D6-7142-4EC2-BB46-496E2CC3FD23}" type="datetimeFigureOut">
              <a:rPr lang="en-US" smtClean="0"/>
              <a:t>9/4/2020</a:t>
            </a:fld>
            <a:endParaRPr lang="en-US"/>
          </a:p>
        </p:txBody>
      </p:sp>
      <p:sp>
        <p:nvSpPr>
          <p:cNvPr id="5" name="Footer Placeholder 4">
            <a:extLst>
              <a:ext uri="{FF2B5EF4-FFF2-40B4-BE49-F238E27FC236}">
                <a16:creationId xmlns:a16="http://schemas.microsoft.com/office/drawing/2014/main" id="{63DBFDDD-D0F7-4764-89E5-A46FE9F227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AC6448-D4CE-4862-B950-CF7F8F87BDE5}"/>
              </a:ext>
            </a:extLst>
          </p:cNvPr>
          <p:cNvSpPr>
            <a:spLocks noGrp="1"/>
          </p:cNvSpPr>
          <p:nvPr>
            <p:ph type="sldNum" sz="quarter" idx="12"/>
          </p:nvPr>
        </p:nvSpPr>
        <p:spPr/>
        <p:txBody>
          <a:bodyPr/>
          <a:lstStyle/>
          <a:p>
            <a:fld id="{7A882EC7-6B30-4467-B62F-F4540B2EB9C4}" type="slidenum">
              <a:rPr lang="en-US" smtClean="0"/>
              <a:t>‹#›</a:t>
            </a:fld>
            <a:endParaRPr lang="en-US"/>
          </a:p>
        </p:txBody>
      </p:sp>
    </p:spTree>
    <p:extLst>
      <p:ext uri="{BB962C8B-B14F-4D97-AF65-F5344CB8AC3E}">
        <p14:creationId xmlns:p14="http://schemas.microsoft.com/office/powerpoint/2010/main" val="3402703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E57D5-A238-488F-924B-3EF4B810A7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2A8E27-A06C-4858-913B-B05ACD9EDD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AA6E90-FFFB-4DF3-B8EF-D5A64F565D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6F17C2-ADA7-46CC-A68F-44EA396B0F82}"/>
              </a:ext>
            </a:extLst>
          </p:cNvPr>
          <p:cNvSpPr>
            <a:spLocks noGrp="1"/>
          </p:cNvSpPr>
          <p:nvPr>
            <p:ph type="dt" sz="half" idx="10"/>
          </p:nvPr>
        </p:nvSpPr>
        <p:spPr/>
        <p:txBody>
          <a:bodyPr/>
          <a:lstStyle/>
          <a:p>
            <a:fld id="{B1E6E2D6-7142-4EC2-BB46-496E2CC3FD23}" type="datetimeFigureOut">
              <a:rPr lang="en-US" smtClean="0"/>
              <a:t>9/4/2020</a:t>
            </a:fld>
            <a:endParaRPr lang="en-US"/>
          </a:p>
        </p:txBody>
      </p:sp>
      <p:sp>
        <p:nvSpPr>
          <p:cNvPr id="6" name="Footer Placeholder 5">
            <a:extLst>
              <a:ext uri="{FF2B5EF4-FFF2-40B4-BE49-F238E27FC236}">
                <a16:creationId xmlns:a16="http://schemas.microsoft.com/office/drawing/2014/main" id="{BC8E0E57-BD3B-461E-9DA9-5B65FA6D0C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3702C9-FA70-41D2-8167-D0521E370DE6}"/>
              </a:ext>
            </a:extLst>
          </p:cNvPr>
          <p:cNvSpPr>
            <a:spLocks noGrp="1"/>
          </p:cNvSpPr>
          <p:nvPr>
            <p:ph type="sldNum" sz="quarter" idx="12"/>
          </p:nvPr>
        </p:nvSpPr>
        <p:spPr/>
        <p:txBody>
          <a:bodyPr/>
          <a:lstStyle/>
          <a:p>
            <a:fld id="{7A882EC7-6B30-4467-B62F-F4540B2EB9C4}" type="slidenum">
              <a:rPr lang="en-US" smtClean="0"/>
              <a:t>‹#›</a:t>
            </a:fld>
            <a:endParaRPr lang="en-US"/>
          </a:p>
        </p:txBody>
      </p:sp>
    </p:spTree>
    <p:extLst>
      <p:ext uri="{BB962C8B-B14F-4D97-AF65-F5344CB8AC3E}">
        <p14:creationId xmlns:p14="http://schemas.microsoft.com/office/powerpoint/2010/main" val="3778310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1CA5A-3986-41D4-8CDF-EA9C6A888F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D633CB-C023-4C5D-8171-4E3924229D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94D936-27E8-42ED-A7BD-1386274236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86EB65-F178-47A6-98C3-3DAC8CB4F9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7E1426-EA6F-4A2C-BE0B-B6CE73CC26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D4FBD5-FA12-499D-9159-73B0317AC142}"/>
              </a:ext>
            </a:extLst>
          </p:cNvPr>
          <p:cNvSpPr>
            <a:spLocks noGrp="1"/>
          </p:cNvSpPr>
          <p:nvPr>
            <p:ph type="dt" sz="half" idx="10"/>
          </p:nvPr>
        </p:nvSpPr>
        <p:spPr/>
        <p:txBody>
          <a:bodyPr/>
          <a:lstStyle/>
          <a:p>
            <a:fld id="{B1E6E2D6-7142-4EC2-BB46-496E2CC3FD23}" type="datetimeFigureOut">
              <a:rPr lang="en-US" smtClean="0"/>
              <a:t>9/4/2020</a:t>
            </a:fld>
            <a:endParaRPr lang="en-US"/>
          </a:p>
        </p:txBody>
      </p:sp>
      <p:sp>
        <p:nvSpPr>
          <p:cNvPr id="8" name="Footer Placeholder 7">
            <a:extLst>
              <a:ext uri="{FF2B5EF4-FFF2-40B4-BE49-F238E27FC236}">
                <a16:creationId xmlns:a16="http://schemas.microsoft.com/office/drawing/2014/main" id="{24119D45-61A4-4A02-A000-FA56189ED7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4E3FF4-6E91-4A25-946F-97137D7D93F9}"/>
              </a:ext>
            </a:extLst>
          </p:cNvPr>
          <p:cNvSpPr>
            <a:spLocks noGrp="1"/>
          </p:cNvSpPr>
          <p:nvPr>
            <p:ph type="sldNum" sz="quarter" idx="12"/>
          </p:nvPr>
        </p:nvSpPr>
        <p:spPr/>
        <p:txBody>
          <a:bodyPr/>
          <a:lstStyle/>
          <a:p>
            <a:fld id="{7A882EC7-6B30-4467-B62F-F4540B2EB9C4}" type="slidenum">
              <a:rPr lang="en-US" smtClean="0"/>
              <a:t>‹#›</a:t>
            </a:fld>
            <a:endParaRPr lang="en-US"/>
          </a:p>
        </p:txBody>
      </p:sp>
    </p:spTree>
    <p:extLst>
      <p:ext uri="{BB962C8B-B14F-4D97-AF65-F5344CB8AC3E}">
        <p14:creationId xmlns:p14="http://schemas.microsoft.com/office/powerpoint/2010/main" val="4137410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BFD91-DDAA-464A-BCD2-ACDCA2E947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094C8B-B70F-48E4-95DA-27429A16E6AA}"/>
              </a:ext>
            </a:extLst>
          </p:cNvPr>
          <p:cNvSpPr>
            <a:spLocks noGrp="1"/>
          </p:cNvSpPr>
          <p:nvPr>
            <p:ph type="dt" sz="half" idx="10"/>
          </p:nvPr>
        </p:nvSpPr>
        <p:spPr/>
        <p:txBody>
          <a:bodyPr/>
          <a:lstStyle/>
          <a:p>
            <a:fld id="{B1E6E2D6-7142-4EC2-BB46-496E2CC3FD23}" type="datetimeFigureOut">
              <a:rPr lang="en-US" smtClean="0"/>
              <a:t>9/4/2020</a:t>
            </a:fld>
            <a:endParaRPr lang="en-US"/>
          </a:p>
        </p:txBody>
      </p:sp>
      <p:sp>
        <p:nvSpPr>
          <p:cNvPr id="4" name="Footer Placeholder 3">
            <a:extLst>
              <a:ext uri="{FF2B5EF4-FFF2-40B4-BE49-F238E27FC236}">
                <a16:creationId xmlns:a16="http://schemas.microsoft.com/office/drawing/2014/main" id="{A090651C-0B2D-4393-A7B1-B6F2596174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25E0F1-8760-4392-B400-4C74AA4EF2D7}"/>
              </a:ext>
            </a:extLst>
          </p:cNvPr>
          <p:cNvSpPr>
            <a:spLocks noGrp="1"/>
          </p:cNvSpPr>
          <p:nvPr>
            <p:ph type="sldNum" sz="quarter" idx="12"/>
          </p:nvPr>
        </p:nvSpPr>
        <p:spPr/>
        <p:txBody>
          <a:bodyPr/>
          <a:lstStyle/>
          <a:p>
            <a:fld id="{7A882EC7-6B30-4467-B62F-F4540B2EB9C4}" type="slidenum">
              <a:rPr lang="en-US" smtClean="0"/>
              <a:t>‹#›</a:t>
            </a:fld>
            <a:endParaRPr lang="en-US"/>
          </a:p>
        </p:txBody>
      </p:sp>
    </p:spTree>
    <p:extLst>
      <p:ext uri="{BB962C8B-B14F-4D97-AF65-F5344CB8AC3E}">
        <p14:creationId xmlns:p14="http://schemas.microsoft.com/office/powerpoint/2010/main" val="3484676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91EB19-6129-4756-9F88-92740CBD9378}"/>
              </a:ext>
            </a:extLst>
          </p:cNvPr>
          <p:cNvSpPr>
            <a:spLocks noGrp="1"/>
          </p:cNvSpPr>
          <p:nvPr>
            <p:ph type="dt" sz="half" idx="10"/>
          </p:nvPr>
        </p:nvSpPr>
        <p:spPr/>
        <p:txBody>
          <a:bodyPr/>
          <a:lstStyle/>
          <a:p>
            <a:fld id="{B1E6E2D6-7142-4EC2-BB46-496E2CC3FD23}" type="datetimeFigureOut">
              <a:rPr lang="en-US" smtClean="0"/>
              <a:t>9/4/2020</a:t>
            </a:fld>
            <a:endParaRPr lang="en-US"/>
          </a:p>
        </p:txBody>
      </p:sp>
      <p:sp>
        <p:nvSpPr>
          <p:cNvPr id="3" name="Footer Placeholder 2">
            <a:extLst>
              <a:ext uri="{FF2B5EF4-FFF2-40B4-BE49-F238E27FC236}">
                <a16:creationId xmlns:a16="http://schemas.microsoft.com/office/drawing/2014/main" id="{BE5B8260-A9DB-4776-A575-51203BDFE6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978FE8-008E-458E-9652-3A369B727157}"/>
              </a:ext>
            </a:extLst>
          </p:cNvPr>
          <p:cNvSpPr>
            <a:spLocks noGrp="1"/>
          </p:cNvSpPr>
          <p:nvPr>
            <p:ph type="sldNum" sz="quarter" idx="12"/>
          </p:nvPr>
        </p:nvSpPr>
        <p:spPr/>
        <p:txBody>
          <a:bodyPr/>
          <a:lstStyle/>
          <a:p>
            <a:fld id="{7A882EC7-6B30-4467-B62F-F4540B2EB9C4}" type="slidenum">
              <a:rPr lang="en-US" smtClean="0"/>
              <a:t>‹#›</a:t>
            </a:fld>
            <a:endParaRPr lang="en-US"/>
          </a:p>
        </p:txBody>
      </p:sp>
    </p:spTree>
    <p:extLst>
      <p:ext uri="{BB962C8B-B14F-4D97-AF65-F5344CB8AC3E}">
        <p14:creationId xmlns:p14="http://schemas.microsoft.com/office/powerpoint/2010/main" val="3006509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A37D-0741-45D1-A69E-5EC7FE6128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BDA8A2-08EA-487A-9E95-2BC7607540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1C2ECD-1371-4DE1-BF36-61AA17534B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E8052D-B2A0-4784-9B9D-096561049CAA}"/>
              </a:ext>
            </a:extLst>
          </p:cNvPr>
          <p:cNvSpPr>
            <a:spLocks noGrp="1"/>
          </p:cNvSpPr>
          <p:nvPr>
            <p:ph type="dt" sz="half" idx="10"/>
          </p:nvPr>
        </p:nvSpPr>
        <p:spPr/>
        <p:txBody>
          <a:bodyPr/>
          <a:lstStyle/>
          <a:p>
            <a:fld id="{B1E6E2D6-7142-4EC2-BB46-496E2CC3FD23}" type="datetimeFigureOut">
              <a:rPr lang="en-US" smtClean="0"/>
              <a:t>9/4/2020</a:t>
            </a:fld>
            <a:endParaRPr lang="en-US"/>
          </a:p>
        </p:txBody>
      </p:sp>
      <p:sp>
        <p:nvSpPr>
          <p:cNvPr id="6" name="Footer Placeholder 5">
            <a:extLst>
              <a:ext uri="{FF2B5EF4-FFF2-40B4-BE49-F238E27FC236}">
                <a16:creationId xmlns:a16="http://schemas.microsoft.com/office/drawing/2014/main" id="{D9A38D53-44E9-4BAC-AE3D-B0E036B034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86C2A5-9086-4380-A43C-68E752620F47}"/>
              </a:ext>
            </a:extLst>
          </p:cNvPr>
          <p:cNvSpPr>
            <a:spLocks noGrp="1"/>
          </p:cNvSpPr>
          <p:nvPr>
            <p:ph type="sldNum" sz="quarter" idx="12"/>
          </p:nvPr>
        </p:nvSpPr>
        <p:spPr/>
        <p:txBody>
          <a:bodyPr/>
          <a:lstStyle/>
          <a:p>
            <a:fld id="{7A882EC7-6B30-4467-B62F-F4540B2EB9C4}" type="slidenum">
              <a:rPr lang="en-US" smtClean="0"/>
              <a:t>‹#›</a:t>
            </a:fld>
            <a:endParaRPr lang="en-US"/>
          </a:p>
        </p:txBody>
      </p:sp>
    </p:spTree>
    <p:extLst>
      <p:ext uri="{BB962C8B-B14F-4D97-AF65-F5344CB8AC3E}">
        <p14:creationId xmlns:p14="http://schemas.microsoft.com/office/powerpoint/2010/main" val="286919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9D707-6145-4D02-9410-F32812821A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2E0636-F875-4A7E-B81F-9C7A846AE4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A61239-79E6-4901-B1D4-59646E7F0E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2EA720-855D-4C64-B4C6-3F0F76A3DBE2}"/>
              </a:ext>
            </a:extLst>
          </p:cNvPr>
          <p:cNvSpPr>
            <a:spLocks noGrp="1"/>
          </p:cNvSpPr>
          <p:nvPr>
            <p:ph type="dt" sz="half" idx="10"/>
          </p:nvPr>
        </p:nvSpPr>
        <p:spPr/>
        <p:txBody>
          <a:bodyPr/>
          <a:lstStyle/>
          <a:p>
            <a:fld id="{B1E6E2D6-7142-4EC2-BB46-496E2CC3FD23}" type="datetimeFigureOut">
              <a:rPr lang="en-US" smtClean="0"/>
              <a:t>9/4/2020</a:t>
            </a:fld>
            <a:endParaRPr lang="en-US"/>
          </a:p>
        </p:txBody>
      </p:sp>
      <p:sp>
        <p:nvSpPr>
          <p:cNvPr id="6" name="Footer Placeholder 5">
            <a:extLst>
              <a:ext uri="{FF2B5EF4-FFF2-40B4-BE49-F238E27FC236}">
                <a16:creationId xmlns:a16="http://schemas.microsoft.com/office/drawing/2014/main" id="{4EE52A05-604F-4091-8D26-D43F934DAD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564FBB-4098-4854-9FDE-9E524E060C0E}"/>
              </a:ext>
            </a:extLst>
          </p:cNvPr>
          <p:cNvSpPr>
            <a:spLocks noGrp="1"/>
          </p:cNvSpPr>
          <p:nvPr>
            <p:ph type="sldNum" sz="quarter" idx="12"/>
          </p:nvPr>
        </p:nvSpPr>
        <p:spPr/>
        <p:txBody>
          <a:bodyPr/>
          <a:lstStyle/>
          <a:p>
            <a:fld id="{7A882EC7-6B30-4467-B62F-F4540B2EB9C4}" type="slidenum">
              <a:rPr lang="en-US" smtClean="0"/>
              <a:t>‹#›</a:t>
            </a:fld>
            <a:endParaRPr lang="en-US"/>
          </a:p>
        </p:txBody>
      </p:sp>
    </p:spTree>
    <p:extLst>
      <p:ext uri="{BB962C8B-B14F-4D97-AF65-F5344CB8AC3E}">
        <p14:creationId xmlns:p14="http://schemas.microsoft.com/office/powerpoint/2010/main" val="4254073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CAC2DE-5162-441A-8597-C87CED9636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E66D0C-2939-496D-A25E-A6720B6FEC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E0CF4F-AEE2-40A9-A680-4A22F1372A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E6E2D6-7142-4EC2-BB46-496E2CC3FD23}" type="datetimeFigureOut">
              <a:rPr lang="en-US" smtClean="0"/>
              <a:t>9/4/2020</a:t>
            </a:fld>
            <a:endParaRPr lang="en-US"/>
          </a:p>
        </p:txBody>
      </p:sp>
      <p:sp>
        <p:nvSpPr>
          <p:cNvPr id="5" name="Footer Placeholder 4">
            <a:extLst>
              <a:ext uri="{FF2B5EF4-FFF2-40B4-BE49-F238E27FC236}">
                <a16:creationId xmlns:a16="http://schemas.microsoft.com/office/drawing/2014/main" id="{7223AAB0-ED4E-4E82-9773-03002CBDF6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8C50F9-1A7F-4C59-8FE8-C586EADBDB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882EC7-6B30-4467-B62F-F4540B2EB9C4}" type="slidenum">
              <a:rPr lang="en-US" smtClean="0"/>
              <a:t>‹#›</a:t>
            </a:fld>
            <a:endParaRPr lang="en-US"/>
          </a:p>
        </p:txBody>
      </p:sp>
    </p:spTree>
    <p:extLst>
      <p:ext uri="{BB962C8B-B14F-4D97-AF65-F5344CB8AC3E}">
        <p14:creationId xmlns:p14="http://schemas.microsoft.com/office/powerpoint/2010/main" val="2620507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22A40-2366-4E8B-AD58-5606F1C274DC}"/>
              </a:ext>
            </a:extLst>
          </p:cNvPr>
          <p:cNvSpPr>
            <a:spLocks noGrp="1"/>
          </p:cNvSpPr>
          <p:nvPr>
            <p:ph type="ctrTitle"/>
          </p:nvPr>
        </p:nvSpPr>
        <p:spPr/>
        <p:txBody>
          <a:bodyPr/>
          <a:lstStyle/>
          <a:p>
            <a:r>
              <a:rPr lang="en-US" dirty="0"/>
              <a:t>120 GeV Beam to </a:t>
            </a:r>
            <a:r>
              <a:rPr lang="en-US" dirty="0" err="1"/>
              <a:t>MCenter</a:t>
            </a:r>
            <a:endParaRPr lang="en-US" dirty="0"/>
          </a:p>
        </p:txBody>
      </p:sp>
      <p:sp>
        <p:nvSpPr>
          <p:cNvPr id="3" name="Subtitle 2">
            <a:extLst>
              <a:ext uri="{FF2B5EF4-FFF2-40B4-BE49-F238E27FC236}">
                <a16:creationId xmlns:a16="http://schemas.microsoft.com/office/drawing/2014/main" id="{7D014C04-7710-4820-82E0-3D7477EF847A}"/>
              </a:ext>
            </a:extLst>
          </p:cNvPr>
          <p:cNvSpPr>
            <a:spLocks noGrp="1"/>
          </p:cNvSpPr>
          <p:nvPr>
            <p:ph type="subTitle" idx="1"/>
          </p:nvPr>
        </p:nvSpPr>
        <p:spPr/>
        <p:txBody>
          <a:bodyPr/>
          <a:lstStyle/>
          <a:p>
            <a:r>
              <a:rPr lang="en-US" dirty="0"/>
              <a:t>G. Koizumi</a:t>
            </a:r>
          </a:p>
          <a:p>
            <a:r>
              <a:rPr lang="en-US" dirty="0"/>
              <a:t>4 September 2020</a:t>
            </a:r>
          </a:p>
        </p:txBody>
      </p:sp>
    </p:spTree>
    <p:extLst>
      <p:ext uri="{BB962C8B-B14F-4D97-AF65-F5344CB8AC3E}">
        <p14:creationId xmlns:p14="http://schemas.microsoft.com/office/powerpoint/2010/main" val="309154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11088-CAD3-4834-89CA-6A7481DE3E51}"/>
              </a:ext>
            </a:extLst>
          </p:cNvPr>
          <p:cNvSpPr>
            <a:spLocks noGrp="1"/>
          </p:cNvSpPr>
          <p:nvPr>
            <p:ph type="title"/>
          </p:nvPr>
        </p:nvSpPr>
        <p:spPr>
          <a:xfrm>
            <a:off x="838200" y="365125"/>
            <a:ext cx="10573512" cy="1963547"/>
          </a:xfrm>
        </p:spPr>
        <p:txBody>
          <a:bodyPr>
            <a:normAutofit fontScale="90000"/>
          </a:bodyPr>
          <a:lstStyle/>
          <a:p>
            <a:pPr algn="ctr"/>
            <a:r>
              <a:rPr lang="en-US" sz="1800" dirty="0"/>
              <a:t>120 GeV Beam to </a:t>
            </a:r>
            <a:r>
              <a:rPr lang="en-US" sz="1800" dirty="0" err="1"/>
              <a:t>Mcenter</a:t>
            </a:r>
            <a:br>
              <a:rPr lang="en-US" sz="1800" dirty="0"/>
            </a:br>
            <a:r>
              <a:rPr lang="en-US" sz="1800" dirty="0"/>
              <a:t>View of lead pile in MC beam at M02 from just downstream of MC2 pinhole collimator (note </a:t>
            </a:r>
            <a:r>
              <a:rPr lang="en-US" sz="1800" dirty="0" err="1"/>
              <a:t>MBottom</a:t>
            </a:r>
            <a:r>
              <a:rPr lang="en-US" sz="1800" dirty="0"/>
              <a:t> quads in a trench located immediately below the MC beam pipe in the region between the MC2 pinhole and the lead. Although these are my guesses, the motivation for locating the MC lead pile where it is may be due to several factors. Placing the lead above any active MB devices would make any work related to the MB devices much more difficult. While the solid angle subtended by the lead pile will be greater for off angle halo attenuation if the given size lead pile was closer to the MC2 pinhole, it would also make the solid angle of the hole in the lead pile (assuming it is the same size as the beam pipe upstream and downstream of the lead, greater. By placing the lead where it is, this may have been an effort to reduce the halo going down the MC beam pipe.</a:t>
            </a:r>
          </a:p>
        </p:txBody>
      </p:sp>
      <p:pic>
        <p:nvPicPr>
          <p:cNvPr id="7" name="Content Placeholder 6">
            <a:extLst>
              <a:ext uri="{FF2B5EF4-FFF2-40B4-BE49-F238E27FC236}">
                <a16:creationId xmlns:a16="http://schemas.microsoft.com/office/drawing/2014/main" id="{85772AF4-801B-4806-AB90-617D003C786C}"/>
              </a:ext>
            </a:extLst>
          </p:cNvPr>
          <p:cNvPicPr>
            <a:picLocks noGrp="1" noChangeAspect="1"/>
          </p:cNvPicPr>
          <p:nvPr>
            <p:ph idx="1"/>
          </p:nvPr>
        </p:nvPicPr>
        <p:blipFill>
          <a:blip r:embed="rId2"/>
          <a:stretch>
            <a:fillRect/>
          </a:stretch>
        </p:blipFill>
        <p:spPr>
          <a:xfrm>
            <a:off x="4493204" y="2353660"/>
            <a:ext cx="3263503" cy="4351338"/>
          </a:xfrm>
          <a:prstGeom prst="rect">
            <a:avLst/>
          </a:prstGeom>
        </p:spPr>
      </p:pic>
    </p:spTree>
    <p:extLst>
      <p:ext uri="{BB962C8B-B14F-4D97-AF65-F5344CB8AC3E}">
        <p14:creationId xmlns:p14="http://schemas.microsoft.com/office/powerpoint/2010/main" val="794407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3F6D0-89DB-435C-8776-982D5115B0F1}"/>
              </a:ext>
            </a:extLst>
          </p:cNvPr>
          <p:cNvSpPr>
            <a:spLocks noGrp="1"/>
          </p:cNvSpPr>
          <p:nvPr>
            <p:ph type="title"/>
          </p:nvPr>
        </p:nvSpPr>
        <p:spPr>
          <a:xfrm>
            <a:off x="838200" y="365125"/>
            <a:ext cx="10341864" cy="512699"/>
          </a:xfrm>
        </p:spPr>
        <p:txBody>
          <a:bodyPr>
            <a:normAutofit fontScale="90000"/>
          </a:bodyPr>
          <a:lstStyle/>
          <a:p>
            <a:pPr algn="ctr"/>
            <a:r>
              <a:rPr lang="en-US" sz="1800" dirty="0"/>
              <a:t>120 GeV Beam to </a:t>
            </a:r>
            <a:r>
              <a:rPr lang="en-US" sz="1800" dirty="0" err="1"/>
              <a:t>Mcenter</a:t>
            </a:r>
            <a:br>
              <a:rPr lang="en-US" sz="1800" dirty="0"/>
            </a:br>
            <a:r>
              <a:rPr lang="en-US" sz="1800" dirty="0"/>
              <a:t>MC lead pile at M02</a:t>
            </a:r>
          </a:p>
        </p:txBody>
      </p:sp>
      <p:pic>
        <p:nvPicPr>
          <p:cNvPr id="5" name="Content Placeholder 4" descr="A picture containing building, rack, bicycle, front&#10;&#10;Description automatically generated">
            <a:extLst>
              <a:ext uri="{FF2B5EF4-FFF2-40B4-BE49-F238E27FC236}">
                <a16:creationId xmlns:a16="http://schemas.microsoft.com/office/drawing/2014/main" id="{933443E3-CFCA-4F34-91E9-7E9EBE6EC6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3470" y="1085088"/>
            <a:ext cx="4329684" cy="5772912"/>
          </a:xfrm>
        </p:spPr>
      </p:pic>
      <p:pic>
        <p:nvPicPr>
          <p:cNvPr id="6" name="Picture 5">
            <a:extLst>
              <a:ext uri="{FF2B5EF4-FFF2-40B4-BE49-F238E27FC236}">
                <a16:creationId xmlns:a16="http://schemas.microsoft.com/office/drawing/2014/main" id="{15F5DF24-9D7D-4170-BC36-688F4EF40688}"/>
              </a:ext>
            </a:extLst>
          </p:cNvPr>
          <p:cNvPicPr>
            <a:picLocks noChangeAspect="1"/>
          </p:cNvPicPr>
          <p:nvPr/>
        </p:nvPicPr>
        <p:blipFill>
          <a:blip r:embed="rId3"/>
          <a:stretch>
            <a:fillRect/>
          </a:stretch>
        </p:blipFill>
        <p:spPr>
          <a:xfrm>
            <a:off x="4894984" y="3215621"/>
            <a:ext cx="2402032" cy="426757"/>
          </a:xfrm>
          <a:prstGeom prst="rect">
            <a:avLst/>
          </a:prstGeom>
        </p:spPr>
      </p:pic>
    </p:spTree>
    <p:extLst>
      <p:ext uri="{BB962C8B-B14F-4D97-AF65-F5344CB8AC3E}">
        <p14:creationId xmlns:p14="http://schemas.microsoft.com/office/powerpoint/2010/main" val="3032829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880A6-C0E9-40FF-82DA-7EA4315D86ED}"/>
              </a:ext>
            </a:extLst>
          </p:cNvPr>
          <p:cNvSpPr>
            <a:spLocks noGrp="1"/>
          </p:cNvSpPr>
          <p:nvPr>
            <p:ph type="title"/>
          </p:nvPr>
        </p:nvSpPr>
        <p:spPr>
          <a:xfrm>
            <a:off x="838200" y="365125"/>
            <a:ext cx="10475976" cy="573659"/>
          </a:xfrm>
        </p:spPr>
        <p:txBody>
          <a:bodyPr>
            <a:normAutofit fontScale="90000"/>
          </a:bodyPr>
          <a:lstStyle/>
          <a:p>
            <a:pPr algn="ctr"/>
            <a:r>
              <a:rPr lang="en-US" sz="1800" dirty="0"/>
              <a:t>120 GeV Beam to </a:t>
            </a:r>
            <a:r>
              <a:rPr lang="en-US" sz="1800" dirty="0" err="1"/>
              <a:t>Mcenter</a:t>
            </a:r>
            <a:br>
              <a:rPr lang="en-US" sz="1800" dirty="0"/>
            </a:br>
            <a:r>
              <a:rPr lang="en-US" sz="1800" dirty="0"/>
              <a:t>MC lead pile at M02</a:t>
            </a:r>
          </a:p>
        </p:txBody>
      </p:sp>
      <p:pic>
        <p:nvPicPr>
          <p:cNvPr id="4" name="Content Placeholder 3">
            <a:extLst>
              <a:ext uri="{FF2B5EF4-FFF2-40B4-BE49-F238E27FC236}">
                <a16:creationId xmlns:a16="http://schemas.microsoft.com/office/drawing/2014/main" id="{7B2CB2AC-6995-4C74-BA81-8301D0CFA58D}"/>
              </a:ext>
            </a:extLst>
          </p:cNvPr>
          <p:cNvPicPr>
            <a:picLocks noGrp="1" noChangeAspect="1"/>
          </p:cNvPicPr>
          <p:nvPr>
            <p:ph idx="1"/>
          </p:nvPr>
        </p:nvPicPr>
        <p:blipFill>
          <a:blip r:embed="rId2"/>
          <a:stretch>
            <a:fillRect/>
          </a:stretch>
        </p:blipFill>
        <p:spPr>
          <a:xfrm>
            <a:off x="2081742" y="938784"/>
            <a:ext cx="7842546" cy="5881911"/>
          </a:xfrm>
          <a:prstGeom prst="rect">
            <a:avLst/>
          </a:prstGeom>
        </p:spPr>
      </p:pic>
    </p:spTree>
    <p:extLst>
      <p:ext uri="{BB962C8B-B14F-4D97-AF65-F5344CB8AC3E}">
        <p14:creationId xmlns:p14="http://schemas.microsoft.com/office/powerpoint/2010/main" val="3510558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D4972-B7C8-4EE8-AC03-E46D24E5786F}"/>
              </a:ext>
            </a:extLst>
          </p:cNvPr>
          <p:cNvSpPr>
            <a:spLocks noGrp="1"/>
          </p:cNvSpPr>
          <p:nvPr>
            <p:ph type="title"/>
          </p:nvPr>
        </p:nvSpPr>
        <p:spPr>
          <a:xfrm>
            <a:off x="838200" y="343181"/>
            <a:ext cx="10515600" cy="326203"/>
          </a:xfrm>
        </p:spPr>
        <p:txBody>
          <a:bodyPr>
            <a:normAutofit fontScale="90000"/>
          </a:bodyPr>
          <a:lstStyle/>
          <a:p>
            <a:pPr algn="ctr"/>
            <a:r>
              <a:rPr lang="en-US" sz="1600" dirty="0"/>
              <a:t>120 GeV Beam to </a:t>
            </a:r>
            <a:r>
              <a:rPr lang="en-US" sz="1600" dirty="0" err="1"/>
              <a:t>MCenter</a:t>
            </a:r>
            <a:br>
              <a:rPr lang="en-US" sz="1600" dirty="0"/>
            </a:br>
            <a:r>
              <a:rPr lang="en-US" sz="1300" dirty="0"/>
              <a:t>Note: compressor in MS3 Service Building supplies compressed air to MC2BS &amp; MT3BS Beam Stops</a:t>
            </a:r>
          </a:p>
        </p:txBody>
      </p:sp>
      <p:pic>
        <p:nvPicPr>
          <p:cNvPr id="4" name="Content Placeholder 3">
            <a:extLst>
              <a:ext uri="{FF2B5EF4-FFF2-40B4-BE49-F238E27FC236}">
                <a16:creationId xmlns:a16="http://schemas.microsoft.com/office/drawing/2014/main" id="{73437A32-B75C-4441-AD14-629AD97C68C9}"/>
              </a:ext>
            </a:extLst>
          </p:cNvPr>
          <p:cNvPicPr>
            <a:picLocks noGrp="1" noChangeAspect="1"/>
          </p:cNvPicPr>
          <p:nvPr>
            <p:ph idx="1"/>
          </p:nvPr>
        </p:nvPicPr>
        <p:blipFill>
          <a:blip r:embed="rId2"/>
          <a:stretch>
            <a:fillRect/>
          </a:stretch>
        </p:blipFill>
        <p:spPr>
          <a:xfrm>
            <a:off x="1697153" y="679255"/>
            <a:ext cx="9011798" cy="5835564"/>
          </a:xfrm>
          <a:prstGeom prst="rect">
            <a:avLst/>
          </a:prstGeom>
        </p:spPr>
      </p:pic>
    </p:spTree>
    <p:extLst>
      <p:ext uri="{BB962C8B-B14F-4D97-AF65-F5344CB8AC3E}">
        <p14:creationId xmlns:p14="http://schemas.microsoft.com/office/powerpoint/2010/main" val="4017494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F98AF-D8F6-4F52-AA13-944E857D355A}"/>
              </a:ext>
            </a:extLst>
          </p:cNvPr>
          <p:cNvSpPr>
            <a:spLocks noGrp="1"/>
          </p:cNvSpPr>
          <p:nvPr>
            <p:ph type="title"/>
          </p:nvPr>
        </p:nvSpPr>
        <p:spPr>
          <a:xfrm>
            <a:off x="838200" y="254958"/>
            <a:ext cx="10515600" cy="315912"/>
          </a:xfrm>
        </p:spPr>
        <p:txBody>
          <a:bodyPr>
            <a:normAutofit fontScale="90000"/>
          </a:bodyPr>
          <a:lstStyle/>
          <a:p>
            <a:pPr algn="ctr"/>
            <a:r>
              <a:rPr lang="en-US" sz="1800" dirty="0"/>
              <a:t>120 GeV Beam to </a:t>
            </a:r>
            <a:r>
              <a:rPr lang="en-US" sz="1800" dirty="0" err="1"/>
              <a:t>Mcenter</a:t>
            </a:r>
            <a:endParaRPr lang="en-US" sz="1800" dirty="0"/>
          </a:p>
        </p:txBody>
      </p:sp>
      <p:pic>
        <p:nvPicPr>
          <p:cNvPr id="4" name="Content Placeholder 3">
            <a:extLst>
              <a:ext uri="{FF2B5EF4-FFF2-40B4-BE49-F238E27FC236}">
                <a16:creationId xmlns:a16="http://schemas.microsoft.com/office/drawing/2014/main" id="{1A1210CE-3687-4D57-AEF7-CE86FED8D45A}"/>
              </a:ext>
            </a:extLst>
          </p:cNvPr>
          <p:cNvPicPr>
            <a:picLocks noGrp="1" noChangeAspect="1"/>
          </p:cNvPicPr>
          <p:nvPr>
            <p:ph idx="1"/>
          </p:nvPr>
        </p:nvPicPr>
        <p:blipFill>
          <a:blip r:embed="rId2"/>
          <a:stretch>
            <a:fillRect/>
          </a:stretch>
        </p:blipFill>
        <p:spPr>
          <a:xfrm>
            <a:off x="1394362" y="1034472"/>
            <a:ext cx="9756100" cy="5726545"/>
          </a:xfrm>
          <a:prstGeom prst="rect">
            <a:avLst/>
          </a:prstGeom>
        </p:spPr>
      </p:pic>
    </p:spTree>
    <p:extLst>
      <p:ext uri="{BB962C8B-B14F-4D97-AF65-F5344CB8AC3E}">
        <p14:creationId xmlns:p14="http://schemas.microsoft.com/office/powerpoint/2010/main" val="397411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CCC5B-913A-4F15-BE70-543B6685F027}"/>
              </a:ext>
            </a:extLst>
          </p:cNvPr>
          <p:cNvSpPr>
            <a:spLocks noGrp="1"/>
          </p:cNvSpPr>
          <p:nvPr>
            <p:ph type="title"/>
          </p:nvPr>
        </p:nvSpPr>
        <p:spPr>
          <a:xfrm>
            <a:off x="838200" y="365126"/>
            <a:ext cx="10515600" cy="315912"/>
          </a:xfrm>
        </p:spPr>
        <p:txBody>
          <a:bodyPr>
            <a:normAutofit fontScale="90000"/>
          </a:bodyPr>
          <a:lstStyle/>
          <a:p>
            <a:pPr algn="ctr"/>
            <a:r>
              <a:rPr lang="en-US" sz="1800" dirty="0"/>
              <a:t>120 GeV Beam to </a:t>
            </a:r>
            <a:r>
              <a:rPr lang="en-US" sz="1800" dirty="0" err="1"/>
              <a:t>Mcenter</a:t>
            </a:r>
            <a:endParaRPr lang="en-US" sz="1800" dirty="0"/>
          </a:p>
        </p:txBody>
      </p:sp>
      <p:pic>
        <p:nvPicPr>
          <p:cNvPr id="4" name="Content Placeholder 3">
            <a:extLst>
              <a:ext uri="{FF2B5EF4-FFF2-40B4-BE49-F238E27FC236}">
                <a16:creationId xmlns:a16="http://schemas.microsoft.com/office/drawing/2014/main" id="{2BE36F2A-31AF-4B68-9C5A-7AF965DD8C65}"/>
              </a:ext>
            </a:extLst>
          </p:cNvPr>
          <p:cNvPicPr>
            <a:picLocks noGrp="1" noChangeAspect="1"/>
          </p:cNvPicPr>
          <p:nvPr>
            <p:ph idx="1"/>
          </p:nvPr>
        </p:nvPicPr>
        <p:blipFill>
          <a:blip r:embed="rId2"/>
          <a:stretch>
            <a:fillRect/>
          </a:stretch>
        </p:blipFill>
        <p:spPr>
          <a:xfrm>
            <a:off x="572274" y="681037"/>
            <a:ext cx="10932289" cy="5932199"/>
          </a:xfrm>
          <a:prstGeom prst="rect">
            <a:avLst/>
          </a:prstGeom>
        </p:spPr>
      </p:pic>
    </p:spTree>
    <p:extLst>
      <p:ext uri="{BB962C8B-B14F-4D97-AF65-F5344CB8AC3E}">
        <p14:creationId xmlns:p14="http://schemas.microsoft.com/office/powerpoint/2010/main" val="1302794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CD06A-C117-43A4-A1BD-B9B8CCB06407}"/>
              </a:ext>
            </a:extLst>
          </p:cNvPr>
          <p:cNvSpPr>
            <a:spLocks noGrp="1"/>
          </p:cNvSpPr>
          <p:nvPr>
            <p:ph type="title"/>
          </p:nvPr>
        </p:nvSpPr>
        <p:spPr>
          <a:xfrm>
            <a:off x="838200" y="365126"/>
            <a:ext cx="10515600" cy="315912"/>
          </a:xfrm>
        </p:spPr>
        <p:txBody>
          <a:bodyPr>
            <a:normAutofit fontScale="90000"/>
          </a:bodyPr>
          <a:lstStyle/>
          <a:p>
            <a:pPr algn="ctr"/>
            <a:r>
              <a:rPr lang="en-US" sz="1800" dirty="0"/>
              <a:t>120 GeV Beam to </a:t>
            </a:r>
            <a:r>
              <a:rPr lang="en-US" sz="1800" dirty="0" err="1"/>
              <a:t>Mcenter</a:t>
            </a:r>
            <a:endParaRPr lang="en-US" sz="1800" dirty="0"/>
          </a:p>
        </p:txBody>
      </p:sp>
      <p:pic>
        <p:nvPicPr>
          <p:cNvPr id="4" name="Content Placeholder 3">
            <a:extLst>
              <a:ext uri="{FF2B5EF4-FFF2-40B4-BE49-F238E27FC236}">
                <a16:creationId xmlns:a16="http://schemas.microsoft.com/office/drawing/2014/main" id="{226B8341-59CA-48FA-94F1-4D3FBCCFDC72}"/>
              </a:ext>
            </a:extLst>
          </p:cNvPr>
          <p:cNvPicPr>
            <a:picLocks noGrp="1" noChangeAspect="1"/>
          </p:cNvPicPr>
          <p:nvPr>
            <p:ph idx="1"/>
          </p:nvPr>
        </p:nvPicPr>
        <p:blipFill>
          <a:blip r:embed="rId2"/>
          <a:stretch>
            <a:fillRect/>
          </a:stretch>
        </p:blipFill>
        <p:spPr>
          <a:xfrm>
            <a:off x="1862668" y="656303"/>
            <a:ext cx="7540976" cy="5958544"/>
          </a:xfrm>
          <a:prstGeom prst="rect">
            <a:avLst/>
          </a:prstGeom>
        </p:spPr>
      </p:pic>
    </p:spTree>
    <p:extLst>
      <p:ext uri="{BB962C8B-B14F-4D97-AF65-F5344CB8AC3E}">
        <p14:creationId xmlns:p14="http://schemas.microsoft.com/office/powerpoint/2010/main" val="3061296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6FE92-7E92-4F32-A6E3-40EFD8F488C9}"/>
              </a:ext>
            </a:extLst>
          </p:cNvPr>
          <p:cNvSpPr>
            <a:spLocks noGrp="1"/>
          </p:cNvSpPr>
          <p:nvPr>
            <p:ph type="title"/>
          </p:nvPr>
        </p:nvSpPr>
        <p:spPr>
          <a:xfrm>
            <a:off x="838200" y="365126"/>
            <a:ext cx="10515600" cy="315912"/>
          </a:xfrm>
        </p:spPr>
        <p:txBody>
          <a:bodyPr>
            <a:normAutofit fontScale="90000"/>
          </a:bodyPr>
          <a:lstStyle/>
          <a:p>
            <a:pPr algn="ctr"/>
            <a:r>
              <a:rPr lang="en-US" sz="1800" dirty="0"/>
              <a:t>120 GeV Beam to </a:t>
            </a:r>
            <a:r>
              <a:rPr lang="en-US" sz="1800" dirty="0" err="1"/>
              <a:t>Mcenter</a:t>
            </a:r>
            <a:endParaRPr lang="en-US" sz="1800" dirty="0"/>
          </a:p>
        </p:txBody>
      </p:sp>
      <p:pic>
        <p:nvPicPr>
          <p:cNvPr id="5" name="Content Placeholder 4">
            <a:extLst>
              <a:ext uri="{FF2B5EF4-FFF2-40B4-BE49-F238E27FC236}">
                <a16:creationId xmlns:a16="http://schemas.microsoft.com/office/drawing/2014/main" id="{2DF7B747-8C2A-489F-ADFB-FEB9A2094DE0}"/>
              </a:ext>
            </a:extLst>
          </p:cNvPr>
          <p:cNvPicPr>
            <a:picLocks noGrp="1" noChangeAspect="1"/>
          </p:cNvPicPr>
          <p:nvPr>
            <p:ph idx="1"/>
          </p:nvPr>
        </p:nvPicPr>
        <p:blipFill>
          <a:blip r:embed="rId2"/>
          <a:stretch>
            <a:fillRect/>
          </a:stretch>
        </p:blipFill>
        <p:spPr>
          <a:xfrm>
            <a:off x="2190044" y="630182"/>
            <a:ext cx="7653867" cy="6007535"/>
          </a:xfrm>
          <a:prstGeom prst="rect">
            <a:avLst/>
          </a:prstGeom>
        </p:spPr>
      </p:pic>
    </p:spTree>
    <p:extLst>
      <p:ext uri="{BB962C8B-B14F-4D97-AF65-F5344CB8AC3E}">
        <p14:creationId xmlns:p14="http://schemas.microsoft.com/office/powerpoint/2010/main" val="2128956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66B6B-3287-41C1-8ADC-086B2D414C63}"/>
              </a:ext>
            </a:extLst>
          </p:cNvPr>
          <p:cNvSpPr>
            <a:spLocks noGrp="1"/>
          </p:cNvSpPr>
          <p:nvPr>
            <p:ph type="title"/>
          </p:nvPr>
        </p:nvSpPr>
        <p:spPr>
          <a:xfrm>
            <a:off x="838200" y="365126"/>
            <a:ext cx="10515600" cy="315912"/>
          </a:xfrm>
        </p:spPr>
        <p:txBody>
          <a:bodyPr>
            <a:normAutofit fontScale="90000"/>
          </a:bodyPr>
          <a:lstStyle/>
          <a:p>
            <a:pPr algn="ctr"/>
            <a:r>
              <a:rPr lang="en-US" sz="1800" dirty="0"/>
              <a:t>120 GeV Beam to </a:t>
            </a:r>
            <a:r>
              <a:rPr lang="en-US" sz="1800" dirty="0" err="1"/>
              <a:t>Mcenter</a:t>
            </a:r>
            <a:br>
              <a:rPr lang="en-US" sz="1800" dirty="0"/>
            </a:br>
            <a:r>
              <a:rPr lang="en-US" sz="1600" dirty="0"/>
              <a:t>Note: Air compressor in Service Building MS3 provides air pressure for MT3BS and MC2BS Beam Stops</a:t>
            </a:r>
          </a:p>
        </p:txBody>
      </p:sp>
      <p:pic>
        <p:nvPicPr>
          <p:cNvPr id="4" name="Content Placeholder 3">
            <a:extLst>
              <a:ext uri="{FF2B5EF4-FFF2-40B4-BE49-F238E27FC236}">
                <a16:creationId xmlns:a16="http://schemas.microsoft.com/office/drawing/2014/main" id="{7C896CB3-D20A-4ED7-AF25-F533403CAA1B}"/>
              </a:ext>
            </a:extLst>
          </p:cNvPr>
          <p:cNvPicPr>
            <a:picLocks noGrp="1" noChangeAspect="1"/>
          </p:cNvPicPr>
          <p:nvPr>
            <p:ph idx="1"/>
          </p:nvPr>
        </p:nvPicPr>
        <p:blipFill>
          <a:blip r:embed="rId2"/>
          <a:stretch>
            <a:fillRect/>
          </a:stretch>
        </p:blipFill>
        <p:spPr>
          <a:xfrm>
            <a:off x="2310789" y="767665"/>
            <a:ext cx="7570421" cy="5971497"/>
          </a:xfrm>
          <a:prstGeom prst="rect">
            <a:avLst/>
          </a:prstGeom>
        </p:spPr>
      </p:pic>
    </p:spTree>
    <p:extLst>
      <p:ext uri="{BB962C8B-B14F-4D97-AF65-F5344CB8AC3E}">
        <p14:creationId xmlns:p14="http://schemas.microsoft.com/office/powerpoint/2010/main" val="4158938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77E3F-483A-41EA-AAB0-298B3C70B232}"/>
              </a:ext>
            </a:extLst>
          </p:cNvPr>
          <p:cNvSpPr>
            <a:spLocks noGrp="1"/>
          </p:cNvSpPr>
          <p:nvPr>
            <p:ph type="title"/>
          </p:nvPr>
        </p:nvSpPr>
        <p:spPr>
          <a:xfrm>
            <a:off x="838200" y="365126"/>
            <a:ext cx="10515600" cy="315912"/>
          </a:xfrm>
        </p:spPr>
        <p:txBody>
          <a:bodyPr>
            <a:normAutofit fontScale="90000"/>
          </a:bodyPr>
          <a:lstStyle/>
          <a:p>
            <a:pPr algn="ctr"/>
            <a:r>
              <a:rPr lang="en-US" sz="1800" dirty="0"/>
              <a:t>120 GeV Beam to </a:t>
            </a:r>
            <a:r>
              <a:rPr lang="en-US" sz="1800" dirty="0" err="1"/>
              <a:t>Mcenter</a:t>
            </a:r>
            <a:endParaRPr lang="en-US" sz="1800" dirty="0"/>
          </a:p>
        </p:txBody>
      </p:sp>
      <p:pic>
        <p:nvPicPr>
          <p:cNvPr id="6" name="Content Placeholder 5">
            <a:extLst>
              <a:ext uri="{FF2B5EF4-FFF2-40B4-BE49-F238E27FC236}">
                <a16:creationId xmlns:a16="http://schemas.microsoft.com/office/drawing/2014/main" id="{4EA05B10-AB74-4EE7-B285-1C782495F69F}"/>
              </a:ext>
            </a:extLst>
          </p:cNvPr>
          <p:cNvPicPr>
            <a:picLocks noGrp="1" noChangeAspect="1"/>
          </p:cNvPicPr>
          <p:nvPr>
            <p:ph idx="1"/>
          </p:nvPr>
        </p:nvPicPr>
        <p:blipFill>
          <a:blip r:embed="rId2"/>
          <a:stretch>
            <a:fillRect/>
          </a:stretch>
        </p:blipFill>
        <p:spPr>
          <a:xfrm>
            <a:off x="1902560" y="701040"/>
            <a:ext cx="7747877" cy="6134567"/>
          </a:xfrm>
          <a:prstGeom prst="rect">
            <a:avLst/>
          </a:prstGeom>
        </p:spPr>
      </p:pic>
    </p:spTree>
    <p:extLst>
      <p:ext uri="{BB962C8B-B14F-4D97-AF65-F5344CB8AC3E}">
        <p14:creationId xmlns:p14="http://schemas.microsoft.com/office/powerpoint/2010/main" val="1004221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8B54E-396E-4DC1-80AC-4E4E125965E3}"/>
              </a:ext>
            </a:extLst>
          </p:cNvPr>
          <p:cNvSpPr>
            <a:spLocks noGrp="1"/>
          </p:cNvSpPr>
          <p:nvPr>
            <p:ph type="title"/>
          </p:nvPr>
        </p:nvSpPr>
        <p:spPr>
          <a:xfrm>
            <a:off x="838200" y="365126"/>
            <a:ext cx="10515600" cy="315912"/>
          </a:xfrm>
        </p:spPr>
        <p:txBody>
          <a:bodyPr>
            <a:noAutofit/>
          </a:bodyPr>
          <a:lstStyle/>
          <a:p>
            <a:pPr algn="ctr"/>
            <a:r>
              <a:rPr lang="en-US" sz="2800" dirty="0"/>
              <a:t>120 GeV Beam to </a:t>
            </a:r>
            <a:r>
              <a:rPr lang="en-US" sz="2800" dirty="0" err="1"/>
              <a:t>MCenter</a:t>
            </a:r>
            <a:endParaRPr lang="en-US" sz="2800" dirty="0"/>
          </a:p>
        </p:txBody>
      </p:sp>
      <p:sp>
        <p:nvSpPr>
          <p:cNvPr id="3" name="Content Placeholder 2">
            <a:extLst>
              <a:ext uri="{FF2B5EF4-FFF2-40B4-BE49-F238E27FC236}">
                <a16:creationId xmlns:a16="http://schemas.microsoft.com/office/drawing/2014/main" id="{37C8B862-4B86-4643-BD0C-56B593B5463A}"/>
              </a:ext>
            </a:extLst>
          </p:cNvPr>
          <p:cNvSpPr>
            <a:spLocks noGrp="1"/>
          </p:cNvSpPr>
          <p:nvPr>
            <p:ph idx="1"/>
          </p:nvPr>
        </p:nvSpPr>
        <p:spPr>
          <a:xfrm>
            <a:off x="838200" y="794328"/>
            <a:ext cx="10515600" cy="5698546"/>
          </a:xfrm>
        </p:spPr>
        <p:txBody>
          <a:bodyPr>
            <a:noAutofit/>
          </a:bodyPr>
          <a:lstStyle/>
          <a:p>
            <a:pPr marL="0" indent="0" fontAlgn="base">
              <a:buNone/>
            </a:pPr>
            <a:r>
              <a:rPr lang="en-US" sz="1600" dirty="0"/>
              <a:t>From Mike Vincent e-mail of 29 July 2020 with corrections sent by him 25 Aug. 2020:</a:t>
            </a:r>
          </a:p>
          <a:p>
            <a:pPr fontAlgn="base"/>
            <a:r>
              <a:rPr lang="en-US" sz="1600" dirty="0"/>
              <a:t>the </a:t>
            </a:r>
            <a:r>
              <a:rPr lang="en-US" sz="1600" i="1" dirty="0"/>
              <a:t>Addendum to the SY 120 Shielding Assessment for Continued Operation of the Meson Center Beam Line</a:t>
            </a:r>
            <a:r>
              <a:rPr lang="en-US" sz="1600" dirty="0"/>
              <a:t> used 6.00E12 120 GeV protons per hour as its normal operating condition. The same document used 120 GeV/c protons at 6.00E14 protons per hour for the accident condition.</a:t>
            </a:r>
          </a:p>
          <a:p>
            <a:r>
              <a:rPr lang="en-US" sz="1600" dirty="0"/>
              <a:t>However, the P3 line is only approved to deliver 1.02E12 protons per hour to </a:t>
            </a:r>
            <a:r>
              <a:rPr lang="en-US" sz="1600" dirty="0" err="1"/>
              <a:t>Mcenter</a:t>
            </a:r>
            <a:r>
              <a:rPr lang="en-US" sz="1600" dirty="0"/>
              <a:t>. The 1.02E12 protons per hour limit to </a:t>
            </a:r>
            <a:r>
              <a:rPr lang="en-US" sz="1600" dirty="0" err="1"/>
              <a:t>Mcenter</a:t>
            </a:r>
            <a:r>
              <a:rPr lang="en-US" sz="1600" dirty="0"/>
              <a:t> under normal operating conditions is due to the </a:t>
            </a:r>
            <a:r>
              <a:rPr lang="en-US" sz="1600" dirty="0" err="1"/>
              <a:t>NOvA</a:t>
            </a:r>
            <a:r>
              <a:rPr lang="en-US" sz="1600" dirty="0"/>
              <a:t> equipment in MC7. See the memo sent with email of 25 Aug. 2020. The "true" limit on beam to </a:t>
            </a:r>
            <a:r>
              <a:rPr lang="en-US" sz="1600" dirty="0" err="1"/>
              <a:t>MCenter</a:t>
            </a:r>
            <a:r>
              <a:rPr lang="en-US" sz="1600" dirty="0"/>
              <a:t> due to the P3 line shielding is 6.00E12 protons per hour, which is the maximum amount of beam you'll see under normal operating conditions. When </a:t>
            </a:r>
            <a:r>
              <a:rPr lang="en-US" sz="1600" dirty="0" err="1"/>
              <a:t>NOvA's</a:t>
            </a:r>
            <a:r>
              <a:rPr lang="en-US" sz="1600" dirty="0"/>
              <a:t> equipment has been removed from MC7, the </a:t>
            </a:r>
            <a:r>
              <a:rPr lang="en-US" sz="1600" dirty="0" err="1"/>
              <a:t>MCenter</a:t>
            </a:r>
            <a:r>
              <a:rPr lang="en-US" sz="1600" dirty="0"/>
              <a:t> beam permit could thus be changed back to 6.00E12 pph. Any further intensity increase will probably require new shielding assessment.</a:t>
            </a:r>
          </a:p>
          <a:p>
            <a:pPr fontAlgn="base"/>
            <a:r>
              <a:rPr lang="en-US" sz="1600" dirty="0"/>
              <a:t>For </a:t>
            </a:r>
            <a:r>
              <a:rPr lang="en-US" sz="1600" dirty="0" err="1"/>
              <a:t>LArIAT</a:t>
            </a:r>
            <a:r>
              <a:rPr lang="en-US" sz="1600" dirty="0"/>
              <a:t>, normal operating conditions are for incident secondary beam energy to be in the range of 8 to 64 GeV/c, with a maximum intensity of 300,000 particles per four-second spill, and with one spill every 60 seconds. </a:t>
            </a:r>
          </a:p>
          <a:p>
            <a:pPr fontAlgn="base"/>
            <a:r>
              <a:rPr lang="en-US" sz="1600" dirty="0"/>
              <a:t>For the </a:t>
            </a:r>
            <a:r>
              <a:rPr lang="en-US" sz="1600" dirty="0" err="1"/>
              <a:t>NOvA</a:t>
            </a:r>
            <a:r>
              <a:rPr lang="en-US" sz="1600" dirty="0"/>
              <a:t> tertiary beamline, normal operating conditions are for the incident secondary beam energy to be 64 GeV, with a maximum intensity of 3.00E6 particles per four-second spill, and with one spill every 60 seconds.</a:t>
            </a:r>
          </a:p>
          <a:p>
            <a:pPr fontAlgn="base"/>
            <a:r>
              <a:rPr lang="en-US" sz="1600" dirty="0"/>
              <a:t>Secondary beam accident intensity for MC7 is taken to be 4.68E09 particles per 1‑second spill, with beam energy of 85 GeV. </a:t>
            </a:r>
          </a:p>
          <a:p>
            <a:pPr fontAlgn="base"/>
            <a:r>
              <a:rPr lang="en-US" sz="1600" dirty="0"/>
              <a:t>Oh, and the MC6 target pile is limited by surface water considerations to 5.26E16 120 GeV protons per year.</a:t>
            </a:r>
          </a:p>
          <a:p>
            <a:endParaRPr lang="en-US" sz="1600" dirty="0"/>
          </a:p>
        </p:txBody>
      </p:sp>
    </p:spTree>
    <p:extLst>
      <p:ext uri="{BB962C8B-B14F-4D97-AF65-F5344CB8AC3E}">
        <p14:creationId xmlns:p14="http://schemas.microsoft.com/office/powerpoint/2010/main" val="4087322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0D48B-742F-4A95-B0AF-5097A3F2A0C4}"/>
              </a:ext>
            </a:extLst>
          </p:cNvPr>
          <p:cNvSpPr>
            <a:spLocks noGrp="1"/>
          </p:cNvSpPr>
          <p:nvPr>
            <p:ph type="title"/>
          </p:nvPr>
        </p:nvSpPr>
        <p:spPr>
          <a:xfrm>
            <a:off x="838200" y="365126"/>
            <a:ext cx="10515600" cy="315912"/>
          </a:xfrm>
        </p:spPr>
        <p:txBody>
          <a:bodyPr>
            <a:normAutofit fontScale="90000"/>
          </a:bodyPr>
          <a:lstStyle/>
          <a:p>
            <a:pPr algn="ctr"/>
            <a:r>
              <a:rPr lang="en-US" sz="1800" dirty="0"/>
              <a:t>120 GeV Beam to </a:t>
            </a:r>
            <a:r>
              <a:rPr lang="en-US" sz="1800" dirty="0" err="1"/>
              <a:t>Mcenter</a:t>
            </a:r>
            <a:br>
              <a:rPr lang="en-US" sz="1800" dirty="0"/>
            </a:br>
            <a:r>
              <a:rPr lang="en-US" sz="1800" dirty="0"/>
              <a:t>Note: Service Building MS4 has power supplies. PPD Dept. drawing 2410-ME-171060-6 (last “6” may be “5”)</a:t>
            </a:r>
          </a:p>
        </p:txBody>
      </p:sp>
      <p:pic>
        <p:nvPicPr>
          <p:cNvPr id="5" name="Content Placeholder 4">
            <a:extLst>
              <a:ext uri="{FF2B5EF4-FFF2-40B4-BE49-F238E27FC236}">
                <a16:creationId xmlns:a16="http://schemas.microsoft.com/office/drawing/2014/main" id="{7CF4D5A6-818F-496C-820A-32A9617920EA}"/>
              </a:ext>
            </a:extLst>
          </p:cNvPr>
          <p:cNvPicPr>
            <a:picLocks noGrp="1" noChangeAspect="1"/>
          </p:cNvPicPr>
          <p:nvPr>
            <p:ph idx="1"/>
          </p:nvPr>
        </p:nvPicPr>
        <p:blipFill>
          <a:blip r:embed="rId2"/>
          <a:stretch>
            <a:fillRect/>
          </a:stretch>
        </p:blipFill>
        <p:spPr>
          <a:xfrm>
            <a:off x="1926784" y="804308"/>
            <a:ext cx="7356554" cy="5838434"/>
          </a:xfrm>
          <a:prstGeom prst="rect">
            <a:avLst/>
          </a:prstGeom>
        </p:spPr>
      </p:pic>
    </p:spTree>
    <p:extLst>
      <p:ext uri="{BB962C8B-B14F-4D97-AF65-F5344CB8AC3E}">
        <p14:creationId xmlns:p14="http://schemas.microsoft.com/office/powerpoint/2010/main" val="1159643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1E354-A3EB-4369-9875-CBC635353899}"/>
              </a:ext>
            </a:extLst>
          </p:cNvPr>
          <p:cNvSpPr>
            <a:spLocks noGrp="1"/>
          </p:cNvSpPr>
          <p:nvPr>
            <p:ph type="title"/>
          </p:nvPr>
        </p:nvSpPr>
        <p:spPr>
          <a:xfrm>
            <a:off x="838200" y="365126"/>
            <a:ext cx="10515600" cy="479606"/>
          </a:xfrm>
        </p:spPr>
        <p:txBody>
          <a:bodyPr>
            <a:normAutofit fontScale="90000"/>
          </a:bodyPr>
          <a:lstStyle/>
          <a:p>
            <a:pPr algn="ctr"/>
            <a:r>
              <a:rPr lang="en-US" sz="1800" dirty="0"/>
              <a:t>120 GeV Beam to </a:t>
            </a:r>
            <a:r>
              <a:rPr lang="en-US" sz="1800" dirty="0" err="1"/>
              <a:t>Mcenter</a:t>
            </a:r>
            <a:br>
              <a:rPr lang="en-US" dirty="0"/>
            </a:br>
            <a:r>
              <a:rPr lang="en-US" sz="2200" dirty="0"/>
              <a:t>PPD/Mech. Dept. General Meson Detector Building Layout Nov. 2004, 9200.000-LE-435199</a:t>
            </a:r>
          </a:p>
        </p:txBody>
      </p:sp>
      <p:pic>
        <p:nvPicPr>
          <p:cNvPr id="4" name="Content Placeholder 3">
            <a:extLst>
              <a:ext uri="{FF2B5EF4-FFF2-40B4-BE49-F238E27FC236}">
                <a16:creationId xmlns:a16="http://schemas.microsoft.com/office/drawing/2014/main" id="{A0B35811-08A8-4286-8033-FED9FBD70554}"/>
              </a:ext>
            </a:extLst>
          </p:cNvPr>
          <p:cNvPicPr>
            <a:picLocks noGrp="1" noChangeAspect="1"/>
          </p:cNvPicPr>
          <p:nvPr>
            <p:ph idx="1"/>
          </p:nvPr>
        </p:nvPicPr>
        <p:blipFill>
          <a:blip r:embed="rId2"/>
          <a:stretch>
            <a:fillRect/>
          </a:stretch>
        </p:blipFill>
        <p:spPr>
          <a:xfrm>
            <a:off x="1769400" y="844732"/>
            <a:ext cx="8653199" cy="5890940"/>
          </a:xfrm>
          <a:prstGeom prst="rect">
            <a:avLst/>
          </a:prstGeom>
        </p:spPr>
      </p:pic>
    </p:spTree>
    <p:extLst>
      <p:ext uri="{BB962C8B-B14F-4D97-AF65-F5344CB8AC3E}">
        <p14:creationId xmlns:p14="http://schemas.microsoft.com/office/powerpoint/2010/main" val="483739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85556-456B-4A15-A82B-176B24E365D7}"/>
              </a:ext>
            </a:extLst>
          </p:cNvPr>
          <p:cNvSpPr>
            <a:spLocks noGrp="1"/>
          </p:cNvSpPr>
          <p:nvPr>
            <p:ph type="title"/>
          </p:nvPr>
        </p:nvSpPr>
        <p:spPr>
          <a:xfrm>
            <a:off x="838200" y="365126"/>
            <a:ext cx="10515600" cy="715530"/>
          </a:xfrm>
        </p:spPr>
        <p:txBody>
          <a:bodyPr>
            <a:normAutofit/>
          </a:bodyPr>
          <a:lstStyle/>
          <a:p>
            <a:pPr algn="ctr"/>
            <a:r>
              <a:rPr lang="en-US" sz="1800" dirty="0"/>
              <a:t>120 GeV Beam to </a:t>
            </a:r>
            <a:r>
              <a:rPr lang="en-US" sz="1800" dirty="0" err="1"/>
              <a:t>Mcenter</a:t>
            </a:r>
            <a:br>
              <a:rPr lang="en-US" sz="3600" dirty="0"/>
            </a:br>
            <a:r>
              <a:rPr lang="en-US" sz="2200" dirty="0" err="1"/>
              <a:t>Mcenter</a:t>
            </a:r>
            <a:r>
              <a:rPr lang="en-US" sz="2200" dirty="0"/>
              <a:t> E907 Beam Line Equipment Layout 18Oct 2005 drawing 2907.500-ME_397568</a:t>
            </a:r>
          </a:p>
        </p:txBody>
      </p:sp>
      <p:pic>
        <p:nvPicPr>
          <p:cNvPr id="4" name="Content Placeholder 3">
            <a:extLst>
              <a:ext uri="{FF2B5EF4-FFF2-40B4-BE49-F238E27FC236}">
                <a16:creationId xmlns:a16="http://schemas.microsoft.com/office/drawing/2014/main" id="{C06F2418-6CD6-41B3-9374-5FCE858E2886}"/>
              </a:ext>
            </a:extLst>
          </p:cNvPr>
          <p:cNvPicPr>
            <a:picLocks noGrp="1" noChangeAspect="1"/>
          </p:cNvPicPr>
          <p:nvPr>
            <p:ph idx="1"/>
          </p:nvPr>
        </p:nvPicPr>
        <p:blipFill>
          <a:blip r:embed="rId2"/>
          <a:stretch>
            <a:fillRect/>
          </a:stretch>
        </p:blipFill>
        <p:spPr>
          <a:xfrm>
            <a:off x="2047009" y="1043026"/>
            <a:ext cx="7813964" cy="5709027"/>
          </a:xfrm>
          <a:prstGeom prst="rect">
            <a:avLst/>
          </a:prstGeom>
        </p:spPr>
      </p:pic>
    </p:spTree>
    <p:extLst>
      <p:ext uri="{BB962C8B-B14F-4D97-AF65-F5344CB8AC3E}">
        <p14:creationId xmlns:p14="http://schemas.microsoft.com/office/powerpoint/2010/main" val="2033673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0CA57-4CF7-431F-A05B-513443AD7D2A}"/>
              </a:ext>
            </a:extLst>
          </p:cNvPr>
          <p:cNvSpPr>
            <a:spLocks noGrp="1"/>
          </p:cNvSpPr>
          <p:nvPr>
            <p:ph type="title"/>
          </p:nvPr>
        </p:nvSpPr>
        <p:spPr>
          <a:xfrm>
            <a:off x="838199" y="365125"/>
            <a:ext cx="10605117" cy="842238"/>
          </a:xfrm>
        </p:spPr>
        <p:txBody>
          <a:bodyPr>
            <a:normAutofit fontScale="90000"/>
          </a:bodyPr>
          <a:lstStyle/>
          <a:p>
            <a:pPr algn="ctr"/>
            <a:r>
              <a:rPr lang="en-US" sz="1800" dirty="0"/>
              <a:t>120 GeV Beam to </a:t>
            </a:r>
            <a:r>
              <a:rPr lang="en-US" sz="1800" dirty="0" err="1"/>
              <a:t>Mcenter</a:t>
            </a:r>
            <a:br>
              <a:rPr lang="en-US" dirty="0"/>
            </a:br>
            <a:r>
              <a:rPr lang="en-US" sz="2200" dirty="0"/>
              <a:t>Beam Sheet for </a:t>
            </a:r>
            <a:r>
              <a:rPr lang="en-US" sz="2200" dirty="0">
                <a:solidFill>
                  <a:srgbClr val="FF0000"/>
                </a:solidFill>
              </a:rPr>
              <a:t>100 GeV </a:t>
            </a:r>
            <a:r>
              <a:rPr lang="en-US" sz="2200" dirty="0"/>
              <a:t>from E907 (MIPP) Sept. 2003 by Carol Johnstone &amp; MC5-MC6 “Cactus” Plot</a:t>
            </a:r>
            <a:br>
              <a:rPr lang="en-US" sz="2200" dirty="0"/>
            </a:br>
            <a:r>
              <a:rPr lang="en-US" sz="2200" dirty="0">
                <a:solidFill>
                  <a:srgbClr val="FF0000"/>
                </a:solidFill>
              </a:rPr>
              <a:t>Note: According to e-log entry of 17 Nov 2014, MC6D-3 replaced due to leak and now is EDBC042</a:t>
            </a:r>
          </a:p>
        </p:txBody>
      </p:sp>
      <p:pic>
        <p:nvPicPr>
          <p:cNvPr id="7" name="Content Placeholder 6">
            <a:extLst>
              <a:ext uri="{FF2B5EF4-FFF2-40B4-BE49-F238E27FC236}">
                <a16:creationId xmlns:a16="http://schemas.microsoft.com/office/drawing/2014/main" id="{2EC270F5-7F82-4147-861A-0BC267D273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6065" y="1207363"/>
            <a:ext cx="5743220" cy="5387852"/>
          </a:xfrm>
        </p:spPr>
      </p:pic>
      <p:pic>
        <p:nvPicPr>
          <p:cNvPr id="3" name="Picture 2">
            <a:extLst>
              <a:ext uri="{FF2B5EF4-FFF2-40B4-BE49-F238E27FC236}">
                <a16:creationId xmlns:a16="http://schemas.microsoft.com/office/drawing/2014/main" id="{29F04D72-548F-4E58-8DEC-654D8C310CD3}"/>
              </a:ext>
            </a:extLst>
          </p:cNvPr>
          <p:cNvPicPr>
            <a:picLocks noChangeAspect="1"/>
          </p:cNvPicPr>
          <p:nvPr/>
        </p:nvPicPr>
        <p:blipFill>
          <a:blip r:embed="rId3"/>
          <a:stretch>
            <a:fillRect/>
          </a:stretch>
        </p:blipFill>
        <p:spPr>
          <a:xfrm>
            <a:off x="7915130" y="1297110"/>
            <a:ext cx="2076740" cy="5458587"/>
          </a:xfrm>
          <a:prstGeom prst="rect">
            <a:avLst/>
          </a:prstGeom>
        </p:spPr>
      </p:pic>
    </p:spTree>
    <p:extLst>
      <p:ext uri="{BB962C8B-B14F-4D97-AF65-F5344CB8AC3E}">
        <p14:creationId xmlns:p14="http://schemas.microsoft.com/office/powerpoint/2010/main" val="2637781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FEBC55-CA85-489B-83F6-FAFB68B9B4AA}"/>
              </a:ext>
            </a:extLst>
          </p:cNvPr>
          <p:cNvPicPr>
            <a:picLocks noChangeAspect="1"/>
          </p:cNvPicPr>
          <p:nvPr/>
        </p:nvPicPr>
        <p:blipFill>
          <a:blip r:embed="rId2"/>
          <a:stretch>
            <a:fillRect/>
          </a:stretch>
        </p:blipFill>
        <p:spPr>
          <a:xfrm>
            <a:off x="893904" y="808892"/>
            <a:ext cx="10884862" cy="5901431"/>
          </a:xfrm>
          <a:prstGeom prst="rect">
            <a:avLst/>
          </a:prstGeom>
        </p:spPr>
      </p:pic>
      <p:sp>
        <p:nvSpPr>
          <p:cNvPr id="2" name="Title 1">
            <a:extLst>
              <a:ext uri="{FF2B5EF4-FFF2-40B4-BE49-F238E27FC236}">
                <a16:creationId xmlns:a16="http://schemas.microsoft.com/office/drawing/2014/main" id="{52BE1C6B-178D-4A39-B417-C362C2745300}"/>
              </a:ext>
            </a:extLst>
          </p:cNvPr>
          <p:cNvSpPr>
            <a:spLocks noGrp="1"/>
          </p:cNvSpPr>
          <p:nvPr>
            <p:ph type="title"/>
          </p:nvPr>
        </p:nvSpPr>
        <p:spPr>
          <a:xfrm>
            <a:off x="838200" y="365126"/>
            <a:ext cx="10328031" cy="285505"/>
          </a:xfrm>
        </p:spPr>
        <p:txBody>
          <a:bodyPr>
            <a:normAutofit fontScale="90000"/>
          </a:bodyPr>
          <a:lstStyle/>
          <a:p>
            <a:pPr algn="ctr"/>
            <a:r>
              <a:rPr lang="en-US" sz="1800" dirty="0"/>
              <a:t>120 </a:t>
            </a:r>
            <a:r>
              <a:rPr lang="en-US" sz="1800" dirty="0" err="1"/>
              <a:t>Gev</a:t>
            </a:r>
            <a:r>
              <a:rPr lang="en-US" sz="1800" dirty="0"/>
              <a:t> Beam to </a:t>
            </a:r>
            <a:r>
              <a:rPr lang="en-US" sz="1800" dirty="0" err="1"/>
              <a:t>Mcenter</a:t>
            </a:r>
            <a:br>
              <a:rPr lang="en-US" dirty="0"/>
            </a:br>
            <a:r>
              <a:rPr lang="en-US" sz="2200" dirty="0"/>
              <a:t>E-log entries from 17 May 2005 by C. Johnstone</a:t>
            </a:r>
          </a:p>
        </p:txBody>
      </p:sp>
    </p:spTree>
    <p:extLst>
      <p:ext uri="{BB962C8B-B14F-4D97-AF65-F5344CB8AC3E}">
        <p14:creationId xmlns:p14="http://schemas.microsoft.com/office/powerpoint/2010/main" val="241060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65E8D-7224-4C15-A0AA-4A0CE88052ED}"/>
              </a:ext>
            </a:extLst>
          </p:cNvPr>
          <p:cNvSpPr>
            <a:spLocks noGrp="1"/>
          </p:cNvSpPr>
          <p:nvPr>
            <p:ph type="title"/>
          </p:nvPr>
        </p:nvSpPr>
        <p:spPr>
          <a:xfrm>
            <a:off x="607290" y="272762"/>
            <a:ext cx="10332853" cy="968209"/>
          </a:xfrm>
        </p:spPr>
        <p:txBody>
          <a:bodyPr>
            <a:normAutofit fontScale="90000"/>
          </a:bodyPr>
          <a:lstStyle/>
          <a:p>
            <a:pPr algn="ctr"/>
            <a:r>
              <a:rPr lang="en-US" sz="1800" dirty="0"/>
              <a:t>120 GeV Beam to </a:t>
            </a:r>
            <a:r>
              <a:rPr lang="en-US" sz="1800" dirty="0" err="1"/>
              <a:t>MCenter</a:t>
            </a:r>
            <a:br>
              <a:rPr lang="en-US" sz="1800" dirty="0"/>
            </a:br>
            <a:r>
              <a:rPr lang="en-US" sz="2400" dirty="0"/>
              <a:t>Tune @ 120 GeV Up Through MC5, @ 64 GeV Downstream</a:t>
            </a:r>
            <a:br>
              <a:rPr lang="en-US" sz="2400" dirty="0"/>
            </a:br>
            <a:r>
              <a:rPr lang="en-US" sz="2400" dirty="0"/>
              <a:t>from 27 Jan. 2020.</a:t>
            </a:r>
            <a:br>
              <a:rPr lang="en-US" sz="2400" dirty="0"/>
            </a:br>
            <a:endParaRPr lang="en-US" sz="2400" dirty="0"/>
          </a:p>
        </p:txBody>
      </p:sp>
      <p:pic>
        <p:nvPicPr>
          <p:cNvPr id="11" name="Content Placeholder 10">
            <a:extLst>
              <a:ext uri="{FF2B5EF4-FFF2-40B4-BE49-F238E27FC236}">
                <a16:creationId xmlns:a16="http://schemas.microsoft.com/office/drawing/2014/main" id="{09DB1B67-A668-4CC0-9273-C074C313E202}"/>
              </a:ext>
            </a:extLst>
          </p:cNvPr>
          <p:cNvPicPr>
            <a:picLocks noGrp="1" noChangeAspect="1"/>
          </p:cNvPicPr>
          <p:nvPr>
            <p:ph idx="1"/>
          </p:nvPr>
        </p:nvPicPr>
        <p:blipFill>
          <a:blip r:embed="rId2"/>
          <a:stretch>
            <a:fillRect/>
          </a:stretch>
        </p:blipFill>
        <p:spPr>
          <a:xfrm>
            <a:off x="2764970" y="1070600"/>
            <a:ext cx="6923315" cy="5673307"/>
          </a:xfrm>
          <a:prstGeom prst="rect">
            <a:avLst/>
          </a:prstGeom>
        </p:spPr>
      </p:pic>
    </p:spTree>
    <p:extLst>
      <p:ext uri="{BB962C8B-B14F-4D97-AF65-F5344CB8AC3E}">
        <p14:creationId xmlns:p14="http://schemas.microsoft.com/office/powerpoint/2010/main" val="4201850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6B912-A55E-4C7C-B570-2095194CE331}"/>
              </a:ext>
            </a:extLst>
          </p:cNvPr>
          <p:cNvSpPr>
            <a:spLocks noGrp="1"/>
          </p:cNvSpPr>
          <p:nvPr>
            <p:ph type="title"/>
          </p:nvPr>
        </p:nvSpPr>
        <p:spPr>
          <a:xfrm>
            <a:off x="838200" y="365126"/>
            <a:ext cx="10515600" cy="505208"/>
          </a:xfrm>
        </p:spPr>
        <p:txBody>
          <a:bodyPr>
            <a:normAutofit fontScale="90000"/>
          </a:bodyPr>
          <a:lstStyle/>
          <a:p>
            <a:pPr algn="ctr"/>
            <a:r>
              <a:rPr lang="en-US" sz="1800" dirty="0"/>
              <a:t>120 GeV Beam to </a:t>
            </a:r>
            <a:r>
              <a:rPr lang="en-US" sz="1800" dirty="0" err="1"/>
              <a:t>Mcenter</a:t>
            </a:r>
            <a:br>
              <a:rPr lang="en-US" dirty="0"/>
            </a:br>
            <a:r>
              <a:rPr lang="en-US" sz="2000" dirty="0"/>
              <a:t>4Q120 Quadrupole Current vs. Integral </a:t>
            </a:r>
            <a:r>
              <a:rPr lang="en-US" sz="2000" dirty="0" err="1"/>
              <a:t>B.dl</a:t>
            </a:r>
            <a:endParaRPr lang="en-US" sz="2000" dirty="0"/>
          </a:p>
        </p:txBody>
      </p:sp>
      <p:pic>
        <p:nvPicPr>
          <p:cNvPr id="7" name="Content Placeholder 6">
            <a:extLst>
              <a:ext uri="{FF2B5EF4-FFF2-40B4-BE49-F238E27FC236}">
                <a16:creationId xmlns:a16="http://schemas.microsoft.com/office/drawing/2014/main" id="{B9BE271E-0999-4D55-AB40-EBBA496DB55E}"/>
              </a:ext>
            </a:extLst>
          </p:cNvPr>
          <p:cNvPicPr>
            <a:picLocks noGrp="1" noChangeAspect="1"/>
          </p:cNvPicPr>
          <p:nvPr>
            <p:ph idx="1"/>
          </p:nvPr>
        </p:nvPicPr>
        <p:blipFill>
          <a:blip r:embed="rId2"/>
          <a:stretch>
            <a:fillRect/>
          </a:stretch>
        </p:blipFill>
        <p:spPr>
          <a:xfrm>
            <a:off x="3535705" y="870334"/>
            <a:ext cx="4638810" cy="5977528"/>
          </a:xfrm>
          <a:prstGeom prst="rect">
            <a:avLst/>
          </a:prstGeom>
        </p:spPr>
      </p:pic>
    </p:spTree>
    <p:extLst>
      <p:ext uri="{BB962C8B-B14F-4D97-AF65-F5344CB8AC3E}">
        <p14:creationId xmlns:p14="http://schemas.microsoft.com/office/powerpoint/2010/main" val="2041927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440A3-01A1-429A-AD3E-7B1516E6AB03}"/>
              </a:ext>
            </a:extLst>
          </p:cNvPr>
          <p:cNvSpPr>
            <a:spLocks noGrp="1"/>
          </p:cNvSpPr>
          <p:nvPr>
            <p:ph type="title"/>
          </p:nvPr>
        </p:nvSpPr>
        <p:spPr>
          <a:xfrm>
            <a:off x="838200" y="365125"/>
            <a:ext cx="10515600" cy="668147"/>
          </a:xfrm>
        </p:spPr>
        <p:txBody>
          <a:bodyPr>
            <a:normAutofit/>
          </a:bodyPr>
          <a:lstStyle/>
          <a:p>
            <a:pPr algn="ctr"/>
            <a:r>
              <a:rPr lang="en-US" sz="2000" dirty="0"/>
              <a:t>120 GeV Beam to </a:t>
            </a:r>
            <a:r>
              <a:rPr lang="en-US" sz="2000" dirty="0" err="1"/>
              <a:t>Mcenter</a:t>
            </a:r>
            <a:br>
              <a:rPr lang="en-US" dirty="0"/>
            </a:br>
            <a:r>
              <a:rPr lang="en-US" sz="2200" dirty="0"/>
              <a:t>Current vs. Field for EDB00-1 (variant of EDBB)</a:t>
            </a:r>
          </a:p>
        </p:txBody>
      </p:sp>
      <p:pic>
        <p:nvPicPr>
          <p:cNvPr id="5" name="Content Placeholder 4">
            <a:extLst>
              <a:ext uri="{FF2B5EF4-FFF2-40B4-BE49-F238E27FC236}">
                <a16:creationId xmlns:a16="http://schemas.microsoft.com/office/drawing/2014/main" id="{0D499498-0757-4160-BF51-96929C86CD6F}"/>
              </a:ext>
            </a:extLst>
          </p:cNvPr>
          <p:cNvPicPr>
            <a:picLocks noGrp="1" noChangeAspect="1"/>
          </p:cNvPicPr>
          <p:nvPr>
            <p:ph idx="1"/>
          </p:nvPr>
        </p:nvPicPr>
        <p:blipFill>
          <a:blip r:embed="rId2"/>
          <a:stretch>
            <a:fillRect/>
          </a:stretch>
        </p:blipFill>
        <p:spPr>
          <a:xfrm>
            <a:off x="984028" y="1825625"/>
            <a:ext cx="10223943" cy="4351338"/>
          </a:xfrm>
          <a:prstGeom prst="rect">
            <a:avLst/>
          </a:prstGeom>
        </p:spPr>
      </p:pic>
    </p:spTree>
    <p:extLst>
      <p:ext uri="{BB962C8B-B14F-4D97-AF65-F5344CB8AC3E}">
        <p14:creationId xmlns:p14="http://schemas.microsoft.com/office/powerpoint/2010/main" val="37332721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844CE-45FB-4B06-8017-0370FD6D5425}"/>
              </a:ext>
            </a:extLst>
          </p:cNvPr>
          <p:cNvSpPr>
            <a:spLocks noGrp="1"/>
          </p:cNvSpPr>
          <p:nvPr>
            <p:ph type="title"/>
          </p:nvPr>
        </p:nvSpPr>
        <p:spPr>
          <a:xfrm>
            <a:off x="838200" y="365125"/>
            <a:ext cx="10515600" cy="610821"/>
          </a:xfrm>
        </p:spPr>
        <p:txBody>
          <a:bodyPr>
            <a:normAutofit fontScale="90000"/>
          </a:bodyPr>
          <a:lstStyle/>
          <a:p>
            <a:pPr algn="ctr"/>
            <a:r>
              <a:rPr lang="en-US" sz="1800" dirty="0"/>
              <a:t>120 GeV Beam to </a:t>
            </a:r>
            <a:r>
              <a:rPr lang="en-US" sz="1800" dirty="0" err="1"/>
              <a:t>Mcenter</a:t>
            </a:r>
            <a:br>
              <a:rPr lang="en-US" dirty="0"/>
            </a:br>
            <a:r>
              <a:rPr lang="en-US" sz="2000" dirty="0"/>
              <a:t>5-1.5-120 (EPB) Dipole Data Sheet</a:t>
            </a:r>
          </a:p>
        </p:txBody>
      </p:sp>
      <p:pic>
        <p:nvPicPr>
          <p:cNvPr id="5" name="Content Placeholder 4">
            <a:extLst>
              <a:ext uri="{FF2B5EF4-FFF2-40B4-BE49-F238E27FC236}">
                <a16:creationId xmlns:a16="http://schemas.microsoft.com/office/drawing/2014/main" id="{D238D59A-CCAD-4CC5-B600-EECE73475D4F}"/>
              </a:ext>
            </a:extLst>
          </p:cNvPr>
          <p:cNvPicPr>
            <a:picLocks noGrp="1" noChangeAspect="1"/>
          </p:cNvPicPr>
          <p:nvPr>
            <p:ph idx="1"/>
          </p:nvPr>
        </p:nvPicPr>
        <p:blipFill>
          <a:blip r:embed="rId2"/>
          <a:stretch>
            <a:fillRect/>
          </a:stretch>
        </p:blipFill>
        <p:spPr>
          <a:xfrm>
            <a:off x="6569342" y="884053"/>
            <a:ext cx="4146357" cy="5832239"/>
          </a:xfrm>
          <a:prstGeom prst="rect">
            <a:avLst/>
          </a:prstGeom>
        </p:spPr>
      </p:pic>
      <p:pic>
        <p:nvPicPr>
          <p:cNvPr id="6" name="Picture 5">
            <a:extLst>
              <a:ext uri="{FF2B5EF4-FFF2-40B4-BE49-F238E27FC236}">
                <a16:creationId xmlns:a16="http://schemas.microsoft.com/office/drawing/2014/main" id="{7B2DFAA6-7C17-47BD-8F6C-574E37D563A1}"/>
              </a:ext>
            </a:extLst>
          </p:cNvPr>
          <p:cNvPicPr>
            <a:picLocks noChangeAspect="1"/>
          </p:cNvPicPr>
          <p:nvPr/>
        </p:nvPicPr>
        <p:blipFill>
          <a:blip r:embed="rId3"/>
          <a:stretch>
            <a:fillRect/>
          </a:stretch>
        </p:blipFill>
        <p:spPr>
          <a:xfrm>
            <a:off x="2267609" y="1269397"/>
            <a:ext cx="4001307" cy="5300192"/>
          </a:xfrm>
          <a:prstGeom prst="rect">
            <a:avLst/>
          </a:prstGeom>
        </p:spPr>
      </p:pic>
    </p:spTree>
    <p:extLst>
      <p:ext uri="{BB962C8B-B14F-4D97-AF65-F5344CB8AC3E}">
        <p14:creationId xmlns:p14="http://schemas.microsoft.com/office/powerpoint/2010/main" val="3114320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91187-813D-491D-B983-334740398041}"/>
              </a:ext>
            </a:extLst>
          </p:cNvPr>
          <p:cNvSpPr>
            <a:spLocks noGrp="1"/>
          </p:cNvSpPr>
          <p:nvPr>
            <p:ph type="title"/>
          </p:nvPr>
        </p:nvSpPr>
        <p:spPr>
          <a:xfrm>
            <a:off x="838200" y="365126"/>
            <a:ext cx="10515600" cy="692494"/>
          </a:xfrm>
        </p:spPr>
        <p:txBody>
          <a:bodyPr>
            <a:normAutofit/>
          </a:bodyPr>
          <a:lstStyle/>
          <a:p>
            <a:pPr algn="ctr"/>
            <a:r>
              <a:rPr lang="en-US" sz="1800" dirty="0"/>
              <a:t>120 GeV Beam to </a:t>
            </a:r>
            <a:r>
              <a:rPr lang="en-US" sz="1800" dirty="0" err="1"/>
              <a:t>Mcenter</a:t>
            </a:r>
            <a:br>
              <a:rPr lang="en-US" dirty="0"/>
            </a:br>
            <a:r>
              <a:rPr lang="en-US" sz="2200" dirty="0"/>
              <a:t>J. Lentz Comments on MC6 Power Supplies Run @ Twice 64 GeV Tune of 27 Jan. 2020</a:t>
            </a:r>
          </a:p>
        </p:txBody>
      </p:sp>
      <p:graphicFrame>
        <p:nvGraphicFramePr>
          <p:cNvPr id="4" name="Content Placeholder 3">
            <a:extLst>
              <a:ext uri="{FF2B5EF4-FFF2-40B4-BE49-F238E27FC236}">
                <a16:creationId xmlns:a16="http://schemas.microsoft.com/office/drawing/2014/main" id="{80F86DC1-6B90-4F43-A51D-1A50573CCD43}"/>
              </a:ext>
            </a:extLst>
          </p:cNvPr>
          <p:cNvGraphicFramePr>
            <a:graphicFrameLocks noGrp="1"/>
          </p:cNvGraphicFramePr>
          <p:nvPr>
            <p:ph idx="1"/>
            <p:extLst>
              <p:ext uri="{D42A27DB-BD31-4B8C-83A1-F6EECF244321}">
                <p14:modId xmlns:p14="http://schemas.microsoft.com/office/powerpoint/2010/main" val="2110522711"/>
              </p:ext>
            </p:extLst>
          </p:nvPr>
        </p:nvGraphicFramePr>
        <p:xfrm>
          <a:off x="1704976" y="1257299"/>
          <a:ext cx="8953498" cy="5235571"/>
        </p:xfrm>
        <a:graphic>
          <a:graphicData uri="http://schemas.openxmlformats.org/drawingml/2006/table">
            <a:tbl>
              <a:tblPr>
                <a:tableStyleId>{5C22544A-7EE6-4342-B048-85BDC9FD1C3A}</a:tableStyleId>
              </a:tblPr>
              <a:tblGrid>
                <a:gridCol w="815112">
                  <a:extLst>
                    <a:ext uri="{9D8B030D-6E8A-4147-A177-3AD203B41FA5}">
                      <a16:colId xmlns:a16="http://schemas.microsoft.com/office/drawing/2014/main" val="1445959832"/>
                    </a:ext>
                  </a:extLst>
                </a:gridCol>
                <a:gridCol w="815112">
                  <a:extLst>
                    <a:ext uri="{9D8B030D-6E8A-4147-A177-3AD203B41FA5}">
                      <a16:colId xmlns:a16="http://schemas.microsoft.com/office/drawing/2014/main" val="3937929323"/>
                    </a:ext>
                  </a:extLst>
                </a:gridCol>
                <a:gridCol w="815112">
                  <a:extLst>
                    <a:ext uri="{9D8B030D-6E8A-4147-A177-3AD203B41FA5}">
                      <a16:colId xmlns:a16="http://schemas.microsoft.com/office/drawing/2014/main" val="2159772132"/>
                    </a:ext>
                  </a:extLst>
                </a:gridCol>
                <a:gridCol w="1171724">
                  <a:extLst>
                    <a:ext uri="{9D8B030D-6E8A-4147-A177-3AD203B41FA5}">
                      <a16:colId xmlns:a16="http://schemas.microsoft.com/office/drawing/2014/main" val="650226446"/>
                    </a:ext>
                  </a:extLst>
                </a:gridCol>
                <a:gridCol w="1617488">
                  <a:extLst>
                    <a:ext uri="{9D8B030D-6E8A-4147-A177-3AD203B41FA5}">
                      <a16:colId xmlns:a16="http://schemas.microsoft.com/office/drawing/2014/main" val="1045581832"/>
                    </a:ext>
                  </a:extLst>
                </a:gridCol>
                <a:gridCol w="2088726">
                  <a:extLst>
                    <a:ext uri="{9D8B030D-6E8A-4147-A177-3AD203B41FA5}">
                      <a16:colId xmlns:a16="http://schemas.microsoft.com/office/drawing/2014/main" val="687301583"/>
                    </a:ext>
                  </a:extLst>
                </a:gridCol>
                <a:gridCol w="815112">
                  <a:extLst>
                    <a:ext uri="{9D8B030D-6E8A-4147-A177-3AD203B41FA5}">
                      <a16:colId xmlns:a16="http://schemas.microsoft.com/office/drawing/2014/main" val="2284754418"/>
                    </a:ext>
                  </a:extLst>
                </a:gridCol>
                <a:gridCol w="815112">
                  <a:extLst>
                    <a:ext uri="{9D8B030D-6E8A-4147-A177-3AD203B41FA5}">
                      <a16:colId xmlns:a16="http://schemas.microsoft.com/office/drawing/2014/main" val="2546711112"/>
                    </a:ext>
                  </a:extLst>
                </a:gridCol>
              </a:tblGrid>
              <a:tr h="353516">
                <a:tc gridSpan="6">
                  <a:txBody>
                    <a:bodyPr/>
                    <a:lstStyle/>
                    <a:p>
                      <a:pPr algn="l" fontAlgn="b"/>
                      <a:r>
                        <a:rPr lang="en-US" sz="1100" u="none" strike="noStrike">
                          <a:effectLst/>
                        </a:rPr>
                        <a:t>On file as "Lentz reply for Running MC6 supplies @ Twice 64 GeV Values"</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44364783"/>
                  </a:ext>
                </a:extLst>
              </a:tr>
              <a:tr h="353516">
                <a:tc gridSpan="5">
                  <a:txBody>
                    <a:bodyPr/>
                    <a:lstStyle/>
                    <a:p>
                      <a:pPr algn="l" fontAlgn="b"/>
                      <a:r>
                        <a:rPr lang="en-US" sz="1100" u="none" strike="noStrike">
                          <a:effectLst/>
                        </a:rPr>
                        <a:t>  see e-mail from Julius Lents, 2:59 PM, 5 Aug. 20</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55455430"/>
                  </a:ext>
                </a:extLst>
              </a:tr>
              <a:tr h="639863">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supply</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64 GeV Amps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twice 64 GeV Amps</a:t>
                      </a:r>
                      <a:endParaRPr lang="en-US" sz="1100" b="0" i="0" u="none" strike="noStrike">
                        <a:solidFill>
                          <a:srgbClr val="000000"/>
                        </a:solidFill>
                        <a:effectLst/>
                        <a:latin typeface="Calibri" panose="020F0502020204030204" pitchFamily="34" charset="0"/>
                      </a:endParaRPr>
                    </a:p>
                  </a:txBody>
                  <a:tcPr marL="9525" marR="9525" marT="9525" marB="0" anchor="b"/>
                </a:tc>
                <a:tc gridSpan="2">
                  <a:txBody>
                    <a:bodyPr/>
                    <a:lstStyle/>
                    <a:p>
                      <a:pPr algn="l" fontAlgn="b"/>
                      <a:r>
                        <a:rPr lang="en-US" sz="1100" u="none" strike="noStrike">
                          <a:effectLst/>
                        </a:rPr>
                        <a:t>Lentz comment if twice current of 64 GeV</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magnet</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3696293"/>
                  </a:ext>
                </a:extLst>
              </a:tr>
              <a:tr h="35351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MC6Q1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19.4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38.8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ok</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3Q120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59665061"/>
                  </a:ext>
                </a:extLst>
              </a:tr>
              <a:tr h="35351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MC6D</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472.8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945.6</a:t>
                      </a:r>
                      <a:endParaRPr lang="en-US" sz="1100" b="0" i="0" u="none" strike="noStrike">
                        <a:solidFill>
                          <a:srgbClr val="000000"/>
                        </a:solidFill>
                        <a:effectLst/>
                        <a:latin typeface="Calibri" panose="020F0502020204030204" pitchFamily="34" charset="0"/>
                      </a:endParaRPr>
                    </a:p>
                  </a:txBody>
                  <a:tcPr marL="9525" marR="9525" marT="9525" marB="0" anchor="b"/>
                </a:tc>
                <a:tc gridSpan="2">
                  <a:txBody>
                    <a:bodyPr/>
                    <a:lstStyle/>
                    <a:p>
                      <a:pPr algn="l" fontAlgn="b"/>
                      <a:r>
                        <a:rPr lang="en-US" sz="1100" u="none" strike="noStrike">
                          <a:effectLst/>
                        </a:rPr>
                        <a:t>retapped, may need front porch</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EDBB</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77320707"/>
                  </a:ext>
                </a:extLst>
              </a:tr>
              <a:tr h="35351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MC6Q2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650.6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1301.2</a:t>
                      </a:r>
                      <a:endParaRPr lang="en-US" sz="1100" b="0" i="0" u="none" strike="noStrike">
                        <a:solidFill>
                          <a:srgbClr val="000000"/>
                        </a:solidFill>
                        <a:effectLst/>
                        <a:latin typeface="Calibri" panose="020F0502020204030204" pitchFamily="34" charset="0"/>
                      </a:endParaRPr>
                    </a:p>
                  </a:txBody>
                  <a:tcPr marL="9525" marR="9525" marT="9525" marB="0" anchor="b"/>
                </a:tc>
                <a:tc gridSpan="2">
                  <a:txBody>
                    <a:bodyPr/>
                    <a:lstStyle/>
                    <a:p>
                      <a:pPr algn="l" fontAlgn="b"/>
                      <a:r>
                        <a:rPr lang="en-US" sz="1100" u="none" strike="noStrike">
                          <a:effectLst/>
                        </a:rPr>
                        <a:t>ramp might be ok, may need front porch</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4Q120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88178040"/>
                  </a:ext>
                </a:extLst>
              </a:tr>
              <a:tr h="35351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MC6Q3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37.19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74.38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should be ok</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3Q120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19970252"/>
                  </a:ext>
                </a:extLst>
              </a:tr>
              <a:tr h="35351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MC6V1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ok</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trim</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15529027"/>
                  </a:ext>
                </a:extLst>
              </a:tr>
              <a:tr h="35351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MC6H1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80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160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ok</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trim</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6601229"/>
                  </a:ext>
                </a:extLst>
              </a:tr>
              <a:tr h="35351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MC6V2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79.99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159.98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not in reply</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trim</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00662707"/>
                  </a:ext>
                </a:extLst>
              </a:tr>
              <a:tr h="35351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MC6H2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not in reply</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trim</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84733269"/>
                  </a:ext>
                </a:extLst>
              </a:tr>
              <a:tr h="35351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MC6Q4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29.49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58.98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ok</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3Q120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46981268"/>
                  </a:ext>
                </a:extLst>
              </a:tr>
              <a:tr h="35351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MC6Q5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577.9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1155.8</a:t>
                      </a:r>
                      <a:endParaRPr lang="en-US" sz="1100" b="0" i="0" u="none" strike="noStrike">
                        <a:solidFill>
                          <a:srgbClr val="000000"/>
                        </a:solidFill>
                        <a:effectLst/>
                        <a:latin typeface="Calibri" panose="020F0502020204030204" pitchFamily="34" charset="0"/>
                      </a:endParaRPr>
                    </a:p>
                  </a:txBody>
                  <a:tcPr marL="9525" marR="9525" marT="9525" marB="0" anchor="b"/>
                </a:tc>
                <a:tc gridSpan="2">
                  <a:txBody>
                    <a:bodyPr/>
                    <a:lstStyle/>
                    <a:p>
                      <a:pPr algn="l" fontAlgn="b"/>
                      <a:r>
                        <a:rPr lang="en-US" sz="1100" u="none" strike="noStrike">
                          <a:effectLst/>
                        </a:rPr>
                        <a:t>ramped might be ok, may need front porch</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4Q120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39143828"/>
                  </a:ext>
                </a:extLst>
              </a:tr>
              <a:tr h="35351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Mc6Q6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60.17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120.34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should be ok</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3Q120</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5458827"/>
                  </a:ext>
                </a:extLst>
              </a:tr>
            </a:tbl>
          </a:graphicData>
        </a:graphic>
      </p:graphicFrame>
    </p:spTree>
    <p:extLst>
      <p:ext uri="{BB962C8B-B14F-4D97-AF65-F5344CB8AC3E}">
        <p14:creationId xmlns:p14="http://schemas.microsoft.com/office/powerpoint/2010/main" val="3346952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E8E14-9B9A-4406-A3F3-317DEA38FF24}"/>
              </a:ext>
            </a:extLst>
          </p:cNvPr>
          <p:cNvSpPr>
            <a:spLocks noGrp="1"/>
          </p:cNvSpPr>
          <p:nvPr>
            <p:ph type="title"/>
          </p:nvPr>
        </p:nvSpPr>
        <p:spPr>
          <a:xfrm>
            <a:off x="838200" y="365126"/>
            <a:ext cx="10515600" cy="791646"/>
          </a:xfrm>
        </p:spPr>
        <p:txBody>
          <a:bodyPr/>
          <a:lstStyle/>
          <a:p>
            <a:pPr algn="ctr"/>
            <a:r>
              <a:rPr lang="en-US" sz="1800" dirty="0"/>
              <a:t>120 GeV Beam to </a:t>
            </a:r>
            <a:r>
              <a:rPr lang="en-US" sz="1800" dirty="0" err="1"/>
              <a:t>Mcenter</a:t>
            </a:r>
            <a:br>
              <a:rPr lang="en-US" dirty="0"/>
            </a:br>
            <a:r>
              <a:rPr lang="en-US" sz="2000" dirty="0"/>
              <a:t>MC7 </a:t>
            </a:r>
            <a:r>
              <a:rPr lang="en-US" sz="2000" dirty="0" err="1"/>
              <a:t>NOvA</a:t>
            </a:r>
            <a:r>
              <a:rPr lang="en-US" sz="2000" dirty="0"/>
              <a:t> Beam Intensity Limit 20 Nov. 2018</a:t>
            </a:r>
          </a:p>
        </p:txBody>
      </p:sp>
      <p:pic>
        <p:nvPicPr>
          <p:cNvPr id="5" name="Content Placeholder 4">
            <a:extLst>
              <a:ext uri="{FF2B5EF4-FFF2-40B4-BE49-F238E27FC236}">
                <a16:creationId xmlns:a16="http://schemas.microsoft.com/office/drawing/2014/main" id="{9F36CEB9-E753-4660-A535-A9B665705F5E}"/>
              </a:ext>
            </a:extLst>
          </p:cNvPr>
          <p:cNvPicPr>
            <a:picLocks noGrp="1" noChangeAspect="1"/>
          </p:cNvPicPr>
          <p:nvPr>
            <p:ph idx="1"/>
          </p:nvPr>
        </p:nvPicPr>
        <p:blipFill>
          <a:blip r:embed="rId2"/>
          <a:stretch>
            <a:fillRect/>
          </a:stretch>
        </p:blipFill>
        <p:spPr>
          <a:xfrm>
            <a:off x="1803969" y="1156772"/>
            <a:ext cx="8595953" cy="5696926"/>
          </a:xfrm>
          <a:prstGeom prst="rect">
            <a:avLst/>
          </a:prstGeom>
        </p:spPr>
      </p:pic>
    </p:spTree>
    <p:extLst>
      <p:ext uri="{BB962C8B-B14F-4D97-AF65-F5344CB8AC3E}">
        <p14:creationId xmlns:p14="http://schemas.microsoft.com/office/powerpoint/2010/main" val="26925440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939E9-7631-4F6A-B1EA-03A0F52BA9D4}"/>
              </a:ext>
            </a:extLst>
          </p:cNvPr>
          <p:cNvSpPr>
            <a:spLocks noGrp="1"/>
          </p:cNvSpPr>
          <p:nvPr>
            <p:ph type="title"/>
          </p:nvPr>
        </p:nvSpPr>
        <p:spPr>
          <a:xfrm>
            <a:off x="838200" y="365126"/>
            <a:ext cx="10515600" cy="577850"/>
          </a:xfrm>
        </p:spPr>
        <p:txBody>
          <a:bodyPr>
            <a:normAutofit fontScale="90000"/>
          </a:bodyPr>
          <a:lstStyle/>
          <a:p>
            <a:pPr algn="ctr"/>
            <a:r>
              <a:rPr lang="en-US" sz="2000" dirty="0"/>
              <a:t>120 GeV Beam to </a:t>
            </a:r>
            <a:r>
              <a:rPr lang="en-US" sz="2000" dirty="0" err="1"/>
              <a:t>MCenter</a:t>
            </a:r>
            <a:br>
              <a:rPr lang="en-US" sz="2000" dirty="0"/>
            </a:br>
            <a:r>
              <a:rPr lang="en-US" sz="2200" dirty="0"/>
              <a:t>4Q120 Quadrupole </a:t>
            </a:r>
          </a:p>
        </p:txBody>
      </p:sp>
      <p:pic>
        <p:nvPicPr>
          <p:cNvPr id="5" name="Content Placeholder 4">
            <a:extLst>
              <a:ext uri="{FF2B5EF4-FFF2-40B4-BE49-F238E27FC236}">
                <a16:creationId xmlns:a16="http://schemas.microsoft.com/office/drawing/2014/main" id="{83FC4668-20CF-48B9-AC12-081FA5C7E0B6}"/>
              </a:ext>
            </a:extLst>
          </p:cNvPr>
          <p:cNvPicPr>
            <a:picLocks noGrp="1" noChangeAspect="1"/>
          </p:cNvPicPr>
          <p:nvPr>
            <p:ph sz="half" idx="1"/>
          </p:nvPr>
        </p:nvPicPr>
        <p:blipFill>
          <a:blip r:embed="rId2"/>
          <a:stretch>
            <a:fillRect/>
          </a:stretch>
        </p:blipFill>
        <p:spPr>
          <a:xfrm>
            <a:off x="1740589" y="1031027"/>
            <a:ext cx="4460185" cy="5747354"/>
          </a:xfrm>
          <a:prstGeom prst="rect">
            <a:avLst/>
          </a:prstGeom>
        </p:spPr>
      </p:pic>
      <p:pic>
        <p:nvPicPr>
          <p:cNvPr id="6" name="Content Placeholder 5">
            <a:extLst>
              <a:ext uri="{FF2B5EF4-FFF2-40B4-BE49-F238E27FC236}">
                <a16:creationId xmlns:a16="http://schemas.microsoft.com/office/drawing/2014/main" id="{D59891CC-67E5-4229-83C5-B1DD8111F65C}"/>
              </a:ext>
            </a:extLst>
          </p:cNvPr>
          <p:cNvPicPr>
            <a:picLocks noGrp="1" noChangeAspect="1"/>
          </p:cNvPicPr>
          <p:nvPr>
            <p:ph sz="half" idx="2"/>
          </p:nvPr>
        </p:nvPicPr>
        <p:blipFill>
          <a:blip r:embed="rId3"/>
          <a:stretch>
            <a:fillRect/>
          </a:stretch>
        </p:blipFill>
        <p:spPr>
          <a:xfrm>
            <a:off x="6553200" y="1121555"/>
            <a:ext cx="3879323" cy="5055408"/>
          </a:xfrm>
          <a:prstGeom prst="rect">
            <a:avLst/>
          </a:prstGeom>
        </p:spPr>
      </p:pic>
    </p:spTree>
    <p:extLst>
      <p:ext uri="{BB962C8B-B14F-4D97-AF65-F5344CB8AC3E}">
        <p14:creationId xmlns:p14="http://schemas.microsoft.com/office/powerpoint/2010/main" val="20436902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D3A0E-2AEC-48D6-945B-ABFA65F2DD85}"/>
              </a:ext>
            </a:extLst>
          </p:cNvPr>
          <p:cNvSpPr>
            <a:spLocks noGrp="1"/>
          </p:cNvSpPr>
          <p:nvPr>
            <p:ph type="title"/>
          </p:nvPr>
        </p:nvSpPr>
        <p:spPr>
          <a:xfrm>
            <a:off x="838200" y="365125"/>
            <a:ext cx="10515600" cy="434975"/>
          </a:xfrm>
        </p:spPr>
        <p:txBody>
          <a:bodyPr>
            <a:normAutofit fontScale="90000"/>
          </a:bodyPr>
          <a:lstStyle/>
          <a:p>
            <a:pPr algn="ctr"/>
            <a:r>
              <a:rPr lang="en-US" sz="1800" dirty="0"/>
              <a:t>120 GeV Beam to </a:t>
            </a:r>
            <a:r>
              <a:rPr lang="en-US" sz="1800" dirty="0" err="1"/>
              <a:t>MCenter</a:t>
            </a:r>
            <a:br>
              <a:rPr lang="en-US" sz="1800" dirty="0"/>
            </a:br>
            <a:r>
              <a:rPr lang="en-US" sz="2000" dirty="0"/>
              <a:t>4-4-30 Trim Magnet Data Sheet &amp; Cabling </a:t>
            </a:r>
          </a:p>
        </p:txBody>
      </p:sp>
      <p:pic>
        <p:nvPicPr>
          <p:cNvPr id="5" name="Content Placeholder 4">
            <a:extLst>
              <a:ext uri="{FF2B5EF4-FFF2-40B4-BE49-F238E27FC236}">
                <a16:creationId xmlns:a16="http://schemas.microsoft.com/office/drawing/2014/main" id="{B9D3DE50-D9D7-4384-9AA3-3F89948FD2A5}"/>
              </a:ext>
            </a:extLst>
          </p:cNvPr>
          <p:cNvPicPr>
            <a:picLocks noGrp="1" noChangeAspect="1"/>
          </p:cNvPicPr>
          <p:nvPr>
            <p:ph sz="half" idx="1"/>
          </p:nvPr>
        </p:nvPicPr>
        <p:blipFill>
          <a:blip r:embed="rId2"/>
          <a:stretch>
            <a:fillRect/>
          </a:stretch>
        </p:blipFill>
        <p:spPr>
          <a:xfrm>
            <a:off x="412038" y="1743075"/>
            <a:ext cx="5874462" cy="3903625"/>
          </a:xfrm>
          <a:prstGeom prst="rect">
            <a:avLst/>
          </a:prstGeom>
        </p:spPr>
      </p:pic>
      <p:pic>
        <p:nvPicPr>
          <p:cNvPr id="6" name="Content Placeholder 5">
            <a:extLst>
              <a:ext uri="{FF2B5EF4-FFF2-40B4-BE49-F238E27FC236}">
                <a16:creationId xmlns:a16="http://schemas.microsoft.com/office/drawing/2014/main" id="{74121C52-5D0B-48E7-A452-22455030118F}"/>
              </a:ext>
            </a:extLst>
          </p:cNvPr>
          <p:cNvPicPr>
            <a:picLocks noGrp="1" noChangeAspect="1"/>
          </p:cNvPicPr>
          <p:nvPr>
            <p:ph sz="half" idx="2"/>
          </p:nvPr>
        </p:nvPicPr>
        <p:blipFill>
          <a:blip r:embed="rId3"/>
          <a:stretch>
            <a:fillRect/>
          </a:stretch>
        </p:blipFill>
        <p:spPr>
          <a:xfrm>
            <a:off x="6172200" y="1571625"/>
            <a:ext cx="5743032" cy="4426599"/>
          </a:xfrm>
          <a:prstGeom prst="rect">
            <a:avLst/>
          </a:prstGeom>
        </p:spPr>
      </p:pic>
    </p:spTree>
    <p:extLst>
      <p:ext uri="{BB962C8B-B14F-4D97-AF65-F5344CB8AC3E}">
        <p14:creationId xmlns:p14="http://schemas.microsoft.com/office/powerpoint/2010/main" val="1348748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9C4E1-91AD-47B7-A06A-EE13F57D24F2}"/>
              </a:ext>
            </a:extLst>
          </p:cNvPr>
          <p:cNvSpPr>
            <a:spLocks noGrp="1"/>
          </p:cNvSpPr>
          <p:nvPr>
            <p:ph type="title"/>
          </p:nvPr>
        </p:nvSpPr>
        <p:spPr/>
        <p:txBody>
          <a:bodyPr>
            <a:normAutofit/>
          </a:bodyPr>
          <a:lstStyle/>
          <a:p>
            <a:pPr algn="ctr"/>
            <a:r>
              <a:rPr lang="en-US" sz="1800" dirty="0"/>
              <a:t>120 GeV Beam to </a:t>
            </a:r>
            <a:r>
              <a:rPr lang="en-US" sz="1800" dirty="0" err="1"/>
              <a:t>Mcenter</a:t>
            </a:r>
            <a:br>
              <a:rPr lang="en-US" sz="1800" dirty="0"/>
            </a:br>
            <a:r>
              <a:rPr lang="en-US" sz="1800" dirty="0"/>
              <a:t>Power Supply Consideration for Operation of MC6 Magnets at 120 GeV from J. Lentz, 5 Aug. 2020</a:t>
            </a:r>
          </a:p>
        </p:txBody>
      </p:sp>
      <p:sp>
        <p:nvSpPr>
          <p:cNvPr id="3" name="Content Placeholder 2">
            <a:extLst>
              <a:ext uri="{FF2B5EF4-FFF2-40B4-BE49-F238E27FC236}">
                <a16:creationId xmlns:a16="http://schemas.microsoft.com/office/drawing/2014/main" id="{1ED6B33D-55BB-40D5-87DE-BB18B20312DD}"/>
              </a:ext>
            </a:extLst>
          </p:cNvPr>
          <p:cNvSpPr>
            <a:spLocks noGrp="1"/>
          </p:cNvSpPr>
          <p:nvPr>
            <p:ph idx="1"/>
          </p:nvPr>
        </p:nvSpPr>
        <p:spPr>
          <a:xfrm>
            <a:off x="838200" y="1485900"/>
            <a:ext cx="10515600" cy="4691063"/>
          </a:xfrm>
        </p:spPr>
        <p:txBody>
          <a:bodyPr>
            <a:normAutofit fontScale="25000" lnSpcReduction="20000"/>
          </a:bodyPr>
          <a:lstStyle/>
          <a:p>
            <a:pPr fontAlgn="base"/>
            <a:r>
              <a:rPr lang="en-US" sz="6400" dirty="0"/>
              <a:t>MC6Q1 has 2 magnets (2X 19A=38A) PS is 100A/500V OK</a:t>
            </a:r>
            <a:br>
              <a:rPr lang="en-US" sz="6400" dirty="0"/>
            </a:br>
            <a:endParaRPr lang="en-US" sz="6400" dirty="0"/>
          </a:p>
          <a:p>
            <a:pPr fontAlgn="base"/>
            <a:r>
              <a:rPr lang="en-US" sz="6400" u="sng" dirty="0"/>
              <a:t>MC6D has 4 magnets (2X473A=946A) PS is 5000A/100V if load is ~30mΩ it is ~28VDC ramp might be OK**, if not it can NOT be re-tapped for more voltage, may need a front porch</a:t>
            </a:r>
            <a:br>
              <a:rPr lang="en-US" sz="6400" dirty="0"/>
            </a:br>
            <a:endParaRPr lang="en-US" sz="6400" dirty="0"/>
          </a:p>
          <a:p>
            <a:pPr fontAlgn="base"/>
            <a:r>
              <a:rPr lang="en-US" sz="6400" u="sng" dirty="0"/>
              <a:t>MC6Q2 has 1 magnet (2X650A=1300A) PS is 5000A/100V if load is a 4Q120 at ~37mΩ it is ~47VDC ramp might be OK**, may need a front porch</a:t>
            </a:r>
            <a:endParaRPr lang="en-US" sz="6400" dirty="0"/>
          </a:p>
          <a:p>
            <a:pPr fontAlgn="base"/>
            <a:r>
              <a:rPr lang="en-US" sz="6400" dirty="0"/>
              <a:t>MC6Q3 has 1 magnet (2X37A=74A) PS is 100A/500V if load is a 3Q120 at ~2Ω it is 148VDC ramped should be OK</a:t>
            </a:r>
          </a:p>
          <a:p>
            <a:pPr fontAlgn="base"/>
            <a:r>
              <a:rPr lang="en-US" sz="6400" dirty="0"/>
              <a:t>MC6V1 trim has 1 magnet 200A/100V OK</a:t>
            </a:r>
            <a:br>
              <a:rPr lang="en-US" sz="6400" dirty="0"/>
            </a:br>
            <a:endParaRPr lang="en-US" sz="6400" dirty="0"/>
          </a:p>
          <a:p>
            <a:pPr fontAlgn="base"/>
            <a:r>
              <a:rPr lang="en-US" sz="6400" dirty="0"/>
              <a:t>MC6H1 trim has 1 magnet 200A/100V OK</a:t>
            </a:r>
          </a:p>
          <a:p>
            <a:pPr fontAlgn="base"/>
            <a:r>
              <a:rPr lang="en-US" sz="6400" dirty="0"/>
              <a:t>MC6Q4 has 1 magnet (2X30A=60A) PS is 100A/500V if load is a 3Q120 at ~2Ω it is 120VDC ramped should be OK</a:t>
            </a:r>
          </a:p>
          <a:p>
            <a:pPr fontAlgn="base"/>
            <a:r>
              <a:rPr lang="en-US" sz="6400" u="sng" dirty="0"/>
              <a:t>MC6Q5 has one magnet (2X435=870A) PS is 5000A/100V if load is a 4Q120 at ~37mΩ it is 32VDC ramped might be OK**, may need a front porch</a:t>
            </a:r>
            <a:br>
              <a:rPr lang="en-US" sz="6400" dirty="0"/>
            </a:br>
            <a:endParaRPr lang="en-US" sz="6400" dirty="0"/>
          </a:p>
          <a:p>
            <a:pPr fontAlgn="base"/>
            <a:r>
              <a:rPr lang="en-US" sz="6400" dirty="0"/>
              <a:t>MC6Q6 has one magnet (2X20A=40A) PS is 100A/225V if load is a 3Q120 at ~2Ω it is 80VDC ramped should be OK</a:t>
            </a:r>
          </a:p>
          <a:p>
            <a:pPr fontAlgn="base"/>
            <a:r>
              <a:rPr lang="en-US" sz="6400" dirty="0"/>
              <a:t>MC7AN is a special case PS is 200A/250V (this load was/is a storage ring dipole measured by Doug Jensen) </a:t>
            </a:r>
            <a:br>
              <a:rPr lang="en-US" sz="6400" dirty="0"/>
            </a:br>
            <a:endParaRPr lang="en-US" sz="6400" dirty="0"/>
          </a:p>
          <a:p>
            <a:pPr fontAlgn="base"/>
            <a:r>
              <a:rPr lang="en-US" sz="6400" dirty="0"/>
              <a:t>** only uncertain, may need a front porch</a:t>
            </a:r>
          </a:p>
          <a:p>
            <a:pPr fontAlgn="base"/>
            <a:r>
              <a:rPr lang="en-US" sz="6400" dirty="0"/>
              <a:t>Hope this helps,</a:t>
            </a:r>
          </a:p>
          <a:p>
            <a:pPr fontAlgn="base"/>
            <a:r>
              <a:rPr lang="en-US" sz="6400" dirty="0"/>
              <a:t>Julius</a:t>
            </a:r>
          </a:p>
          <a:p>
            <a:endParaRPr lang="en-US" dirty="0"/>
          </a:p>
        </p:txBody>
      </p:sp>
    </p:spTree>
    <p:extLst>
      <p:ext uri="{BB962C8B-B14F-4D97-AF65-F5344CB8AC3E}">
        <p14:creationId xmlns:p14="http://schemas.microsoft.com/office/powerpoint/2010/main" val="40677202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BF5FD-0B97-4508-8639-E619FED9F030}"/>
              </a:ext>
            </a:extLst>
          </p:cNvPr>
          <p:cNvSpPr>
            <a:spLocks noGrp="1"/>
          </p:cNvSpPr>
          <p:nvPr>
            <p:ph type="title"/>
          </p:nvPr>
        </p:nvSpPr>
        <p:spPr>
          <a:xfrm>
            <a:off x="838200" y="365126"/>
            <a:ext cx="10515600" cy="433772"/>
          </a:xfrm>
        </p:spPr>
        <p:txBody>
          <a:bodyPr>
            <a:normAutofit fontScale="90000"/>
          </a:bodyPr>
          <a:lstStyle/>
          <a:p>
            <a:pPr algn="ctr"/>
            <a:r>
              <a:rPr lang="en-US" sz="1400" dirty="0"/>
              <a:t>120 GeV Beam to </a:t>
            </a:r>
            <a:r>
              <a:rPr lang="en-US" sz="1400" dirty="0" err="1"/>
              <a:t>Mcenter</a:t>
            </a:r>
            <a:br>
              <a:rPr lang="en-US" dirty="0"/>
            </a:br>
            <a:r>
              <a:rPr lang="en-US" sz="1300" dirty="0"/>
              <a:t>Additional power Supply Consideration for Operation of MC6 Magnets at 120 GeV from J. Lentz, 12 Aug. 2020</a:t>
            </a:r>
          </a:p>
        </p:txBody>
      </p:sp>
      <p:sp>
        <p:nvSpPr>
          <p:cNvPr id="3" name="Content Placeholder 2">
            <a:extLst>
              <a:ext uri="{FF2B5EF4-FFF2-40B4-BE49-F238E27FC236}">
                <a16:creationId xmlns:a16="http://schemas.microsoft.com/office/drawing/2014/main" id="{3F595F1A-6935-43E6-ABA2-848C34E7D1C1}"/>
              </a:ext>
            </a:extLst>
          </p:cNvPr>
          <p:cNvSpPr>
            <a:spLocks noGrp="1"/>
          </p:cNvSpPr>
          <p:nvPr>
            <p:ph idx="1"/>
          </p:nvPr>
        </p:nvSpPr>
        <p:spPr>
          <a:xfrm>
            <a:off x="838200" y="881350"/>
            <a:ext cx="9920689" cy="5144878"/>
          </a:xfrm>
        </p:spPr>
        <p:txBody>
          <a:bodyPr>
            <a:normAutofit fontScale="25000" lnSpcReduction="20000"/>
          </a:bodyPr>
          <a:lstStyle/>
          <a:p>
            <a:pPr fontAlgn="base"/>
            <a:r>
              <a:rPr lang="en-US" sz="5600" dirty="0"/>
              <a:t>Cables are of concern!</a:t>
            </a:r>
          </a:p>
          <a:p>
            <a:pPr fontAlgn="base"/>
            <a:r>
              <a:rPr lang="en-US" sz="5600" dirty="0"/>
              <a:t>These cable go through wall penetrations and their current capacity needs to be de-rated.</a:t>
            </a:r>
          </a:p>
          <a:p>
            <a:pPr fontAlgn="base"/>
            <a:r>
              <a:rPr lang="en-US" sz="5600" dirty="0"/>
              <a:t>If offset currents are needed because of a high L*di/dt from an inductance load and limited ramp up time, then the cable protections </a:t>
            </a:r>
          </a:p>
          <a:p>
            <a:pPr fontAlgn="base"/>
            <a:r>
              <a:rPr lang="en-US" sz="5600" dirty="0"/>
              <a:t>need to be considered. I don't know what offset currents might be needed.</a:t>
            </a:r>
          </a:p>
          <a:p>
            <a:pPr fontAlgn="base"/>
            <a:r>
              <a:rPr lang="en-US" sz="5600" dirty="0"/>
              <a:t>Another variable is the quality of the current regulators. The </a:t>
            </a:r>
            <a:r>
              <a:rPr lang="en-US" sz="5600" dirty="0" err="1"/>
              <a:t>Transrex</a:t>
            </a:r>
            <a:r>
              <a:rPr lang="en-US" sz="5600" dirty="0"/>
              <a:t> power supplies MC6D, MC6Q2, and MC6Q5 are the oldest (1971) regulators out there. They don't have nearly as much gain as the modern regulators have, and are usually impossible to adjust to the fast ramp up and make flat top without too much overshoot or undershoot. </a:t>
            </a:r>
          </a:p>
          <a:p>
            <a:pPr fontAlgn="base"/>
            <a:r>
              <a:rPr lang="en-US" sz="5600" dirty="0"/>
              <a:t>The 1151 modules can NOT detect the pre-event meant to ramp up some supplies in Switchyard early for these very same problems.</a:t>
            </a:r>
          </a:p>
          <a:p>
            <a:pPr fontAlgn="base"/>
            <a:r>
              <a:rPr lang="en-US" sz="5600" dirty="0"/>
              <a:t>To rewrite the code for 1151 PROMs and reprogram them would be a major undertaking.</a:t>
            </a:r>
          </a:p>
          <a:p>
            <a:pPr fontAlgn="base"/>
            <a:r>
              <a:rPr lang="en-US" sz="5600" dirty="0"/>
              <a:t>Because it was considered not possible to do, for a long time some supplies have been running DC (not ramped) with today's quick ramp up cycle.</a:t>
            </a:r>
          </a:p>
          <a:p>
            <a:pPr fontAlgn="base"/>
            <a:r>
              <a:rPr lang="en-US" sz="5600" dirty="0"/>
              <a:t>I don't know who may have been adjusting 1151 ramps lately. Some controls people are knowledgeable of the limitations.</a:t>
            </a:r>
          </a:p>
          <a:p>
            <a:pPr fontAlgn="base"/>
            <a:r>
              <a:rPr lang="en-US" sz="5600" dirty="0"/>
              <a:t>It seems to me that with todays ramp some settings were needed in the 1151 ramp so that the ramp doesn't drop to DC from a much longer cycle.</a:t>
            </a:r>
          </a:p>
          <a:p>
            <a:pPr fontAlgn="base"/>
            <a:r>
              <a:rPr lang="en-US" sz="5600" dirty="0"/>
              <a:t>MC6V2 is shown as 0 current so I didn't think that is a concern.</a:t>
            </a:r>
          </a:p>
          <a:p>
            <a:pPr fontAlgn="base"/>
            <a:r>
              <a:rPr lang="en-US" sz="5600" dirty="0"/>
              <a:t>MC6H2 is an old 159 module. I believe it is DC only. At 100A DC on a trim magnet, it will probably over heat the magnet. It's a concern.</a:t>
            </a:r>
            <a:br>
              <a:rPr lang="en-US" sz="5600" dirty="0"/>
            </a:br>
            <a:endParaRPr lang="en-US" sz="5600" dirty="0"/>
          </a:p>
          <a:p>
            <a:pPr fontAlgn="base"/>
            <a:r>
              <a:rPr lang="en-US" sz="5600" dirty="0"/>
              <a:t>Yes!  The water experts definitely should be consulted. P=I²R so if the current is doubled, the power is increased 4 times.</a:t>
            </a:r>
          </a:p>
          <a:p>
            <a:pPr fontAlgn="base"/>
            <a:endParaRPr lang="en-US" sz="5600" dirty="0"/>
          </a:p>
          <a:p>
            <a:pPr marL="0" indent="0" fontAlgn="base">
              <a:buNone/>
            </a:pPr>
            <a:r>
              <a:rPr lang="en-US" sz="5600" dirty="0"/>
              <a:t>Note from GMK: It may be possible to operate a 120 GeV beam to MC using the pin hole collimator(s) without the use of MC6Q2 and MC6Q5 if the beam reaching the experiment is small enough to meet the needs of the experiment. This assumes the use of the pin hole collimator in M02 AND PERHAPS another pinhole collimator further downstream in MC beam line. The calculations to determine the spot size have to be performed to determine this. First calculation will assume only the presence of the M02 pin hole.</a:t>
            </a:r>
          </a:p>
          <a:p>
            <a:pPr marL="0" indent="0" fontAlgn="base">
              <a:buNone/>
            </a:pPr>
            <a:r>
              <a:rPr lang="en-US" sz="5600" dirty="0"/>
              <a:t>Note from GMK:</a:t>
            </a:r>
          </a:p>
          <a:p>
            <a:pPr fontAlgn="base"/>
            <a:endParaRPr lang="en-US" sz="3700" dirty="0"/>
          </a:p>
          <a:p>
            <a:pPr fontAlgn="base"/>
            <a:endParaRPr lang="en-US" sz="3700" dirty="0"/>
          </a:p>
          <a:p>
            <a:pPr marL="0" indent="0" fontAlgn="base">
              <a:buNone/>
            </a:pPr>
            <a:r>
              <a:rPr lang="en-US" dirty="0"/>
              <a:t>	</a:t>
            </a:r>
          </a:p>
          <a:p>
            <a:pPr marL="0" indent="0" fontAlgn="base">
              <a:buNone/>
            </a:pPr>
            <a:br>
              <a:rPr lang="en-US" dirty="0"/>
            </a:br>
            <a:endParaRPr lang="en-US" dirty="0"/>
          </a:p>
          <a:p>
            <a:pPr marL="0" indent="0" fontAlgn="base">
              <a:buNone/>
            </a:pPr>
            <a:endParaRPr lang="en-US" dirty="0"/>
          </a:p>
        </p:txBody>
      </p:sp>
    </p:spTree>
    <p:extLst>
      <p:ext uri="{BB962C8B-B14F-4D97-AF65-F5344CB8AC3E}">
        <p14:creationId xmlns:p14="http://schemas.microsoft.com/office/powerpoint/2010/main" val="4263143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091B0-7EBE-46D7-A21E-9FDCFE1A053C}"/>
              </a:ext>
            </a:extLst>
          </p:cNvPr>
          <p:cNvSpPr>
            <a:spLocks noGrp="1"/>
          </p:cNvSpPr>
          <p:nvPr>
            <p:ph type="title"/>
          </p:nvPr>
        </p:nvSpPr>
        <p:spPr>
          <a:xfrm>
            <a:off x="838200" y="365125"/>
            <a:ext cx="10515600" cy="572135"/>
          </a:xfrm>
        </p:spPr>
        <p:txBody>
          <a:bodyPr>
            <a:normAutofit fontScale="90000"/>
          </a:bodyPr>
          <a:lstStyle/>
          <a:p>
            <a:pPr algn="ctr"/>
            <a:r>
              <a:rPr lang="en-US" sz="1800" dirty="0"/>
              <a:t>120 GeV Beam to </a:t>
            </a:r>
            <a:r>
              <a:rPr lang="en-US" sz="1800" dirty="0" err="1"/>
              <a:t>Mcenter</a:t>
            </a:r>
            <a:br>
              <a:rPr lang="en-US" dirty="0"/>
            </a:br>
            <a:r>
              <a:rPr lang="en-US" sz="2200" dirty="0"/>
              <a:t>E-log entry, 17 June 2019, for MD6D Power Supply</a:t>
            </a:r>
          </a:p>
        </p:txBody>
      </p:sp>
      <p:pic>
        <p:nvPicPr>
          <p:cNvPr id="4" name="Content Placeholder 3">
            <a:extLst>
              <a:ext uri="{FF2B5EF4-FFF2-40B4-BE49-F238E27FC236}">
                <a16:creationId xmlns:a16="http://schemas.microsoft.com/office/drawing/2014/main" id="{2DC9547C-C61B-4B7B-8C29-CDAF4DED125A}"/>
              </a:ext>
            </a:extLst>
          </p:cNvPr>
          <p:cNvPicPr>
            <a:picLocks noGrp="1" noChangeAspect="1"/>
          </p:cNvPicPr>
          <p:nvPr>
            <p:ph idx="1"/>
          </p:nvPr>
        </p:nvPicPr>
        <p:blipFill>
          <a:blip r:embed="rId2"/>
          <a:stretch>
            <a:fillRect/>
          </a:stretch>
        </p:blipFill>
        <p:spPr>
          <a:xfrm>
            <a:off x="2807220" y="1043940"/>
            <a:ext cx="6123420" cy="5506333"/>
          </a:xfrm>
          <a:prstGeom prst="rect">
            <a:avLst/>
          </a:prstGeom>
        </p:spPr>
      </p:pic>
    </p:spTree>
    <p:extLst>
      <p:ext uri="{BB962C8B-B14F-4D97-AF65-F5344CB8AC3E}">
        <p14:creationId xmlns:p14="http://schemas.microsoft.com/office/powerpoint/2010/main" val="2249194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4235B-3228-4CCF-8F62-6537DECC5DD4}"/>
              </a:ext>
            </a:extLst>
          </p:cNvPr>
          <p:cNvSpPr>
            <a:spLocks noGrp="1"/>
          </p:cNvSpPr>
          <p:nvPr>
            <p:ph type="title"/>
          </p:nvPr>
        </p:nvSpPr>
        <p:spPr>
          <a:xfrm>
            <a:off x="838200" y="89263"/>
            <a:ext cx="10477500" cy="834016"/>
          </a:xfrm>
        </p:spPr>
        <p:txBody>
          <a:bodyPr>
            <a:normAutofit fontScale="90000"/>
          </a:bodyPr>
          <a:lstStyle/>
          <a:p>
            <a:pPr algn="ctr"/>
            <a:r>
              <a:rPr lang="en-US" sz="1800" dirty="0"/>
              <a:t>120 GeV Beam to </a:t>
            </a:r>
            <a:r>
              <a:rPr lang="en-US" sz="1800" dirty="0" err="1"/>
              <a:t>Mcenter</a:t>
            </a:r>
            <a:br>
              <a:rPr lang="en-US" dirty="0"/>
            </a:br>
            <a:r>
              <a:rPr lang="en-US" sz="2000" dirty="0"/>
              <a:t>Photos by GMK of MC6 from 17 Nov. 2014 (</a:t>
            </a:r>
            <a:r>
              <a:rPr lang="en-US" sz="2000" dirty="0" err="1"/>
              <a:t>extbeams</a:t>
            </a:r>
            <a:r>
              <a:rPr lang="en-US" sz="2000" dirty="0"/>
              <a:t> &gt; Operational Beamline &gt; Meson &gt; </a:t>
            </a:r>
            <a:r>
              <a:rPr lang="en-US" sz="2000" dirty="0" err="1"/>
              <a:t>Mcenter</a:t>
            </a:r>
            <a:r>
              <a:rPr lang="en-US" sz="2000" dirty="0"/>
              <a:t> &gt; Photos &gt; MC6 Photos 17Nov14 </a:t>
            </a:r>
            <a:r>
              <a:rPr lang="en-US" sz="2000" dirty="0" err="1"/>
              <a:t>gmk</a:t>
            </a:r>
            <a:r>
              <a:rPr lang="en-US" sz="2000" dirty="0"/>
              <a:t>)</a:t>
            </a:r>
          </a:p>
        </p:txBody>
      </p:sp>
      <p:pic>
        <p:nvPicPr>
          <p:cNvPr id="6" name="Content Placeholder 5">
            <a:extLst>
              <a:ext uri="{FF2B5EF4-FFF2-40B4-BE49-F238E27FC236}">
                <a16:creationId xmlns:a16="http://schemas.microsoft.com/office/drawing/2014/main" id="{825A5655-E651-4875-A2DE-6473BFCE05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061" y="923278"/>
            <a:ext cx="8538237" cy="5845460"/>
          </a:xfrm>
        </p:spPr>
      </p:pic>
    </p:spTree>
    <p:extLst>
      <p:ext uri="{BB962C8B-B14F-4D97-AF65-F5344CB8AC3E}">
        <p14:creationId xmlns:p14="http://schemas.microsoft.com/office/powerpoint/2010/main" val="29838979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0C084-A6F2-4461-88CF-DAE31F30EBB3}"/>
              </a:ext>
            </a:extLst>
          </p:cNvPr>
          <p:cNvSpPr>
            <a:spLocks noGrp="1"/>
          </p:cNvSpPr>
          <p:nvPr>
            <p:ph type="title"/>
          </p:nvPr>
        </p:nvSpPr>
        <p:spPr>
          <a:xfrm>
            <a:off x="838200" y="365125"/>
            <a:ext cx="10515600" cy="830629"/>
          </a:xfrm>
        </p:spPr>
        <p:txBody>
          <a:bodyPr>
            <a:normAutofit fontScale="90000"/>
          </a:bodyPr>
          <a:lstStyle/>
          <a:p>
            <a:pPr algn="ctr"/>
            <a:r>
              <a:rPr lang="en-US" sz="1800" dirty="0"/>
              <a:t>120 GeV Beam to </a:t>
            </a:r>
            <a:r>
              <a:rPr lang="en-US" sz="1800" dirty="0" err="1"/>
              <a:t>Mcenter</a:t>
            </a:r>
            <a:br>
              <a:rPr lang="en-US" dirty="0"/>
            </a:br>
            <a:r>
              <a:rPr lang="en-US" sz="2200" dirty="0" err="1"/>
              <a:t>Mcenter</a:t>
            </a:r>
            <a:r>
              <a:rPr lang="en-US" sz="2200" dirty="0"/>
              <a:t> spreadsheet from T. </a:t>
            </a:r>
            <a:r>
              <a:rPr lang="en-US" sz="2200" dirty="0" err="1"/>
              <a:t>Kobilarcik</a:t>
            </a:r>
            <a:br>
              <a:rPr lang="en-US" sz="2200" dirty="0"/>
            </a:br>
            <a:r>
              <a:rPr lang="en-US" sz="2200" dirty="0"/>
              <a:t>extbeam.bd&gt;Operational Beamlines&gt;Meson&gt; </a:t>
            </a:r>
            <a:r>
              <a:rPr lang="en-US" sz="2200" dirty="0" err="1"/>
              <a:t>Mcenter</a:t>
            </a:r>
            <a:r>
              <a:rPr lang="en-US" sz="2200" dirty="0"/>
              <a:t>&gt;</a:t>
            </a:r>
            <a:r>
              <a:rPr lang="en-US" sz="2200" dirty="0" err="1"/>
              <a:t>mcenter</a:t>
            </a:r>
            <a:endParaRPr lang="en-US" sz="2200" dirty="0"/>
          </a:p>
        </p:txBody>
      </p:sp>
      <p:graphicFrame>
        <p:nvGraphicFramePr>
          <p:cNvPr id="4" name="Content Placeholder 3">
            <a:extLst>
              <a:ext uri="{FF2B5EF4-FFF2-40B4-BE49-F238E27FC236}">
                <a16:creationId xmlns:a16="http://schemas.microsoft.com/office/drawing/2014/main" id="{11DD0EFC-8065-413B-8C3D-4D1577E75F04}"/>
              </a:ext>
            </a:extLst>
          </p:cNvPr>
          <p:cNvGraphicFramePr>
            <a:graphicFrameLocks noGrp="1"/>
          </p:cNvGraphicFramePr>
          <p:nvPr>
            <p:ph idx="1"/>
          </p:nvPr>
        </p:nvGraphicFramePr>
        <p:xfrm>
          <a:off x="838196" y="2262525"/>
          <a:ext cx="10515608" cy="3477538"/>
        </p:xfrm>
        <a:graphic>
          <a:graphicData uri="http://schemas.openxmlformats.org/drawingml/2006/table">
            <a:tbl>
              <a:tblPr>
                <a:tableStyleId>{5C22544A-7EE6-4342-B048-85BDC9FD1C3A}</a:tableStyleId>
              </a:tblPr>
              <a:tblGrid>
                <a:gridCol w="454934">
                  <a:extLst>
                    <a:ext uri="{9D8B030D-6E8A-4147-A177-3AD203B41FA5}">
                      <a16:colId xmlns:a16="http://schemas.microsoft.com/office/drawing/2014/main" val="3902495129"/>
                    </a:ext>
                  </a:extLst>
                </a:gridCol>
                <a:gridCol w="454934">
                  <a:extLst>
                    <a:ext uri="{9D8B030D-6E8A-4147-A177-3AD203B41FA5}">
                      <a16:colId xmlns:a16="http://schemas.microsoft.com/office/drawing/2014/main" val="1533080267"/>
                    </a:ext>
                  </a:extLst>
                </a:gridCol>
                <a:gridCol w="454934">
                  <a:extLst>
                    <a:ext uri="{9D8B030D-6E8A-4147-A177-3AD203B41FA5}">
                      <a16:colId xmlns:a16="http://schemas.microsoft.com/office/drawing/2014/main" val="1865975834"/>
                    </a:ext>
                  </a:extLst>
                </a:gridCol>
                <a:gridCol w="454934">
                  <a:extLst>
                    <a:ext uri="{9D8B030D-6E8A-4147-A177-3AD203B41FA5}">
                      <a16:colId xmlns:a16="http://schemas.microsoft.com/office/drawing/2014/main" val="647065740"/>
                    </a:ext>
                  </a:extLst>
                </a:gridCol>
                <a:gridCol w="454934">
                  <a:extLst>
                    <a:ext uri="{9D8B030D-6E8A-4147-A177-3AD203B41FA5}">
                      <a16:colId xmlns:a16="http://schemas.microsoft.com/office/drawing/2014/main" val="3430283267"/>
                    </a:ext>
                  </a:extLst>
                </a:gridCol>
                <a:gridCol w="454934">
                  <a:extLst>
                    <a:ext uri="{9D8B030D-6E8A-4147-A177-3AD203B41FA5}">
                      <a16:colId xmlns:a16="http://schemas.microsoft.com/office/drawing/2014/main" val="1405207418"/>
                    </a:ext>
                  </a:extLst>
                </a:gridCol>
                <a:gridCol w="454934">
                  <a:extLst>
                    <a:ext uri="{9D8B030D-6E8A-4147-A177-3AD203B41FA5}">
                      <a16:colId xmlns:a16="http://schemas.microsoft.com/office/drawing/2014/main" val="1189647759"/>
                    </a:ext>
                  </a:extLst>
                </a:gridCol>
                <a:gridCol w="454934">
                  <a:extLst>
                    <a:ext uri="{9D8B030D-6E8A-4147-A177-3AD203B41FA5}">
                      <a16:colId xmlns:a16="http://schemas.microsoft.com/office/drawing/2014/main" val="3468232041"/>
                    </a:ext>
                  </a:extLst>
                </a:gridCol>
                <a:gridCol w="454934">
                  <a:extLst>
                    <a:ext uri="{9D8B030D-6E8A-4147-A177-3AD203B41FA5}">
                      <a16:colId xmlns:a16="http://schemas.microsoft.com/office/drawing/2014/main" val="1937776137"/>
                    </a:ext>
                  </a:extLst>
                </a:gridCol>
                <a:gridCol w="454934">
                  <a:extLst>
                    <a:ext uri="{9D8B030D-6E8A-4147-A177-3AD203B41FA5}">
                      <a16:colId xmlns:a16="http://schemas.microsoft.com/office/drawing/2014/main" val="1625530774"/>
                    </a:ext>
                  </a:extLst>
                </a:gridCol>
                <a:gridCol w="454934">
                  <a:extLst>
                    <a:ext uri="{9D8B030D-6E8A-4147-A177-3AD203B41FA5}">
                      <a16:colId xmlns:a16="http://schemas.microsoft.com/office/drawing/2014/main" val="3715732879"/>
                    </a:ext>
                  </a:extLst>
                </a:gridCol>
                <a:gridCol w="454934">
                  <a:extLst>
                    <a:ext uri="{9D8B030D-6E8A-4147-A177-3AD203B41FA5}">
                      <a16:colId xmlns:a16="http://schemas.microsoft.com/office/drawing/2014/main" val="2313751933"/>
                    </a:ext>
                  </a:extLst>
                </a:gridCol>
                <a:gridCol w="454934">
                  <a:extLst>
                    <a:ext uri="{9D8B030D-6E8A-4147-A177-3AD203B41FA5}">
                      <a16:colId xmlns:a16="http://schemas.microsoft.com/office/drawing/2014/main" val="3438973787"/>
                    </a:ext>
                  </a:extLst>
                </a:gridCol>
                <a:gridCol w="476258">
                  <a:extLst>
                    <a:ext uri="{9D8B030D-6E8A-4147-A177-3AD203B41FA5}">
                      <a16:colId xmlns:a16="http://schemas.microsoft.com/office/drawing/2014/main" val="2634612142"/>
                    </a:ext>
                  </a:extLst>
                </a:gridCol>
                <a:gridCol w="464412">
                  <a:extLst>
                    <a:ext uri="{9D8B030D-6E8A-4147-A177-3AD203B41FA5}">
                      <a16:colId xmlns:a16="http://schemas.microsoft.com/office/drawing/2014/main" val="2951658222"/>
                    </a:ext>
                  </a:extLst>
                </a:gridCol>
                <a:gridCol w="476258">
                  <a:extLst>
                    <a:ext uri="{9D8B030D-6E8A-4147-A177-3AD203B41FA5}">
                      <a16:colId xmlns:a16="http://schemas.microsoft.com/office/drawing/2014/main" val="1487548923"/>
                    </a:ext>
                  </a:extLst>
                </a:gridCol>
                <a:gridCol w="454934">
                  <a:extLst>
                    <a:ext uri="{9D8B030D-6E8A-4147-A177-3AD203B41FA5}">
                      <a16:colId xmlns:a16="http://schemas.microsoft.com/office/drawing/2014/main" val="2946639423"/>
                    </a:ext>
                  </a:extLst>
                </a:gridCol>
                <a:gridCol w="454934">
                  <a:extLst>
                    <a:ext uri="{9D8B030D-6E8A-4147-A177-3AD203B41FA5}">
                      <a16:colId xmlns:a16="http://schemas.microsoft.com/office/drawing/2014/main" val="2720176964"/>
                    </a:ext>
                  </a:extLst>
                </a:gridCol>
                <a:gridCol w="454934">
                  <a:extLst>
                    <a:ext uri="{9D8B030D-6E8A-4147-A177-3AD203B41FA5}">
                      <a16:colId xmlns:a16="http://schemas.microsoft.com/office/drawing/2014/main" val="2986969813"/>
                    </a:ext>
                  </a:extLst>
                </a:gridCol>
                <a:gridCol w="454934">
                  <a:extLst>
                    <a:ext uri="{9D8B030D-6E8A-4147-A177-3AD203B41FA5}">
                      <a16:colId xmlns:a16="http://schemas.microsoft.com/office/drawing/2014/main" val="1884013214"/>
                    </a:ext>
                  </a:extLst>
                </a:gridCol>
                <a:gridCol w="454934">
                  <a:extLst>
                    <a:ext uri="{9D8B030D-6E8A-4147-A177-3AD203B41FA5}">
                      <a16:colId xmlns:a16="http://schemas.microsoft.com/office/drawing/2014/main" val="2071927831"/>
                    </a:ext>
                  </a:extLst>
                </a:gridCol>
                <a:gridCol w="454934">
                  <a:extLst>
                    <a:ext uri="{9D8B030D-6E8A-4147-A177-3AD203B41FA5}">
                      <a16:colId xmlns:a16="http://schemas.microsoft.com/office/drawing/2014/main" val="4023917825"/>
                    </a:ext>
                  </a:extLst>
                </a:gridCol>
                <a:gridCol w="454934">
                  <a:extLst>
                    <a:ext uri="{9D8B030D-6E8A-4147-A177-3AD203B41FA5}">
                      <a16:colId xmlns:a16="http://schemas.microsoft.com/office/drawing/2014/main" val="2815911110"/>
                    </a:ext>
                  </a:extLst>
                </a:gridCol>
              </a:tblGrid>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700" u="none" strike="noStrike">
                          <a:effectLst/>
                        </a:rPr>
                        <a:t>cycle</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60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700" u="none" strike="noStrike">
                          <a:effectLst/>
                        </a:rPr>
                        <a:t>[s]</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989142276"/>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700" u="none" strike="noStrike">
                          <a:effectLst/>
                        </a:rPr>
                        <a:t>ramp</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700" u="none" strike="noStrike">
                          <a:effectLst/>
                        </a:rPr>
                        <a:t>[s]</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20724999"/>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700" u="none" strike="noStrike">
                          <a:effectLst/>
                        </a:rPr>
                        <a:t>molar hc</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25.1</a:t>
                      </a:r>
                      <a:endParaRPr lang="en-US" sz="700" b="0" i="0" u="none" strike="noStrike">
                        <a:solidFill>
                          <a:srgbClr val="000000"/>
                        </a:solidFill>
                        <a:effectLst/>
                        <a:latin typeface="Arial" panose="020B0604020202020204" pitchFamily="34" charset="0"/>
                      </a:endParaRPr>
                    </a:p>
                  </a:txBody>
                  <a:tcPr marL="0" marR="0" marT="0" marB="0" anchor="b"/>
                </a:tc>
                <a:tc gridSpan="2">
                  <a:txBody>
                    <a:bodyPr/>
                    <a:lstStyle/>
                    <a:p>
                      <a:pPr algn="l" fontAlgn="b"/>
                      <a:r>
                        <a:rPr lang="nl-NL" sz="700" u="none" strike="noStrike">
                          <a:effectLst/>
                        </a:rPr>
                        <a:t>[J*mol^-1*K^-1]</a:t>
                      </a:r>
                      <a:endParaRPr lang="nl-NL" sz="700" b="0" i="0" u="none" strike="noStrike">
                        <a:solidFill>
                          <a:srgbClr val="000000"/>
                        </a:solidFill>
                        <a:effectLst/>
                        <a:latin typeface="Arial" panose="020B0604020202020204" pitchFamily="34" charset="0"/>
                      </a:endParaRPr>
                    </a:p>
                  </a:txBody>
                  <a:tcPr marL="0" marR="0" marT="0" marB="0" anchor="b"/>
                </a:tc>
                <a:tc hMerge="1">
                  <a:txBody>
                    <a:bodyPr/>
                    <a:lstStyle/>
                    <a:p>
                      <a:endParaRPr lang="en-US"/>
                    </a:p>
                  </a:txBody>
                  <a:tcPr/>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069934242"/>
                  </a:ext>
                </a:extLst>
              </a:tr>
              <a:tr h="227569">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700" u="none" strike="noStrike">
                          <a:effectLst/>
                        </a:rPr>
                        <a:t>molar mass</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55.845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700" u="none" strike="noStrike">
                          <a:effectLst/>
                        </a:rPr>
                        <a:t>[g/mol]</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93723552"/>
                  </a:ext>
                </a:extLst>
              </a:tr>
              <a:tr h="227569">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700" u="none" strike="noStrike">
                          <a:effectLst/>
                        </a:rPr>
                        <a:t>heat capacity</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0.449458</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700" u="none" strike="noStrike">
                          <a:effectLst/>
                        </a:rPr>
                        <a:t>[J/(g*K)]</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757937040"/>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700" u="none" strike="noStrike">
                          <a:effectLst/>
                        </a:rPr>
                        <a:t>T_i</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80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700" u="none" strike="noStrike">
                          <a:effectLst/>
                        </a:rPr>
                        <a:t>[F]</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467822638"/>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092697280"/>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621317694"/>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700" u="none" strike="noStrike">
                          <a:effectLst/>
                        </a:rPr>
                        <a:t>20</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40</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80</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20</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40</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80</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700" u="none" strike="noStrike">
                          <a:effectLst/>
                        </a:rPr>
                        <a:t>Tune to</a:t>
                      </a:r>
                      <a:endParaRPr lang="en-US" sz="700" b="1" i="0" u="none" strike="noStrike">
                        <a:solidFill>
                          <a:srgbClr val="008000"/>
                        </a:solidFill>
                        <a:effectLst/>
                        <a:latin typeface="Arial" panose="020B0604020202020204" pitchFamily="34" charset="0"/>
                      </a:endParaRPr>
                    </a:p>
                  </a:txBody>
                  <a:tcPr marL="0" marR="0" marT="0" marB="0" anchor="b"/>
                </a:tc>
                <a:tc>
                  <a:txBody>
                    <a:bodyPr/>
                    <a:lstStyle/>
                    <a:p>
                      <a:pPr algn="r" fontAlgn="b"/>
                      <a:r>
                        <a:rPr lang="en-US" sz="700" u="none" strike="noStrike">
                          <a:effectLst/>
                        </a:rPr>
                        <a:t>85.00</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l" fontAlgn="b"/>
                      <a:r>
                        <a:rPr lang="en-US" sz="700" u="none" strike="noStrike">
                          <a:effectLst/>
                        </a:rPr>
                        <a:t>GeV</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700" u="none" strike="noStrike">
                          <a:effectLst/>
                        </a:rPr>
                        <a:t>R</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P</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&lt;P&gt;</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mass</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dDt/dt</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DT(1hr)</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DT(8hr)</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T_f</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V</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S_{top}</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07532545"/>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700" u="none" strike="noStrike">
                          <a:effectLst/>
                        </a:rPr>
                        <a:t>SET</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SET </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SET</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READ</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READ</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READ</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700" u="none" strike="noStrike">
                          <a:effectLst/>
                        </a:rPr>
                        <a:t>SET</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l" fontAlgn="b"/>
                      <a:r>
                        <a:rPr lang="en-US" sz="700" u="none" strike="noStrike">
                          <a:effectLst/>
                        </a:rPr>
                        <a:t>READ</a:t>
                      </a:r>
                      <a:endParaRPr lang="en-US" sz="700" b="1" i="0" u="none" strike="noStrike">
                        <a:solidFill>
                          <a:srgbClr val="FF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700" u="none" strike="noStrike">
                          <a:effectLst/>
                        </a:rPr>
                        <a:t>[Ohm]</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[W]</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[W]</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[kg]</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[K/s]</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[K]</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[F]</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[F]</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[Volt]</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[sq.in.]</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[m^2]</a:t>
                      </a:r>
                      <a:endParaRPr lang="en-US" sz="700" b="0" i="0" u="none" strike="noStrike">
                        <a:solidFill>
                          <a:srgbClr val="0000FF"/>
                        </a:solidFill>
                        <a:effectLst/>
                        <a:latin typeface="Arial" panose="020B0604020202020204" pitchFamily="34" charset="0"/>
                      </a:endParaRPr>
                    </a:p>
                  </a:txBody>
                  <a:tcPr marL="0" marR="0" marT="0" marB="0" anchor="b"/>
                </a:tc>
                <a:extLst>
                  <a:ext uri="{0D108BD9-81ED-4DB2-BD59-A6C34878D82A}">
                    <a16:rowId xmlns:a16="http://schemas.microsoft.com/office/drawing/2014/main" val="198243733"/>
                  </a:ext>
                </a:extLst>
              </a:tr>
              <a:tr h="120896">
                <a:tc>
                  <a:txBody>
                    <a:bodyPr/>
                    <a:lstStyle/>
                    <a:p>
                      <a:pPr algn="l" fontAlgn="b"/>
                      <a:r>
                        <a:rPr lang="en-US" sz="700" u="none" strike="noStrike">
                          <a:effectLst/>
                        </a:rPr>
                        <a:t>MC6Q1</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US" sz="700" u="none" strike="noStrike">
                          <a:effectLst/>
                        </a:rPr>
                        <a:t>13.15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26.29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52.58</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13.09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26.19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52.47</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55.77</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US" sz="700" u="none" strike="noStrike">
                          <a:effectLst/>
                        </a:rPr>
                        <a:t>55.65</a:t>
                      </a:r>
                      <a:endParaRPr lang="en-US" sz="700" b="1" i="0" u="none" strike="noStrike">
                        <a:solidFill>
                          <a:srgbClr val="FF00FF"/>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1.89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5878.956</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489.913</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2986.364</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0.000365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1.31</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18.92</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98.92</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1560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1.01</a:t>
                      </a:r>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650972283"/>
                  </a:ext>
                </a:extLst>
              </a:tr>
              <a:tr h="120896">
                <a:tc>
                  <a:txBody>
                    <a:bodyPr/>
                    <a:lstStyle/>
                    <a:p>
                      <a:pPr algn="l" fontAlgn="b"/>
                      <a:r>
                        <a:rPr lang="en-US" sz="700" u="none" strike="noStrike">
                          <a:effectLst/>
                        </a:rPr>
                        <a:t>MC6D</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US" sz="700" u="none" strike="noStrike">
                          <a:effectLst/>
                        </a:rPr>
                        <a:t>144.4</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289.1</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578.1</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140.8</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282.7</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565.9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613.63</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US" sz="700" u="none" strike="noStrike">
                          <a:effectLst/>
                        </a:rPr>
                        <a:t>600.74</a:t>
                      </a:r>
                      <a:endParaRPr lang="en-US" sz="700" b="1" i="0" u="none" strike="noStrike">
                        <a:solidFill>
                          <a:srgbClr val="FF00FF"/>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1.75E-02</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6589.445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549.120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2472.727</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0.000494</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1.78</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25.61</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105.61</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1500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0.97</a:t>
                      </a:r>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046068238"/>
                  </a:ext>
                </a:extLst>
              </a:tr>
              <a:tr h="120896">
                <a:tc>
                  <a:txBody>
                    <a:bodyPr/>
                    <a:lstStyle/>
                    <a:p>
                      <a:pPr algn="l" fontAlgn="b"/>
                      <a:r>
                        <a:rPr lang="en-US" sz="700" u="none" strike="noStrike">
                          <a:effectLst/>
                        </a:rPr>
                        <a:t>MC6Q2</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US" sz="700" u="none" strike="noStrike">
                          <a:effectLst/>
                        </a:rPr>
                        <a:t>260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510.2</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1120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252.5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503.7</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1091</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1097.38</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US" sz="700" u="none" strike="noStrike">
                          <a:effectLst/>
                        </a:rPr>
                        <a:t>1070.36</a:t>
                      </a:r>
                      <a:endParaRPr lang="en-US" sz="700" b="1" i="0" u="none" strike="noStrike">
                        <a:solidFill>
                          <a:srgbClr val="FF00FF"/>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0.0365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43954.568</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3662.881</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11590.909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0.000703</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2.53</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36.45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116.45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2760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1.78</a:t>
                      </a:r>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911778752"/>
                  </a:ext>
                </a:extLst>
              </a:tr>
              <a:tr h="120896">
                <a:tc>
                  <a:txBody>
                    <a:bodyPr/>
                    <a:lstStyle/>
                    <a:p>
                      <a:pPr algn="l" fontAlgn="b"/>
                      <a:r>
                        <a:rPr lang="en-US" sz="700" u="none" strike="noStrike">
                          <a:effectLst/>
                        </a:rPr>
                        <a:t>MC6Q3</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US" sz="700" u="none" strike="noStrike">
                          <a:effectLst/>
                        </a:rPr>
                        <a:t>21.15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42.3</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84.6</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21.08</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42.27</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84.4</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90.02</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US" sz="700" u="none" strike="noStrike">
                          <a:effectLst/>
                        </a:rPr>
                        <a:t>89.82</a:t>
                      </a:r>
                      <a:endParaRPr lang="en-US" sz="700" b="1" i="0" u="none" strike="noStrike">
                        <a:solidFill>
                          <a:srgbClr val="FF00FF"/>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1.89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15315.271</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1276.273</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2986.364</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0.000951</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3.42</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49.29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129.29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1560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1.01</a:t>
                      </a:r>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598961461"/>
                  </a:ext>
                </a:extLst>
              </a:tr>
              <a:tr h="120896">
                <a:tc>
                  <a:txBody>
                    <a:bodyPr/>
                    <a:lstStyle/>
                    <a:p>
                      <a:pPr algn="l" fontAlgn="b"/>
                      <a:r>
                        <a:rPr lang="en-US" sz="700" u="none" strike="noStrike">
                          <a:effectLst/>
                        </a:rPr>
                        <a:t>MC6Q4</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US" sz="700" u="none" strike="noStrike">
                          <a:effectLst/>
                        </a:rPr>
                        <a:t>20.5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41</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82</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20.47</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41.29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81.92</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87.76</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US" sz="700" u="none" strike="noStrike">
                          <a:effectLst/>
                        </a:rPr>
                        <a:t>87.74</a:t>
                      </a:r>
                      <a:endParaRPr lang="en-US" sz="700" b="1" i="0" u="none" strike="noStrike">
                        <a:solidFill>
                          <a:srgbClr val="FF00FF"/>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1.89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14556.123</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1213.010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2986.364</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0.000904</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3.25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46.85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126.85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1560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1.01</a:t>
                      </a:r>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125160722"/>
                  </a:ext>
                </a:extLst>
              </a:tr>
              <a:tr h="120896">
                <a:tc>
                  <a:txBody>
                    <a:bodyPr/>
                    <a:lstStyle/>
                    <a:p>
                      <a:pPr algn="l" fontAlgn="b"/>
                      <a:r>
                        <a:rPr lang="en-US" sz="700" u="none" strike="noStrike">
                          <a:effectLst/>
                        </a:rPr>
                        <a:t>MC6Q5</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US" sz="700" u="none" strike="noStrike">
                          <a:effectLst/>
                        </a:rPr>
                        <a:t>229.1</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458.1</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916.4</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228.4</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454.4</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914.9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967.69</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US" sz="700" u="none" strike="noStrike">
                          <a:effectLst/>
                        </a:rPr>
                        <a:t>965.60</a:t>
                      </a:r>
                      <a:endParaRPr lang="en-US" sz="700" b="1" i="0" u="none" strike="noStrike">
                        <a:solidFill>
                          <a:srgbClr val="FF00FF"/>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0.0365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34179.679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2848.307</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11590.909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0.000547</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1.97</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28.34</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108.34</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2760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1.78</a:t>
                      </a:r>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564788057"/>
                  </a:ext>
                </a:extLst>
              </a:tr>
              <a:tr h="120896">
                <a:tc>
                  <a:txBody>
                    <a:bodyPr/>
                    <a:lstStyle/>
                    <a:p>
                      <a:pPr algn="l" fontAlgn="b"/>
                      <a:r>
                        <a:rPr lang="en-US" sz="700" u="none" strike="noStrike">
                          <a:effectLst/>
                        </a:rPr>
                        <a:t>MC6Q6</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US" sz="700" u="none" strike="noStrike">
                          <a:effectLst/>
                        </a:rPr>
                        <a:t>13.45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26.91</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53.82</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13.38</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26.83</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53.7</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57.14</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US" sz="700" u="none" strike="noStrike">
                          <a:effectLst/>
                        </a:rPr>
                        <a:t>57.01</a:t>
                      </a:r>
                      <a:endParaRPr lang="en-US" sz="700" b="1" i="0" u="none" strike="noStrike">
                        <a:solidFill>
                          <a:srgbClr val="FF00FF"/>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1.89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6170.065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514.172</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2986.364</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0.000383</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1.38</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19.86</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99.86</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1560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1.01</a:t>
                      </a:r>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508087081"/>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097667721"/>
                  </a:ext>
                </a:extLst>
              </a:tr>
              <a:tr h="120896">
                <a:tc>
                  <a:txBody>
                    <a:bodyPr/>
                    <a:lstStyle/>
                    <a:p>
                      <a:pPr algn="l" fontAlgn="b"/>
                      <a:r>
                        <a:rPr lang="en-US" sz="700" u="none" strike="noStrike">
                          <a:effectLst/>
                        </a:rPr>
                        <a:t>4-4-30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20.00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0.276</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110.4</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9.2</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462.7273</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4.42E-05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0.16</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2.29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82.29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247.5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0.16</a:t>
                      </a:r>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717915647"/>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71189546"/>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563095998"/>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18287709"/>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217572730"/>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96243405"/>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120.00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700" u="none" strike="noStrike">
                          <a:effectLst/>
                        </a:rPr>
                        <a:t>GeV</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425589188"/>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866.30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1.75E-02</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13133.289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60.64092</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084961994"/>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899958198"/>
                  </a:ext>
                </a:extLst>
              </a:tr>
            </a:tbl>
          </a:graphicData>
        </a:graphic>
      </p:graphicFrame>
    </p:spTree>
    <p:extLst>
      <p:ext uri="{BB962C8B-B14F-4D97-AF65-F5344CB8AC3E}">
        <p14:creationId xmlns:p14="http://schemas.microsoft.com/office/powerpoint/2010/main" val="11416974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13FE1-93DD-4436-A8EA-65E1268D1109}"/>
              </a:ext>
            </a:extLst>
          </p:cNvPr>
          <p:cNvSpPr>
            <a:spLocks noGrp="1"/>
          </p:cNvSpPr>
          <p:nvPr>
            <p:ph type="title"/>
          </p:nvPr>
        </p:nvSpPr>
        <p:spPr>
          <a:xfrm>
            <a:off x="838200" y="365125"/>
            <a:ext cx="10515600" cy="646929"/>
          </a:xfrm>
        </p:spPr>
        <p:txBody>
          <a:bodyPr/>
          <a:lstStyle/>
          <a:p>
            <a:pPr algn="ctr"/>
            <a:r>
              <a:rPr lang="en-US" sz="1600" dirty="0"/>
              <a:t>120 GeV Beam to </a:t>
            </a:r>
            <a:r>
              <a:rPr lang="en-US" sz="1600" dirty="0" err="1"/>
              <a:t>Mcenter</a:t>
            </a:r>
            <a:br>
              <a:rPr lang="en-US" dirty="0"/>
            </a:br>
            <a:r>
              <a:rPr lang="en-US" sz="2000" dirty="0" err="1"/>
              <a:t>Elog</a:t>
            </a:r>
            <a:r>
              <a:rPr lang="en-US" sz="2000" dirty="0"/>
              <a:t> Entry by V. </a:t>
            </a:r>
            <a:r>
              <a:rPr lang="en-US" sz="2000" dirty="0" err="1"/>
              <a:t>Grzelak</a:t>
            </a:r>
            <a:r>
              <a:rPr lang="en-US" sz="2000" dirty="0"/>
              <a:t>, 16:14, 29 Aug. 2014 for 32 GeV Tune with MC6D @ 226.1 Amps</a:t>
            </a:r>
          </a:p>
        </p:txBody>
      </p:sp>
      <p:pic>
        <p:nvPicPr>
          <p:cNvPr id="4" name="Content Placeholder 3">
            <a:extLst>
              <a:ext uri="{FF2B5EF4-FFF2-40B4-BE49-F238E27FC236}">
                <a16:creationId xmlns:a16="http://schemas.microsoft.com/office/drawing/2014/main" id="{AF4C3A99-FEA4-43DA-ACF5-5212179A4997}"/>
              </a:ext>
            </a:extLst>
          </p:cNvPr>
          <p:cNvPicPr>
            <a:picLocks noGrp="1" noChangeAspect="1"/>
          </p:cNvPicPr>
          <p:nvPr>
            <p:ph idx="1"/>
          </p:nvPr>
        </p:nvPicPr>
        <p:blipFill>
          <a:blip r:embed="rId2"/>
          <a:stretch>
            <a:fillRect/>
          </a:stretch>
        </p:blipFill>
        <p:spPr>
          <a:xfrm>
            <a:off x="1680037" y="1136342"/>
            <a:ext cx="8618060" cy="5591153"/>
          </a:xfrm>
          <a:prstGeom prst="rect">
            <a:avLst/>
          </a:prstGeom>
        </p:spPr>
      </p:pic>
    </p:spTree>
    <p:extLst>
      <p:ext uri="{BB962C8B-B14F-4D97-AF65-F5344CB8AC3E}">
        <p14:creationId xmlns:p14="http://schemas.microsoft.com/office/powerpoint/2010/main" val="23796477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EF609-BC96-48C2-893D-5079E24A23A7}"/>
              </a:ext>
            </a:extLst>
          </p:cNvPr>
          <p:cNvSpPr>
            <a:spLocks noGrp="1"/>
          </p:cNvSpPr>
          <p:nvPr>
            <p:ph type="title"/>
          </p:nvPr>
        </p:nvSpPr>
        <p:spPr>
          <a:xfrm>
            <a:off x="838200" y="870012"/>
            <a:ext cx="10515600" cy="79899"/>
          </a:xfrm>
        </p:spPr>
        <p:txBody>
          <a:bodyPr>
            <a:normAutofit fontScale="90000"/>
          </a:bodyPr>
          <a:lstStyle/>
          <a:p>
            <a:pPr algn="ctr"/>
            <a:r>
              <a:rPr lang="en-US" sz="2000" dirty="0"/>
              <a:t>120 GeV Beam to </a:t>
            </a:r>
            <a:r>
              <a:rPr lang="en-US" sz="2000" dirty="0" err="1"/>
              <a:t>Mcenter</a:t>
            </a:r>
            <a:br>
              <a:rPr lang="en-US" dirty="0"/>
            </a:br>
            <a:r>
              <a:rPr lang="en-US" sz="2200" dirty="0"/>
              <a:t>Fast Time Plot of MC6D Dipole Current @ Approx. 220 Amps from 14Apr14</a:t>
            </a:r>
            <a:br>
              <a:rPr lang="en-US" sz="2200" dirty="0"/>
            </a:br>
            <a:br>
              <a:rPr lang="en-US" dirty="0"/>
            </a:br>
            <a:endParaRPr lang="en-US" dirty="0"/>
          </a:p>
        </p:txBody>
      </p:sp>
      <p:pic>
        <p:nvPicPr>
          <p:cNvPr id="4" name="Content Placeholder 3">
            <a:extLst>
              <a:ext uri="{FF2B5EF4-FFF2-40B4-BE49-F238E27FC236}">
                <a16:creationId xmlns:a16="http://schemas.microsoft.com/office/drawing/2014/main" id="{02B425D1-E0A7-4AD4-B10D-D8CC97D439F2}"/>
              </a:ext>
            </a:extLst>
          </p:cNvPr>
          <p:cNvPicPr>
            <a:picLocks noGrp="1" noChangeAspect="1"/>
          </p:cNvPicPr>
          <p:nvPr>
            <p:ph idx="1"/>
          </p:nvPr>
        </p:nvPicPr>
        <p:blipFill>
          <a:blip r:embed="rId2"/>
          <a:stretch>
            <a:fillRect/>
          </a:stretch>
        </p:blipFill>
        <p:spPr>
          <a:xfrm>
            <a:off x="2309836" y="949911"/>
            <a:ext cx="6940696" cy="5593716"/>
          </a:xfrm>
          <a:prstGeom prst="rect">
            <a:avLst/>
          </a:prstGeom>
        </p:spPr>
      </p:pic>
    </p:spTree>
    <p:extLst>
      <p:ext uri="{BB962C8B-B14F-4D97-AF65-F5344CB8AC3E}">
        <p14:creationId xmlns:p14="http://schemas.microsoft.com/office/powerpoint/2010/main" val="1037225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A03C8-C767-4CC2-8C9B-47B4CB7A414D}"/>
              </a:ext>
            </a:extLst>
          </p:cNvPr>
          <p:cNvSpPr>
            <a:spLocks noGrp="1"/>
          </p:cNvSpPr>
          <p:nvPr>
            <p:ph type="title"/>
          </p:nvPr>
        </p:nvSpPr>
        <p:spPr/>
        <p:txBody>
          <a:bodyPr>
            <a:normAutofit/>
          </a:bodyPr>
          <a:lstStyle/>
          <a:p>
            <a:pPr algn="ctr"/>
            <a:r>
              <a:rPr lang="en-US" sz="1800" dirty="0"/>
              <a:t>120 GeV Beam to </a:t>
            </a:r>
            <a:r>
              <a:rPr lang="en-US" sz="1800" dirty="0" err="1"/>
              <a:t>Mcenter</a:t>
            </a:r>
            <a:br>
              <a:rPr lang="en-US" dirty="0"/>
            </a:br>
            <a:r>
              <a:rPr lang="en-US" sz="2200" dirty="0"/>
              <a:t>MC6 Plan View (from extbeam.bd&gt;Operational Beamlines &gt; Meson &gt; </a:t>
            </a:r>
            <a:r>
              <a:rPr lang="en-US" sz="2200" dirty="0" err="1"/>
              <a:t>Mcenter</a:t>
            </a:r>
            <a:r>
              <a:rPr lang="en-US" sz="2200" dirty="0"/>
              <a:t> &gt; MC6Plan)</a:t>
            </a:r>
          </a:p>
        </p:txBody>
      </p:sp>
      <p:pic>
        <p:nvPicPr>
          <p:cNvPr id="4" name="Content Placeholder 3">
            <a:extLst>
              <a:ext uri="{FF2B5EF4-FFF2-40B4-BE49-F238E27FC236}">
                <a16:creationId xmlns:a16="http://schemas.microsoft.com/office/drawing/2014/main" id="{EF2A00BE-0DA0-4669-9551-877664A37F2E}"/>
              </a:ext>
            </a:extLst>
          </p:cNvPr>
          <p:cNvPicPr>
            <a:picLocks noGrp="1" noChangeAspect="1"/>
          </p:cNvPicPr>
          <p:nvPr>
            <p:ph idx="1"/>
          </p:nvPr>
        </p:nvPicPr>
        <p:blipFill>
          <a:blip r:embed="rId2"/>
          <a:stretch>
            <a:fillRect/>
          </a:stretch>
        </p:blipFill>
        <p:spPr>
          <a:xfrm>
            <a:off x="2697544" y="1825625"/>
            <a:ext cx="6796912" cy="4351338"/>
          </a:xfrm>
          <a:prstGeom prst="rect">
            <a:avLst/>
          </a:prstGeom>
        </p:spPr>
      </p:pic>
    </p:spTree>
    <p:extLst>
      <p:ext uri="{BB962C8B-B14F-4D97-AF65-F5344CB8AC3E}">
        <p14:creationId xmlns:p14="http://schemas.microsoft.com/office/powerpoint/2010/main" val="2649323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E474A-DD47-4314-8489-ACB076A2C9AF}"/>
              </a:ext>
            </a:extLst>
          </p:cNvPr>
          <p:cNvSpPr>
            <a:spLocks noGrp="1"/>
          </p:cNvSpPr>
          <p:nvPr>
            <p:ph type="title"/>
          </p:nvPr>
        </p:nvSpPr>
        <p:spPr>
          <a:xfrm>
            <a:off x="838200" y="365126"/>
            <a:ext cx="10515600" cy="315912"/>
          </a:xfrm>
        </p:spPr>
        <p:txBody>
          <a:bodyPr>
            <a:noAutofit/>
          </a:bodyPr>
          <a:lstStyle/>
          <a:p>
            <a:pPr algn="ctr"/>
            <a:r>
              <a:rPr lang="en-US" sz="1800" dirty="0"/>
              <a:t>120 GeV Beam to </a:t>
            </a:r>
            <a:r>
              <a:rPr lang="en-US" sz="1800" dirty="0" err="1"/>
              <a:t>MCenter</a:t>
            </a:r>
            <a:endParaRPr lang="en-US" sz="1800" dirty="0"/>
          </a:p>
        </p:txBody>
      </p:sp>
      <p:sp>
        <p:nvSpPr>
          <p:cNvPr id="7" name="Content Placeholder 6">
            <a:extLst>
              <a:ext uri="{FF2B5EF4-FFF2-40B4-BE49-F238E27FC236}">
                <a16:creationId xmlns:a16="http://schemas.microsoft.com/office/drawing/2014/main" id="{42746101-3D12-45FA-A056-F553979330D0}"/>
              </a:ext>
            </a:extLst>
          </p:cNvPr>
          <p:cNvSpPr>
            <a:spLocks noGrp="1"/>
          </p:cNvSpPr>
          <p:nvPr>
            <p:ph idx="1"/>
          </p:nvPr>
        </p:nvSpPr>
        <p:spPr/>
        <p:txBody>
          <a:bodyPr/>
          <a:lstStyle/>
          <a:p>
            <a:pPr marL="0" indent="0">
              <a:buNone/>
            </a:pPr>
            <a:r>
              <a:rPr lang="en-US" dirty="0"/>
              <a:t> </a:t>
            </a:r>
          </a:p>
        </p:txBody>
      </p:sp>
      <p:pic>
        <p:nvPicPr>
          <p:cNvPr id="8" name="Picture 7">
            <a:extLst>
              <a:ext uri="{FF2B5EF4-FFF2-40B4-BE49-F238E27FC236}">
                <a16:creationId xmlns:a16="http://schemas.microsoft.com/office/drawing/2014/main" id="{E0EF085C-010D-4359-B84C-F71D917B79FD}"/>
              </a:ext>
            </a:extLst>
          </p:cNvPr>
          <p:cNvPicPr>
            <a:picLocks noChangeAspect="1"/>
          </p:cNvPicPr>
          <p:nvPr/>
        </p:nvPicPr>
        <p:blipFill>
          <a:blip r:embed="rId2"/>
          <a:stretch>
            <a:fillRect/>
          </a:stretch>
        </p:blipFill>
        <p:spPr>
          <a:xfrm>
            <a:off x="1844369" y="4051287"/>
            <a:ext cx="8971412" cy="2441587"/>
          </a:xfrm>
          <a:prstGeom prst="rect">
            <a:avLst/>
          </a:prstGeom>
        </p:spPr>
      </p:pic>
      <p:pic>
        <p:nvPicPr>
          <p:cNvPr id="4" name="Picture 3">
            <a:extLst>
              <a:ext uri="{FF2B5EF4-FFF2-40B4-BE49-F238E27FC236}">
                <a16:creationId xmlns:a16="http://schemas.microsoft.com/office/drawing/2014/main" id="{88B71879-75B2-42BC-B885-5841D0C8BF77}"/>
              </a:ext>
            </a:extLst>
          </p:cNvPr>
          <p:cNvPicPr>
            <a:picLocks noChangeAspect="1"/>
          </p:cNvPicPr>
          <p:nvPr/>
        </p:nvPicPr>
        <p:blipFill>
          <a:blip r:embed="rId3"/>
          <a:stretch>
            <a:fillRect/>
          </a:stretch>
        </p:blipFill>
        <p:spPr>
          <a:xfrm>
            <a:off x="4324474" y="957126"/>
            <a:ext cx="3156981" cy="2865045"/>
          </a:xfrm>
          <a:prstGeom prst="rect">
            <a:avLst/>
          </a:prstGeom>
        </p:spPr>
      </p:pic>
    </p:spTree>
    <p:extLst>
      <p:ext uri="{BB962C8B-B14F-4D97-AF65-F5344CB8AC3E}">
        <p14:creationId xmlns:p14="http://schemas.microsoft.com/office/powerpoint/2010/main" val="26075613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5D101-B173-4B2E-AFFC-2F071082B9D6}"/>
              </a:ext>
            </a:extLst>
          </p:cNvPr>
          <p:cNvSpPr>
            <a:spLocks noGrp="1"/>
          </p:cNvSpPr>
          <p:nvPr>
            <p:ph type="title"/>
          </p:nvPr>
        </p:nvSpPr>
        <p:spPr/>
        <p:txBody>
          <a:bodyPr>
            <a:normAutofit/>
          </a:bodyPr>
          <a:lstStyle/>
          <a:p>
            <a:pPr algn="ctr"/>
            <a:r>
              <a:rPr lang="en-US" sz="2000" dirty="0"/>
              <a:t>120 GeV Beam to </a:t>
            </a:r>
            <a:r>
              <a:rPr lang="en-US" sz="2000" dirty="0" err="1"/>
              <a:t>Mcenter</a:t>
            </a:r>
            <a:br>
              <a:rPr lang="en-US" dirty="0"/>
            </a:br>
            <a:r>
              <a:rPr lang="en-US" sz="2200" dirty="0"/>
              <a:t>MC6 Elevation (from extbeam.bd&gt;</a:t>
            </a:r>
            <a:r>
              <a:rPr lang="en-US" sz="2200" dirty="0" err="1"/>
              <a:t>Operaional</a:t>
            </a:r>
            <a:r>
              <a:rPr lang="en-US" sz="2200" dirty="0"/>
              <a:t> Beamlines&gt;Meson&gt;</a:t>
            </a:r>
            <a:r>
              <a:rPr lang="en-US" sz="2200" dirty="0" err="1"/>
              <a:t>Mcenter</a:t>
            </a:r>
            <a:r>
              <a:rPr lang="en-US" sz="2200" dirty="0"/>
              <a:t>&gt;MC6Elevation)</a:t>
            </a:r>
            <a:br>
              <a:rPr lang="en-US" dirty="0"/>
            </a:br>
            <a:endParaRPr lang="en-US" dirty="0"/>
          </a:p>
        </p:txBody>
      </p:sp>
      <p:pic>
        <p:nvPicPr>
          <p:cNvPr id="4" name="Content Placeholder 3">
            <a:extLst>
              <a:ext uri="{FF2B5EF4-FFF2-40B4-BE49-F238E27FC236}">
                <a16:creationId xmlns:a16="http://schemas.microsoft.com/office/drawing/2014/main" id="{F43ACDC9-14C7-457C-93A8-F85E27051530}"/>
              </a:ext>
            </a:extLst>
          </p:cNvPr>
          <p:cNvPicPr>
            <a:picLocks noGrp="1" noChangeAspect="1"/>
          </p:cNvPicPr>
          <p:nvPr>
            <p:ph idx="1"/>
          </p:nvPr>
        </p:nvPicPr>
        <p:blipFill>
          <a:blip r:embed="rId2"/>
          <a:stretch>
            <a:fillRect/>
          </a:stretch>
        </p:blipFill>
        <p:spPr>
          <a:xfrm>
            <a:off x="1719525" y="1186962"/>
            <a:ext cx="9728060" cy="6216630"/>
          </a:xfrm>
          <a:prstGeom prst="rect">
            <a:avLst/>
          </a:prstGeom>
        </p:spPr>
      </p:pic>
    </p:spTree>
    <p:extLst>
      <p:ext uri="{BB962C8B-B14F-4D97-AF65-F5344CB8AC3E}">
        <p14:creationId xmlns:p14="http://schemas.microsoft.com/office/powerpoint/2010/main" val="27970141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4733-62F6-4C42-9979-C11891518783}"/>
              </a:ext>
            </a:extLst>
          </p:cNvPr>
          <p:cNvSpPr>
            <a:spLocks noGrp="1"/>
          </p:cNvSpPr>
          <p:nvPr>
            <p:ph type="title"/>
          </p:nvPr>
        </p:nvSpPr>
        <p:spPr>
          <a:xfrm>
            <a:off x="838200" y="152400"/>
            <a:ext cx="10515600" cy="1325880"/>
          </a:xfrm>
        </p:spPr>
        <p:txBody>
          <a:bodyPr>
            <a:normAutofit fontScale="90000"/>
          </a:bodyPr>
          <a:lstStyle/>
          <a:p>
            <a:pPr algn="ctr"/>
            <a:r>
              <a:rPr lang="en-US" sz="1800" dirty="0"/>
              <a:t>120 GeV Beam to </a:t>
            </a:r>
            <a:r>
              <a:rPr lang="en-US" sz="1800" dirty="0" err="1"/>
              <a:t>MCenter</a:t>
            </a:r>
            <a:br>
              <a:rPr lang="en-US" dirty="0"/>
            </a:br>
            <a:r>
              <a:rPr lang="en-US" sz="2200" dirty="0"/>
              <a:t>MC6TGT photo taken 7 Aug. 2020 by GMK</a:t>
            </a:r>
            <a:br>
              <a:rPr lang="en-US" sz="2200" dirty="0"/>
            </a:br>
            <a:r>
              <a:rPr lang="en-US" sz="2200" dirty="0"/>
              <a:t>Have to find out how to move this target out of trajectory. Joel </a:t>
            </a:r>
            <a:r>
              <a:rPr lang="en-US" sz="2200" dirty="0" err="1"/>
              <a:t>Fulgham</a:t>
            </a:r>
            <a:r>
              <a:rPr lang="en-US" sz="2200" dirty="0"/>
              <a:t> confirmed the lock in this photo is a radiation safety lock in e-mail to me of 3:08 PM 18 Aug. 2020</a:t>
            </a:r>
            <a:br>
              <a:rPr lang="en-US" sz="2200" dirty="0"/>
            </a:br>
            <a:r>
              <a:rPr lang="en-US" sz="2200" dirty="0"/>
              <a:t>There are </a:t>
            </a:r>
            <a:r>
              <a:rPr lang="en-US" sz="2200" dirty="0" err="1"/>
              <a:t>Acnet</a:t>
            </a:r>
            <a:r>
              <a:rPr lang="en-US" sz="2200" dirty="0"/>
              <a:t> parameters F:MC61HV (MC6TGT H avg. pos.) &amp; MC61VA (MC6GTG V avg. pos.)</a:t>
            </a:r>
          </a:p>
        </p:txBody>
      </p:sp>
      <p:pic>
        <p:nvPicPr>
          <p:cNvPr id="4" name="Content Placeholder 3">
            <a:extLst>
              <a:ext uri="{FF2B5EF4-FFF2-40B4-BE49-F238E27FC236}">
                <a16:creationId xmlns:a16="http://schemas.microsoft.com/office/drawing/2014/main" id="{5CB08778-CAE4-4169-9384-FAC284EC3D27}"/>
              </a:ext>
            </a:extLst>
          </p:cNvPr>
          <p:cNvPicPr>
            <a:picLocks noGrp="1" noChangeAspect="1"/>
          </p:cNvPicPr>
          <p:nvPr>
            <p:ph idx="1"/>
          </p:nvPr>
        </p:nvPicPr>
        <p:blipFill>
          <a:blip r:embed="rId2"/>
          <a:stretch>
            <a:fillRect/>
          </a:stretch>
        </p:blipFill>
        <p:spPr>
          <a:xfrm>
            <a:off x="3103685" y="1660342"/>
            <a:ext cx="6209730" cy="4657298"/>
          </a:xfrm>
          <a:prstGeom prst="rect">
            <a:avLst/>
          </a:prstGeom>
        </p:spPr>
      </p:pic>
    </p:spTree>
    <p:extLst>
      <p:ext uri="{BB962C8B-B14F-4D97-AF65-F5344CB8AC3E}">
        <p14:creationId xmlns:p14="http://schemas.microsoft.com/office/powerpoint/2010/main" val="14252399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ECBBC-B437-4BC1-8252-30C7E26FBE5E}"/>
              </a:ext>
            </a:extLst>
          </p:cNvPr>
          <p:cNvSpPr>
            <a:spLocks noGrp="1"/>
          </p:cNvSpPr>
          <p:nvPr>
            <p:ph type="title"/>
          </p:nvPr>
        </p:nvSpPr>
        <p:spPr>
          <a:xfrm>
            <a:off x="838200" y="365126"/>
            <a:ext cx="10515600" cy="1089206"/>
          </a:xfrm>
        </p:spPr>
        <p:txBody>
          <a:bodyPr>
            <a:normAutofit fontScale="90000"/>
          </a:bodyPr>
          <a:lstStyle/>
          <a:p>
            <a:pPr algn="ctr"/>
            <a:r>
              <a:rPr lang="en-US" sz="2000" dirty="0"/>
              <a:t>120 GeV Beam to </a:t>
            </a:r>
            <a:r>
              <a:rPr lang="en-US" sz="2000" dirty="0" err="1"/>
              <a:t>Mcenter</a:t>
            </a:r>
            <a:br>
              <a:rPr lang="en-US" dirty="0"/>
            </a:br>
            <a:r>
              <a:rPr lang="en-US" sz="2200" dirty="0"/>
              <a:t>MC6 Ion Chamber Drawing from Dan </a:t>
            </a:r>
            <a:r>
              <a:rPr lang="en-US" sz="2200" dirty="0" err="1"/>
              <a:t>Schoo</a:t>
            </a:r>
            <a:r>
              <a:rPr lang="en-US" sz="2200" dirty="0"/>
              <a:t> 24Aug20</a:t>
            </a:r>
            <a:br>
              <a:rPr lang="en-US" dirty="0"/>
            </a:br>
            <a:br>
              <a:rPr lang="en-US" dirty="0"/>
            </a:br>
            <a:endParaRPr lang="en-US" dirty="0"/>
          </a:p>
        </p:txBody>
      </p:sp>
      <p:pic>
        <p:nvPicPr>
          <p:cNvPr id="5" name="Content Placeholder 4">
            <a:extLst>
              <a:ext uri="{FF2B5EF4-FFF2-40B4-BE49-F238E27FC236}">
                <a16:creationId xmlns:a16="http://schemas.microsoft.com/office/drawing/2014/main" id="{DD471760-9AF4-45D2-AF4A-83E409FA0761}"/>
              </a:ext>
            </a:extLst>
          </p:cNvPr>
          <p:cNvPicPr>
            <a:picLocks noGrp="1" noChangeAspect="1"/>
          </p:cNvPicPr>
          <p:nvPr>
            <p:ph idx="1"/>
          </p:nvPr>
        </p:nvPicPr>
        <p:blipFill>
          <a:blip r:embed="rId2"/>
          <a:stretch>
            <a:fillRect/>
          </a:stretch>
        </p:blipFill>
        <p:spPr>
          <a:xfrm>
            <a:off x="1158205" y="654004"/>
            <a:ext cx="10195595" cy="6203996"/>
          </a:xfrm>
          <a:prstGeom prst="rect">
            <a:avLst/>
          </a:prstGeom>
        </p:spPr>
      </p:pic>
    </p:spTree>
    <p:extLst>
      <p:ext uri="{BB962C8B-B14F-4D97-AF65-F5344CB8AC3E}">
        <p14:creationId xmlns:p14="http://schemas.microsoft.com/office/powerpoint/2010/main" val="14131821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90D69-F1A3-4CD3-B72C-A4EF8E8949AC}"/>
              </a:ext>
            </a:extLst>
          </p:cNvPr>
          <p:cNvSpPr>
            <a:spLocks noGrp="1"/>
          </p:cNvSpPr>
          <p:nvPr>
            <p:ph type="title"/>
          </p:nvPr>
        </p:nvSpPr>
        <p:spPr>
          <a:xfrm>
            <a:off x="838200" y="365125"/>
            <a:ext cx="10515600" cy="625475"/>
          </a:xfrm>
        </p:spPr>
        <p:txBody>
          <a:bodyPr>
            <a:normAutofit fontScale="90000"/>
          </a:bodyPr>
          <a:lstStyle/>
          <a:p>
            <a:pPr algn="ctr"/>
            <a:r>
              <a:rPr lang="en-US" sz="1800" dirty="0"/>
              <a:t>120 GeV Beam to </a:t>
            </a:r>
            <a:r>
              <a:rPr lang="en-US" sz="1800" dirty="0" err="1"/>
              <a:t>Mcenter</a:t>
            </a:r>
            <a:br>
              <a:rPr lang="en-US" dirty="0"/>
            </a:br>
            <a:r>
              <a:rPr lang="en-US" sz="2200" dirty="0"/>
              <a:t>Photo of MC6TGT region of 17 Nov. 2014. Note differences from that taken 18 Aug. 2020.</a:t>
            </a:r>
          </a:p>
        </p:txBody>
      </p:sp>
      <p:pic>
        <p:nvPicPr>
          <p:cNvPr id="4" name="Content Placeholder 3">
            <a:extLst>
              <a:ext uri="{FF2B5EF4-FFF2-40B4-BE49-F238E27FC236}">
                <a16:creationId xmlns:a16="http://schemas.microsoft.com/office/drawing/2014/main" id="{3FCEDB81-7D9C-4966-BFF4-EC100B69B623}"/>
              </a:ext>
            </a:extLst>
          </p:cNvPr>
          <p:cNvPicPr>
            <a:picLocks noGrp="1" noChangeAspect="1"/>
          </p:cNvPicPr>
          <p:nvPr>
            <p:ph idx="1"/>
          </p:nvPr>
        </p:nvPicPr>
        <p:blipFill>
          <a:blip r:embed="rId2"/>
          <a:stretch>
            <a:fillRect/>
          </a:stretch>
        </p:blipFill>
        <p:spPr>
          <a:xfrm>
            <a:off x="2081742" y="990600"/>
            <a:ext cx="7567083" cy="5675314"/>
          </a:xfrm>
          <a:prstGeom prst="rect">
            <a:avLst/>
          </a:prstGeom>
        </p:spPr>
      </p:pic>
    </p:spTree>
    <p:extLst>
      <p:ext uri="{BB962C8B-B14F-4D97-AF65-F5344CB8AC3E}">
        <p14:creationId xmlns:p14="http://schemas.microsoft.com/office/powerpoint/2010/main" val="40800670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3D262-2A26-4452-BB37-C3428DB40D32}"/>
              </a:ext>
            </a:extLst>
          </p:cNvPr>
          <p:cNvSpPr>
            <a:spLocks noGrp="1"/>
          </p:cNvSpPr>
          <p:nvPr>
            <p:ph type="title"/>
          </p:nvPr>
        </p:nvSpPr>
        <p:spPr>
          <a:xfrm>
            <a:off x="838200" y="365125"/>
            <a:ext cx="10515600" cy="872331"/>
          </a:xfrm>
        </p:spPr>
        <p:txBody>
          <a:bodyPr>
            <a:normAutofit fontScale="90000"/>
          </a:bodyPr>
          <a:lstStyle/>
          <a:p>
            <a:pPr algn="ctr"/>
            <a:r>
              <a:rPr lang="en-US" sz="1800" dirty="0"/>
              <a:t>120 GeV Beam to </a:t>
            </a:r>
            <a:r>
              <a:rPr lang="en-US" sz="1800" dirty="0" err="1"/>
              <a:t>Mcenter</a:t>
            </a:r>
            <a:br>
              <a:rPr lang="en-US" dirty="0"/>
            </a:br>
            <a:r>
              <a:rPr lang="en-US" sz="2200" dirty="0"/>
              <a:t>Two photos of MC6Q1-2 &amp; MC6D-1 just downstream of it.</a:t>
            </a:r>
            <a:br>
              <a:rPr lang="en-US" sz="2200" dirty="0"/>
            </a:br>
            <a:r>
              <a:rPr lang="en-US" sz="2200" dirty="0"/>
              <a:t>Looks like cable connections to MC6D-1 can be unbolted and seems accessible.</a:t>
            </a:r>
          </a:p>
        </p:txBody>
      </p:sp>
      <p:pic>
        <p:nvPicPr>
          <p:cNvPr id="6" name="Content Placeholder 5" descr="A picture containing table, computer, monitor, desk&#10;&#10;Description automatically generated">
            <a:extLst>
              <a:ext uri="{FF2B5EF4-FFF2-40B4-BE49-F238E27FC236}">
                <a16:creationId xmlns:a16="http://schemas.microsoft.com/office/drawing/2014/main" id="{85C99FB1-4516-4D5D-9192-0AD842EAA0E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388213"/>
            <a:ext cx="5181600" cy="3226162"/>
          </a:xfrm>
        </p:spPr>
      </p:pic>
      <p:pic>
        <p:nvPicPr>
          <p:cNvPr id="8" name="Content Placeholder 7" descr="A picture containing indoor, computer, sitting, table&#10;&#10;Description automatically generated">
            <a:extLst>
              <a:ext uri="{FF2B5EF4-FFF2-40B4-BE49-F238E27FC236}">
                <a16:creationId xmlns:a16="http://schemas.microsoft.com/office/drawing/2014/main" id="{52F26A7B-6215-4A14-85B6-F61845F74C7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382044"/>
            <a:ext cx="5181600" cy="3238500"/>
          </a:xfrm>
        </p:spPr>
      </p:pic>
    </p:spTree>
    <p:extLst>
      <p:ext uri="{BB962C8B-B14F-4D97-AF65-F5344CB8AC3E}">
        <p14:creationId xmlns:p14="http://schemas.microsoft.com/office/powerpoint/2010/main" val="36915815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67C96-AF76-41D6-B31A-7CC5B4FC8A8E}"/>
              </a:ext>
            </a:extLst>
          </p:cNvPr>
          <p:cNvSpPr>
            <a:spLocks noGrp="1"/>
          </p:cNvSpPr>
          <p:nvPr>
            <p:ph type="title"/>
          </p:nvPr>
        </p:nvSpPr>
        <p:spPr>
          <a:xfrm>
            <a:off x="838200" y="365125"/>
            <a:ext cx="10515600" cy="532497"/>
          </a:xfrm>
        </p:spPr>
        <p:txBody>
          <a:bodyPr>
            <a:normAutofit fontScale="90000"/>
          </a:bodyPr>
          <a:lstStyle/>
          <a:p>
            <a:pPr algn="ctr"/>
            <a:r>
              <a:rPr lang="en-US" sz="1800" dirty="0"/>
              <a:t>120 GeV Beam to </a:t>
            </a:r>
            <a:r>
              <a:rPr lang="en-US" sz="1800" dirty="0" err="1"/>
              <a:t>MCenter</a:t>
            </a:r>
            <a:br>
              <a:rPr lang="en-US" dirty="0"/>
            </a:br>
            <a:r>
              <a:rPr lang="en-US" sz="2200" dirty="0"/>
              <a:t>F:MC6IC2 doesn’t seem to be working but F:MC6IC seems to work</a:t>
            </a:r>
          </a:p>
        </p:txBody>
      </p:sp>
      <p:pic>
        <p:nvPicPr>
          <p:cNvPr id="4" name="Content Placeholder 3">
            <a:extLst>
              <a:ext uri="{FF2B5EF4-FFF2-40B4-BE49-F238E27FC236}">
                <a16:creationId xmlns:a16="http://schemas.microsoft.com/office/drawing/2014/main" id="{B6161211-CD8E-473F-9A84-119BAF9EA4AC}"/>
              </a:ext>
            </a:extLst>
          </p:cNvPr>
          <p:cNvPicPr>
            <a:picLocks noGrp="1" noChangeAspect="1"/>
          </p:cNvPicPr>
          <p:nvPr>
            <p:ph idx="1"/>
          </p:nvPr>
        </p:nvPicPr>
        <p:blipFill>
          <a:blip r:embed="rId2"/>
          <a:stretch>
            <a:fillRect/>
          </a:stretch>
        </p:blipFill>
        <p:spPr>
          <a:xfrm>
            <a:off x="568577" y="1593908"/>
            <a:ext cx="11177139" cy="4545726"/>
          </a:xfrm>
          <a:prstGeom prst="rect">
            <a:avLst/>
          </a:prstGeom>
        </p:spPr>
      </p:pic>
    </p:spTree>
    <p:extLst>
      <p:ext uri="{BB962C8B-B14F-4D97-AF65-F5344CB8AC3E}">
        <p14:creationId xmlns:p14="http://schemas.microsoft.com/office/powerpoint/2010/main" val="26129172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A4DD0-6682-4A97-A112-E288F15D4217}"/>
              </a:ext>
            </a:extLst>
          </p:cNvPr>
          <p:cNvSpPr>
            <a:spLocks noGrp="1"/>
          </p:cNvSpPr>
          <p:nvPr>
            <p:ph type="title"/>
          </p:nvPr>
        </p:nvSpPr>
        <p:spPr>
          <a:xfrm>
            <a:off x="838200" y="365125"/>
            <a:ext cx="10515600" cy="530225"/>
          </a:xfrm>
        </p:spPr>
        <p:txBody>
          <a:bodyPr>
            <a:normAutofit fontScale="90000"/>
          </a:bodyPr>
          <a:lstStyle/>
          <a:p>
            <a:pPr algn="ctr"/>
            <a:r>
              <a:rPr lang="en-US" sz="1800" dirty="0"/>
              <a:t>120 GeV Beam to </a:t>
            </a:r>
            <a:r>
              <a:rPr lang="en-US" sz="1800" dirty="0" err="1"/>
              <a:t>Mcenter</a:t>
            </a:r>
            <a:br>
              <a:rPr lang="en-US" dirty="0"/>
            </a:br>
            <a:r>
              <a:rPr lang="en-US" sz="2200" dirty="0"/>
              <a:t>MC6TGT Target (this drawing may not be accurate &amp; needs checking according to Adam Watts)</a:t>
            </a:r>
          </a:p>
        </p:txBody>
      </p:sp>
      <p:pic>
        <p:nvPicPr>
          <p:cNvPr id="4" name="Content Placeholder 3">
            <a:extLst>
              <a:ext uri="{FF2B5EF4-FFF2-40B4-BE49-F238E27FC236}">
                <a16:creationId xmlns:a16="http://schemas.microsoft.com/office/drawing/2014/main" id="{3BF817CC-6BDC-4B58-AB7D-C746A00595C2}"/>
              </a:ext>
            </a:extLst>
          </p:cNvPr>
          <p:cNvPicPr>
            <a:picLocks noGrp="1" noChangeAspect="1"/>
          </p:cNvPicPr>
          <p:nvPr>
            <p:ph idx="1"/>
          </p:nvPr>
        </p:nvPicPr>
        <p:blipFill>
          <a:blip r:embed="rId2"/>
          <a:stretch>
            <a:fillRect/>
          </a:stretch>
        </p:blipFill>
        <p:spPr>
          <a:xfrm>
            <a:off x="2129835" y="895349"/>
            <a:ext cx="7423739" cy="5760121"/>
          </a:xfrm>
          <a:prstGeom prst="rect">
            <a:avLst/>
          </a:prstGeom>
        </p:spPr>
      </p:pic>
    </p:spTree>
    <p:extLst>
      <p:ext uri="{BB962C8B-B14F-4D97-AF65-F5344CB8AC3E}">
        <p14:creationId xmlns:p14="http://schemas.microsoft.com/office/powerpoint/2010/main" val="27035954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2C5DB-933E-4740-9F91-0B961C83E614}"/>
              </a:ext>
            </a:extLst>
          </p:cNvPr>
          <p:cNvSpPr>
            <a:spLocks noGrp="1"/>
          </p:cNvSpPr>
          <p:nvPr>
            <p:ph type="title"/>
          </p:nvPr>
        </p:nvSpPr>
        <p:spPr>
          <a:xfrm>
            <a:off x="838200" y="365125"/>
            <a:ext cx="10515600" cy="824697"/>
          </a:xfrm>
        </p:spPr>
        <p:txBody>
          <a:bodyPr>
            <a:normAutofit fontScale="90000"/>
          </a:bodyPr>
          <a:lstStyle/>
          <a:p>
            <a:pPr algn="ctr"/>
            <a:r>
              <a:rPr lang="en-US" sz="1800" dirty="0"/>
              <a:t>120 GeV Beam to </a:t>
            </a:r>
            <a:r>
              <a:rPr lang="en-US" sz="1800" dirty="0" err="1"/>
              <a:t>Mcenter</a:t>
            </a:r>
            <a:br>
              <a:rPr lang="en-US" dirty="0"/>
            </a:br>
            <a:r>
              <a:rPr lang="en-US" sz="2200" dirty="0"/>
              <a:t>Alignment Field Notes from 2/16/04. Target material is Cu in these notes.</a:t>
            </a:r>
            <a:br>
              <a:rPr lang="en-US" sz="2200" dirty="0"/>
            </a:br>
            <a:r>
              <a:rPr lang="en-US" sz="2200" dirty="0"/>
              <a:t>from e-mail attachment from J. Kyle 18 Aug 2020 “MC6WC1_MC6IC1_MC6TGT.pdf” </a:t>
            </a:r>
          </a:p>
        </p:txBody>
      </p:sp>
      <p:pic>
        <p:nvPicPr>
          <p:cNvPr id="4" name="Content Placeholder 3">
            <a:extLst>
              <a:ext uri="{FF2B5EF4-FFF2-40B4-BE49-F238E27FC236}">
                <a16:creationId xmlns:a16="http://schemas.microsoft.com/office/drawing/2014/main" id="{5A2D617C-BB5F-48D0-9D92-B6C20FCE8064}"/>
              </a:ext>
            </a:extLst>
          </p:cNvPr>
          <p:cNvPicPr>
            <a:picLocks noGrp="1" noChangeAspect="1"/>
          </p:cNvPicPr>
          <p:nvPr>
            <p:ph idx="1"/>
          </p:nvPr>
        </p:nvPicPr>
        <p:blipFill>
          <a:blip r:embed="rId2"/>
          <a:stretch>
            <a:fillRect/>
          </a:stretch>
        </p:blipFill>
        <p:spPr>
          <a:xfrm>
            <a:off x="582643" y="1189822"/>
            <a:ext cx="5094716" cy="5404530"/>
          </a:xfrm>
          <a:prstGeom prst="rect">
            <a:avLst/>
          </a:prstGeom>
        </p:spPr>
      </p:pic>
      <p:pic>
        <p:nvPicPr>
          <p:cNvPr id="5" name="Picture 4">
            <a:extLst>
              <a:ext uri="{FF2B5EF4-FFF2-40B4-BE49-F238E27FC236}">
                <a16:creationId xmlns:a16="http://schemas.microsoft.com/office/drawing/2014/main" id="{F6709A68-C094-4FF4-9343-98FEBC3D2B87}"/>
              </a:ext>
            </a:extLst>
          </p:cNvPr>
          <p:cNvPicPr>
            <a:picLocks noChangeAspect="1"/>
          </p:cNvPicPr>
          <p:nvPr/>
        </p:nvPicPr>
        <p:blipFill>
          <a:blip r:embed="rId3"/>
          <a:stretch>
            <a:fillRect/>
          </a:stretch>
        </p:blipFill>
        <p:spPr>
          <a:xfrm>
            <a:off x="5599474" y="1381907"/>
            <a:ext cx="6106558" cy="2440946"/>
          </a:xfrm>
          <a:prstGeom prst="rect">
            <a:avLst/>
          </a:prstGeom>
        </p:spPr>
      </p:pic>
    </p:spTree>
    <p:extLst>
      <p:ext uri="{BB962C8B-B14F-4D97-AF65-F5344CB8AC3E}">
        <p14:creationId xmlns:p14="http://schemas.microsoft.com/office/powerpoint/2010/main" val="38747685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50667-DCF7-48B8-99D8-B729754885B9}"/>
              </a:ext>
            </a:extLst>
          </p:cNvPr>
          <p:cNvSpPr>
            <a:spLocks noGrp="1"/>
          </p:cNvSpPr>
          <p:nvPr>
            <p:ph type="title"/>
          </p:nvPr>
        </p:nvSpPr>
        <p:spPr>
          <a:xfrm>
            <a:off x="838200" y="365126"/>
            <a:ext cx="10515600" cy="577850"/>
          </a:xfrm>
        </p:spPr>
        <p:txBody>
          <a:bodyPr>
            <a:normAutofit fontScale="90000"/>
          </a:bodyPr>
          <a:lstStyle/>
          <a:p>
            <a:pPr algn="ctr"/>
            <a:r>
              <a:rPr lang="en-US" sz="1800" dirty="0"/>
              <a:t>120 GeV Beam to </a:t>
            </a:r>
            <a:r>
              <a:rPr lang="en-US" sz="1800" dirty="0" err="1"/>
              <a:t>Mcenter</a:t>
            </a:r>
            <a:br>
              <a:rPr lang="en-US" dirty="0"/>
            </a:br>
            <a:r>
              <a:rPr lang="en-US" sz="2200" dirty="0"/>
              <a:t>Archived e-log entries, note entry of 14 &amp; 15 June 2005 by C. Brown for MC6D current @ 120 GeV</a:t>
            </a:r>
          </a:p>
        </p:txBody>
      </p:sp>
      <p:pic>
        <p:nvPicPr>
          <p:cNvPr id="5" name="Content Placeholder 4">
            <a:extLst>
              <a:ext uri="{FF2B5EF4-FFF2-40B4-BE49-F238E27FC236}">
                <a16:creationId xmlns:a16="http://schemas.microsoft.com/office/drawing/2014/main" id="{CD12CCC0-A420-46F3-B8D8-6F7A6D571273}"/>
              </a:ext>
            </a:extLst>
          </p:cNvPr>
          <p:cNvPicPr>
            <a:picLocks noGrp="1" noChangeAspect="1"/>
          </p:cNvPicPr>
          <p:nvPr>
            <p:ph idx="1"/>
          </p:nvPr>
        </p:nvPicPr>
        <p:blipFill>
          <a:blip r:embed="rId2"/>
          <a:stretch>
            <a:fillRect/>
          </a:stretch>
        </p:blipFill>
        <p:spPr>
          <a:xfrm>
            <a:off x="1771651" y="942976"/>
            <a:ext cx="7724775" cy="4150557"/>
          </a:xfrm>
          <a:prstGeom prst="rect">
            <a:avLst/>
          </a:prstGeom>
        </p:spPr>
      </p:pic>
      <p:pic>
        <p:nvPicPr>
          <p:cNvPr id="7" name="Picture 6">
            <a:extLst>
              <a:ext uri="{FF2B5EF4-FFF2-40B4-BE49-F238E27FC236}">
                <a16:creationId xmlns:a16="http://schemas.microsoft.com/office/drawing/2014/main" id="{AE2B1F7A-BC6C-43A2-93FA-C1170A97B977}"/>
              </a:ext>
            </a:extLst>
          </p:cNvPr>
          <p:cNvPicPr>
            <a:picLocks noChangeAspect="1"/>
          </p:cNvPicPr>
          <p:nvPr/>
        </p:nvPicPr>
        <p:blipFill>
          <a:blip r:embed="rId3"/>
          <a:stretch>
            <a:fillRect/>
          </a:stretch>
        </p:blipFill>
        <p:spPr>
          <a:xfrm>
            <a:off x="1771651" y="5236418"/>
            <a:ext cx="7724774" cy="1558915"/>
          </a:xfrm>
          <a:prstGeom prst="rect">
            <a:avLst/>
          </a:prstGeom>
        </p:spPr>
      </p:pic>
    </p:spTree>
    <p:extLst>
      <p:ext uri="{BB962C8B-B14F-4D97-AF65-F5344CB8AC3E}">
        <p14:creationId xmlns:p14="http://schemas.microsoft.com/office/powerpoint/2010/main" val="12077053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635E1-483D-4C15-BA60-C42E03DE18EB}"/>
              </a:ext>
            </a:extLst>
          </p:cNvPr>
          <p:cNvSpPr>
            <a:spLocks noGrp="1"/>
          </p:cNvSpPr>
          <p:nvPr>
            <p:ph type="title"/>
          </p:nvPr>
        </p:nvSpPr>
        <p:spPr>
          <a:xfrm>
            <a:off x="861060" y="365125"/>
            <a:ext cx="10492740" cy="572135"/>
          </a:xfrm>
        </p:spPr>
        <p:txBody>
          <a:bodyPr>
            <a:normAutofit fontScale="90000"/>
          </a:bodyPr>
          <a:lstStyle/>
          <a:p>
            <a:pPr algn="ctr"/>
            <a:r>
              <a:rPr lang="en-US" sz="1800" dirty="0"/>
              <a:t>120 GeV Beam to </a:t>
            </a:r>
            <a:r>
              <a:rPr lang="en-US" sz="1800" dirty="0" err="1"/>
              <a:t>Mcenter</a:t>
            </a:r>
            <a:br>
              <a:rPr lang="en-US" dirty="0"/>
            </a:br>
            <a:r>
              <a:rPr lang="en-US" sz="2200" dirty="0"/>
              <a:t>Note 4</a:t>
            </a:r>
            <a:r>
              <a:rPr lang="en-US" sz="2200" baseline="30000" dirty="0"/>
              <a:t>th</a:t>
            </a:r>
            <a:r>
              <a:rPr lang="en-US" sz="2200" dirty="0"/>
              <a:t> EPB (MC6D-4)Dipole with comment “intermediate coil-to-coil short” FRD20018</a:t>
            </a:r>
            <a:br>
              <a:rPr lang="en-US" sz="2200" dirty="0"/>
            </a:br>
            <a:r>
              <a:rPr lang="en-US" sz="2200" dirty="0"/>
              <a:t>Do not know who put in comment about FRD20018 </a:t>
            </a:r>
            <a:r>
              <a:rPr lang="en-US" sz="2200"/>
              <a:t>coil-to-coil short</a:t>
            </a:r>
            <a:endParaRPr lang="en-US" sz="2200" dirty="0"/>
          </a:p>
        </p:txBody>
      </p:sp>
      <p:pic>
        <p:nvPicPr>
          <p:cNvPr id="4" name="Content Placeholder 3">
            <a:extLst>
              <a:ext uri="{FF2B5EF4-FFF2-40B4-BE49-F238E27FC236}">
                <a16:creationId xmlns:a16="http://schemas.microsoft.com/office/drawing/2014/main" id="{E3DEC7FD-CAF6-431D-A0BA-CCB544EDFF7B}"/>
              </a:ext>
            </a:extLst>
          </p:cNvPr>
          <p:cNvPicPr>
            <a:picLocks noGrp="1" noChangeAspect="1"/>
          </p:cNvPicPr>
          <p:nvPr>
            <p:ph idx="1"/>
          </p:nvPr>
        </p:nvPicPr>
        <p:blipFill>
          <a:blip r:embed="rId2"/>
          <a:stretch>
            <a:fillRect/>
          </a:stretch>
        </p:blipFill>
        <p:spPr>
          <a:xfrm>
            <a:off x="792479" y="1105054"/>
            <a:ext cx="10607041" cy="4244108"/>
          </a:xfrm>
          <a:prstGeom prst="rect">
            <a:avLst/>
          </a:prstGeom>
        </p:spPr>
      </p:pic>
    </p:spTree>
    <p:extLst>
      <p:ext uri="{BB962C8B-B14F-4D97-AF65-F5344CB8AC3E}">
        <p14:creationId xmlns:p14="http://schemas.microsoft.com/office/powerpoint/2010/main" val="4203136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5663B-8DDB-4276-B01E-2CA253B605FC}"/>
              </a:ext>
            </a:extLst>
          </p:cNvPr>
          <p:cNvSpPr>
            <a:spLocks noGrp="1"/>
          </p:cNvSpPr>
          <p:nvPr>
            <p:ph type="title"/>
          </p:nvPr>
        </p:nvSpPr>
        <p:spPr>
          <a:xfrm>
            <a:off x="838200" y="365125"/>
            <a:ext cx="10515600" cy="626277"/>
          </a:xfrm>
        </p:spPr>
        <p:txBody>
          <a:bodyPr>
            <a:normAutofit fontScale="90000"/>
          </a:bodyPr>
          <a:lstStyle/>
          <a:p>
            <a:pPr algn="ctr"/>
            <a:r>
              <a:rPr lang="en-US" sz="2000" dirty="0"/>
              <a:t>120 GeV Beam to </a:t>
            </a:r>
            <a:r>
              <a:rPr lang="en-US" sz="2000" dirty="0" err="1"/>
              <a:t>MCenter</a:t>
            </a:r>
            <a:br>
              <a:rPr lang="en-US" dirty="0"/>
            </a:br>
            <a:r>
              <a:rPr lang="en-US" sz="2200" dirty="0"/>
              <a:t>Running Modes for the Meson Center Test Beam Facility</a:t>
            </a:r>
            <a:br>
              <a:rPr lang="en-US" dirty="0"/>
            </a:br>
            <a:r>
              <a:rPr lang="en-US" sz="1800" dirty="0"/>
              <a:t>Copy of document in “extbeam.bd &gt; Operational Beamlines &gt; Meson &gt; </a:t>
            </a:r>
            <a:r>
              <a:rPr lang="en-US" sz="1800" dirty="0" err="1"/>
              <a:t>MCenter</a:t>
            </a:r>
            <a:r>
              <a:rPr lang="en-US" sz="1800" dirty="0"/>
              <a:t>” by T. </a:t>
            </a:r>
            <a:r>
              <a:rPr lang="en-US" sz="1800" dirty="0" err="1"/>
              <a:t>Kobilarcik</a:t>
            </a:r>
            <a:r>
              <a:rPr lang="en-US" sz="1800" dirty="0"/>
              <a:t> 12/05/2011</a:t>
            </a:r>
            <a:br>
              <a:rPr lang="en-US" sz="1800" dirty="0"/>
            </a:br>
            <a:endParaRPr lang="en-US" sz="1800" dirty="0"/>
          </a:p>
        </p:txBody>
      </p:sp>
      <p:sp>
        <p:nvSpPr>
          <p:cNvPr id="3" name="Content Placeholder 2">
            <a:extLst>
              <a:ext uri="{FF2B5EF4-FFF2-40B4-BE49-F238E27FC236}">
                <a16:creationId xmlns:a16="http://schemas.microsoft.com/office/drawing/2014/main" id="{D6D1A30D-0853-4EC3-B736-35111709AE13}"/>
              </a:ext>
            </a:extLst>
          </p:cNvPr>
          <p:cNvSpPr>
            <a:spLocks noGrp="1"/>
          </p:cNvSpPr>
          <p:nvPr>
            <p:ph sz="half" idx="1"/>
          </p:nvPr>
        </p:nvSpPr>
        <p:spPr>
          <a:xfrm>
            <a:off x="1010653" y="1087655"/>
            <a:ext cx="5794407" cy="5647573"/>
          </a:xfrm>
        </p:spPr>
        <p:txBody>
          <a:bodyPr>
            <a:normAutofit fontScale="40000" lnSpcReduction="20000"/>
          </a:bodyPr>
          <a:lstStyle/>
          <a:p>
            <a:r>
              <a:rPr lang="en-US" dirty="0"/>
              <a:t>Running Modes for the Meson Center Test Beam Facility</a:t>
            </a:r>
          </a:p>
          <a:p>
            <a:r>
              <a:rPr lang="en-US" dirty="0"/>
              <a:t>T. </a:t>
            </a:r>
            <a:r>
              <a:rPr lang="en-US" dirty="0" err="1"/>
              <a:t>Kobilarcik</a:t>
            </a:r>
            <a:endParaRPr lang="en-US" dirty="0"/>
          </a:p>
          <a:p>
            <a:r>
              <a:rPr lang="en-US" dirty="0"/>
              <a:t>12/05/2011</a:t>
            </a:r>
          </a:p>
          <a:p>
            <a:r>
              <a:rPr lang="en-US" dirty="0"/>
              <a:t>V1.0</a:t>
            </a:r>
          </a:p>
          <a:p>
            <a:r>
              <a:rPr lang="en-US" dirty="0"/>
              <a:t>This document will serve as the basis for the Meson Center Shielding Assessment and outline the capabilities of the new facility.</a:t>
            </a:r>
          </a:p>
          <a:p>
            <a:r>
              <a:rPr lang="en-US" b="1" dirty="0"/>
              <a:t>Secondary Beam Mode</a:t>
            </a:r>
            <a:endParaRPr lang="en-US" dirty="0"/>
          </a:p>
          <a:p>
            <a:r>
              <a:rPr lang="en-US" dirty="0"/>
              <a:t>In Secondary Beam Mode, primary beam will be targeted at the upstream end of the MC6 enclosure.  </a:t>
            </a:r>
            <a:r>
              <a:rPr lang="en-US" dirty="0" err="1"/>
              <a:t>Uniteracted</a:t>
            </a:r>
            <a:r>
              <a:rPr lang="en-US" dirty="0"/>
              <a:t> beam will be absorbed in MC6.  Charged secondaries will be transported to MC7 (the Facility).  The bend string in the secondary line will be interlocked to allow transport of particles no greater than 85 GeV/c.  Secondary rates will be in the kHz range.   Secondaries of either charge will be transported depending on the polarity of the bend string.  Primary beam will be at most  1×10</a:t>
            </a:r>
            <a:r>
              <a:rPr lang="en-US" baseline="30000" dirty="0"/>
              <a:t>11</a:t>
            </a:r>
            <a:r>
              <a:rPr lang="en-US" dirty="0"/>
              <a:t> protons over a four second spill.  Spills will occur once per minute.</a:t>
            </a:r>
          </a:p>
          <a:p>
            <a:r>
              <a:rPr lang="en-US" b="1" dirty="0"/>
              <a:t>Primary Beam Mode</a:t>
            </a:r>
            <a:endParaRPr lang="en-US" dirty="0"/>
          </a:p>
          <a:p>
            <a:r>
              <a:rPr lang="en-US" dirty="0"/>
              <a:t>In Primary Beam Mode, primary beam, at a much reduced rate, will be delivered to MC7 (the Facility).  Primary beam rate in the Facility will be limited to approximately 100 kHz (during the spill).  Spill time will be four seconds and will occur once per minute.  The technical details of this mode have yet to be worked out.</a:t>
            </a:r>
          </a:p>
          <a:p>
            <a:r>
              <a:rPr lang="en-US" b="1" dirty="0"/>
              <a:t>Expected Yields</a:t>
            </a:r>
            <a:endParaRPr lang="en-US" dirty="0"/>
          </a:p>
          <a:p>
            <a:r>
              <a:rPr lang="en-US" dirty="0"/>
              <a:t>Figure 1 shows the expected secondary yields based on the MIPP design.  This presentation assumes 1×10</a:t>
            </a:r>
            <a:r>
              <a:rPr lang="en-US" baseline="30000" dirty="0"/>
              <a:t>11</a:t>
            </a:r>
            <a:r>
              <a:rPr lang="en-US" dirty="0"/>
              <a:t> protons over a four second spill.  Secondary rates are presented in kilohertz.  Clearly, rates in excess of 100 kHz are achievable;  secondary rates will be kept in the hundred kilohertz range by adjusting primary proton rate.</a:t>
            </a:r>
          </a:p>
          <a:p>
            <a:r>
              <a:rPr lang="en-US" b="1" dirty="0"/>
              <a:t>Suggested Parameters for the Shielding Assessment</a:t>
            </a:r>
            <a:endParaRPr lang="en-US" dirty="0"/>
          </a:p>
          <a:p>
            <a:r>
              <a:rPr lang="en-US" dirty="0"/>
              <a:t>M01-MC6:  1×10</a:t>
            </a:r>
            <a:r>
              <a:rPr lang="en-US" baseline="30000" dirty="0"/>
              <a:t>11</a:t>
            </a:r>
            <a:r>
              <a:rPr lang="en-US" dirty="0"/>
              <a:t> protons over a four second spill; one spill per minute (6×10</a:t>
            </a:r>
            <a:r>
              <a:rPr lang="en-US" baseline="30000" dirty="0"/>
              <a:t>12 </a:t>
            </a:r>
            <a:r>
              <a:rPr lang="en-US" dirty="0"/>
              <a:t>protons per hour).</a:t>
            </a:r>
          </a:p>
          <a:p>
            <a:r>
              <a:rPr lang="en-US" dirty="0"/>
              <a:t>MC7:  120 GeV/c hadrons, 100Hz, 100% duty factor (for a total of 3.6×10</a:t>
            </a:r>
            <a:r>
              <a:rPr lang="en-US" baseline="30000" dirty="0"/>
              <a:t>8 </a:t>
            </a:r>
            <a:r>
              <a:rPr lang="en-US" dirty="0"/>
              <a:t>hadrons per hour).</a:t>
            </a:r>
          </a:p>
          <a:p>
            <a:r>
              <a:rPr lang="en-US" dirty="0"/>
              <a:t>Note that beam will not be transported into MC8.</a:t>
            </a:r>
          </a:p>
          <a:p>
            <a:r>
              <a:rPr lang="en-US" dirty="0"/>
              <a:t> </a:t>
            </a:r>
          </a:p>
          <a:p>
            <a:endParaRPr lang="en-US" dirty="0"/>
          </a:p>
        </p:txBody>
      </p:sp>
      <p:pic>
        <p:nvPicPr>
          <p:cNvPr id="5" name="Content Placeholder 4">
            <a:extLst>
              <a:ext uri="{FF2B5EF4-FFF2-40B4-BE49-F238E27FC236}">
                <a16:creationId xmlns:a16="http://schemas.microsoft.com/office/drawing/2014/main" id="{A336AA4D-641B-48CE-9D6E-E3C30091D5F7}"/>
              </a:ext>
            </a:extLst>
          </p:cNvPr>
          <p:cNvPicPr>
            <a:picLocks noGrp="1" noChangeAspect="1"/>
          </p:cNvPicPr>
          <p:nvPr>
            <p:ph sz="half" idx="2"/>
          </p:nvPr>
        </p:nvPicPr>
        <p:blipFill>
          <a:blip r:embed="rId2"/>
          <a:stretch>
            <a:fillRect/>
          </a:stretch>
        </p:blipFill>
        <p:spPr>
          <a:xfrm>
            <a:off x="6740586" y="2623478"/>
            <a:ext cx="4314708" cy="2593415"/>
          </a:xfrm>
          <a:prstGeom prst="rect">
            <a:avLst/>
          </a:prstGeom>
        </p:spPr>
      </p:pic>
    </p:spTree>
    <p:extLst>
      <p:ext uri="{BB962C8B-B14F-4D97-AF65-F5344CB8AC3E}">
        <p14:creationId xmlns:p14="http://schemas.microsoft.com/office/powerpoint/2010/main" val="15129102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9E7CA-AE28-4E33-85EA-A0DF5535335F}"/>
              </a:ext>
            </a:extLst>
          </p:cNvPr>
          <p:cNvSpPr>
            <a:spLocks noGrp="1"/>
          </p:cNvSpPr>
          <p:nvPr>
            <p:ph type="title"/>
          </p:nvPr>
        </p:nvSpPr>
        <p:spPr>
          <a:xfrm>
            <a:off x="838200" y="365125"/>
            <a:ext cx="10515600" cy="626393"/>
          </a:xfrm>
        </p:spPr>
        <p:txBody>
          <a:bodyPr>
            <a:normAutofit fontScale="90000"/>
          </a:bodyPr>
          <a:lstStyle/>
          <a:p>
            <a:pPr algn="ctr"/>
            <a:r>
              <a:rPr lang="en-US" sz="1800" dirty="0"/>
              <a:t>120 GeV Beam to </a:t>
            </a:r>
            <a:r>
              <a:rPr lang="en-US" sz="1800" dirty="0" err="1"/>
              <a:t>Mcenter</a:t>
            </a:r>
            <a:br>
              <a:rPr lang="en-US" dirty="0"/>
            </a:br>
            <a:r>
              <a:rPr lang="en-US" sz="2200" dirty="0" err="1"/>
              <a:t>Mcenter</a:t>
            </a:r>
            <a:r>
              <a:rPr lang="en-US" sz="2200" dirty="0"/>
              <a:t> </a:t>
            </a:r>
            <a:r>
              <a:rPr lang="en-US" sz="2200" dirty="0" err="1"/>
              <a:t>Critcal</a:t>
            </a:r>
            <a:r>
              <a:rPr lang="en-US" sz="2200" dirty="0"/>
              <a:t> Device Controller Logic 25 Aug. 2020</a:t>
            </a:r>
          </a:p>
        </p:txBody>
      </p:sp>
      <p:pic>
        <p:nvPicPr>
          <p:cNvPr id="4" name="Content Placeholder 3">
            <a:extLst>
              <a:ext uri="{FF2B5EF4-FFF2-40B4-BE49-F238E27FC236}">
                <a16:creationId xmlns:a16="http://schemas.microsoft.com/office/drawing/2014/main" id="{DF07400D-A99F-453D-A9FD-E74667ECD2A7}"/>
              </a:ext>
            </a:extLst>
          </p:cNvPr>
          <p:cNvPicPr>
            <a:picLocks noGrp="1" noChangeAspect="1"/>
          </p:cNvPicPr>
          <p:nvPr>
            <p:ph idx="1"/>
          </p:nvPr>
        </p:nvPicPr>
        <p:blipFill>
          <a:blip r:embed="rId2"/>
          <a:stretch>
            <a:fillRect/>
          </a:stretch>
        </p:blipFill>
        <p:spPr>
          <a:xfrm>
            <a:off x="1104246" y="1211855"/>
            <a:ext cx="9868553" cy="5449302"/>
          </a:xfrm>
          <a:prstGeom prst="rect">
            <a:avLst/>
          </a:prstGeom>
        </p:spPr>
      </p:pic>
    </p:spTree>
    <p:extLst>
      <p:ext uri="{BB962C8B-B14F-4D97-AF65-F5344CB8AC3E}">
        <p14:creationId xmlns:p14="http://schemas.microsoft.com/office/powerpoint/2010/main" val="9020807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97CF8-2282-4575-A0F7-29B90DEBEFAD}"/>
              </a:ext>
            </a:extLst>
          </p:cNvPr>
          <p:cNvSpPr>
            <a:spLocks noGrp="1"/>
          </p:cNvSpPr>
          <p:nvPr>
            <p:ph type="title"/>
          </p:nvPr>
        </p:nvSpPr>
        <p:spPr/>
        <p:txBody>
          <a:bodyPr/>
          <a:lstStyle/>
          <a:p>
            <a:pPr algn="ctr"/>
            <a:r>
              <a:rPr lang="en-US" sz="1800" dirty="0">
                <a:solidFill>
                  <a:prstClr val="black"/>
                </a:solidFill>
              </a:rPr>
              <a:t>120 GeV Beam to </a:t>
            </a:r>
            <a:r>
              <a:rPr lang="en-US" sz="1800" dirty="0" err="1">
                <a:solidFill>
                  <a:prstClr val="black"/>
                </a:solidFill>
              </a:rPr>
              <a:t>MCenter</a:t>
            </a:r>
            <a:br>
              <a:rPr lang="en-US" dirty="0">
                <a:solidFill>
                  <a:prstClr val="black"/>
                </a:solidFill>
              </a:rPr>
            </a:br>
            <a:r>
              <a:rPr lang="en-US" sz="2000" dirty="0">
                <a:solidFill>
                  <a:prstClr val="black"/>
                </a:solidFill>
              </a:rPr>
              <a:t>Detail from drawing 9070.000-ME-365088 “Switchyard Beamline MIPP Beamline Layout” from Aug. 2009 showing how Enclosure MC6 Area was Constructed from Shield Blocks</a:t>
            </a:r>
            <a:endParaRPr lang="en-US" sz="2000" dirty="0"/>
          </a:p>
        </p:txBody>
      </p:sp>
      <p:pic>
        <p:nvPicPr>
          <p:cNvPr id="4" name="Content Placeholder 3">
            <a:extLst>
              <a:ext uri="{FF2B5EF4-FFF2-40B4-BE49-F238E27FC236}">
                <a16:creationId xmlns:a16="http://schemas.microsoft.com/office/drawing/2014/main" id="{AF790832-64C8-41CE-A8F3-2CE0903B830C}"/>
              </a:ext>
            </a:extLst>
          </p:cNvPr>
          <p:cNvPicPr>
            <a:picLocks noGrp="1" noChangeAspect="1"/>
          </p:cNvPicPr>
          <p:nvPr>
            <p:ph idx="1"/>
          </p:nvPr>
        </p:nvPicPr>
        <p:blipFill>
          <a:blip r:embed="rId2"/>
          <a:stretch>
            <a:fillRect/>
          </a:stretch>
        </p:blipFill>
        <p:spPr>
          <a:xfrm>
            <a:off x="2463790" y="1825625"/>
            <a:ext cx="7264419" cy="4351338"/>
          </a:xfrm>
          <a:prstGeom prst="rect">
            <a:avLst/>
          </a:prstGeom>
        </p:spPr>
      </p:pic>
    </p:spTree>
    <p:extLst>
      <p:ext uri="{BB962C8B-B14F-4D97-AF65-F5344CB8AC3E}">
        <p14:creationId xmlns:p14="http://schemas.microsoft.com/office/powerpoint/2010/main" val="33932230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FFFA5-7190-4A31-A69D-A9321D1C8C74}"/>
              </a:ext>
            </a:extLst>
          </p:cNvPr>
          <p:cNvSpPr>
            <a:spLocks noGrp="1"/>
          </p:cNvSpPr>
          <p:nvPr>
            <p:ph type="title"/>
          </p:nvPr>
        </p:nvSpPr>
        <p:spPr>
          <a:xfrm>
            <a:off x="940776" y="365125"/>
            <a:ext cx="10413023" cy="839421"/>
          </a:xfrm>
        </p:spPr>
        <p:txBody>
          <a:bodyPr>
            <a:normAutofit fontScale="90000"/>
          </a:bodyPr>
          <a:lstStyle/>
          <a:p>
            <a:pPr algn="ctr"/>
            <a:r>
              <a:rPr lang="en-US" sz="1600" dirty="0">
                <a:solidFill>
                  <a:prstClr val="black"/>
                </a:solidFill>
              </a:rPr>
              <a:t>120 GeV Beam to </a:t>
            </a:r>
            <a:r>
              <a:rPr lang="en-US" sz="1600" dirty="0" err="1">
                <a:solidFill>
                  <a:prstClr val="black"/>
                </a:solidFill>
              </a:rPr>
              <a:t>Mcenter</a:t>
            </a:r>
            <a:br>
              <a:rPr lang="en-US" sz="4000" dirty="0">
                <a:solidFill>
                  <a:prstClr val="black"/>
                </a:solidFill>
              </a:rPr>
            </a:br>
            <a:r>
              <a:rPr lang="en-US" sz="2000" dirty="0">
                <a:solidFill>
                  <a:prstClr val="black"/>
                </a:solidFill>
              </a:rPr>
              <a:t>Photo from Nov. 2014 with what appears to be part of the MC6 “roof” shielding blocks removed. Perhaps to change components inside MC6.</a:t>
            </a:r>
            <a:endParaRPr lang="en-US" dirty="0"/>
          </a:p>
        </p:txBody>
      </p:sp>
      <p:pic>
        <p:nvPicPr>
          <p:cNvPr id="4" name="Content Placeholder 3">
            <a:extLst>
              <a:ext uri="{FF2B5EF4-FFF2-40B4-BE49-F238E27FC236}">
                <a16:creationId xmlns:a16="http://schemas.microsoft.com/office/drawing/2014/main" id="{EB19E71A-FA6B-4775-B934-95222D96E19C}"/>
              </a:ext>
            </a:extLst>
          </p:cNvPr>
          <p:cNvPicPr>
            <a:picLocks noGrp="1" noChangeAspect="1"/>
          </p:cNvPicPr>
          <p:nvPr>
            <p:ph idx="1"/>
          </p:nvPr>
        </p:nvPicPr>
        <p:blipFill>
          <a:blip r:embed="rId2"/>
          <a:stretch>
            <a:fillRect/>
          </a:stretch>
        </p:blipFill>
        <p:spPr>
          <a:xfrm>
            <a:off x="2623849" y="1397977"/>
            <a:ext cx="6373929" cy="4778986"/>
          </a:xfrm>
          <a:prstGeom prst="rect">
            <a:avLst/>
          </a:prstGeom>
        </p:spPr>
      </p:pic>
    </p:spTree>
    <p:extLst>
      <p:ext uri="{BB962C8B-B14F-4D97-AF65-F5344CB8AC3E}">
        <p14:creationId xmlns:p14="http://schemas.microsoft.com/office/powerpoint/2010/main" val="38116849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CFEFA-1FDB-4173-BA18-C026A5F07FDF}"/>
              </a:ext>
            </a:extLst>
          </p:cNvPr>
          <p:cNvSpPr>
            <a:spLocks noGrp="1"/>
          </p:cNvSpPr>
          <p:nvPr>
            <p:ph type="title"/>
          </p:nvPr>
        </p:nvSpPr>
        <p:spPr/>
        <p:txBody>
          <a:bodyPr/>
          <a:lstStyle/>
          <a:p>
            <a:pPr algn="ctr"/>
            <a:r>
              <a:rPr lang="en-US" sz="1800" dirty="0">
                <a:solidFill>
                  <a:prstClr val="black"/>
                </a:solidFill>
              </a:rPr>
              <a:t>120 GeV Beam to </a:t>
            </a:r>
            <a:r>
              <a:rPr lang="en-US" sz="1800" dirty="0" err="1">
                <a:solidFill>
                  <a:prstClr val="black"/>
                </a:solidFill>
              </a:rPr>
              <a:t>Mcenter</a:t>
            </a:r>
            <a:br>
              <a:rPr lang="en-US" sz="4000" dirty="0">
                <a:solidFill>
                  <a:prstClr val="black"/>
                </a:solidFill>
              </a:rPr>
            </a:br>
            <a:r>
              <a:rPr lang="en-US" sz="2000" dirty="0">
                <a:solidFill>
                  <a:prstClr val="black"/>
                </a:solidFill>
              </a:rPr>
              <a:t>MC6TGT target drawing of shielding around it. Not yet able to how target is mounted or adjusted. Does not seem to have remote drive. Aluminum box may have micrometer type target adjustments.</a:t>
            </a:r>
            <a:endParaRPr lang="en-US" dirty="0"/>
          </a:p>
        </p:txBody>
      </p:sp>
      <p:pic>
        <p:nvPicPr>
          <p:cNvPr id="4" name="Content Placeholder 3">
            <a:extLst>
              <a:ext uri="{FF2B5EF4-FFF2-40B4-BE49-F238E27FC236}">
                <a16:creationId xmlns:a16="http://schemas.microsoft.com/office/drawing/2014/main" id="{20A05D0D-6CE4-4DB8-96DD-BFB357FFC0B1}"/>
              </a:ext>
            </a:extLst>
          </p:cNvPr>
          <p:cNvPicPr>
            <a:picLocks noGrp="1" noChangeAspect="1"/>
          </p:cNvPicPr>
          <p:nvPr>
            <p:ph idx="1"/>
          </p:nvPr>
        </p:nvPicPr>
        <p:blipFill>
          <a:blip r:embed="rId2"/>
          <a:stretch>
            <a:fillRect/>
          </a:stretch>
        </p:blipFill>
        <p:spPr>
          <a:xfrm>
            <a:off x="3182919" y="1825625"/>
            <a:ext cx="5826161" cy="4351338"/>
          </a:xfrm>
          <a:prstGeom prst="rect">
            <a:avLst/>
          </a:prstGeom>
        </p:spPr>
      </p:pic>
    </p:spTree>
    <p:extLst>
      <p:ext uri="{BB962C8B-B14F-4D97-AF65-F5344CB8AC3E}">
        <p14:creationId xmlns:p14="http://schemas.microsoft.com/office/powerpoint/2010/main" val="30670573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04AEA-86A0-4187-B12A-AF5EB864D239}"/>
              </a:ext>
            </a:extLst>
          </p:cNvPr>
          <p:cNvSpPr>
            <a:spLocks noGrp="1"/>
          </p:cNvSpPr>
          <p:nvPr>
            <p:ph type="title"/>
          </p:nvPr>
        </p:nvSpPr>
        <p:spPr>
          <a:xfrm>
            <a:off x="838200" y="365125"/>
            <a:ext cx="10515600" cy="672367"/>
          </a:xfrm>
        </p:spPr>
        <p:txBody>
          <a:bodyPr/>
          <a:lstStyle/>
          <a:p>
            <a:pPr algn="ctr"/>
            <a:r>
              <a:rPr lang="en-US" sz="1800" dirty="0">
                <a:solidFill>
                  <a:prstClr val="black"/>
                </a:solidFill>
              </a:rPr>
              <a:t>120 GeV Beam to </a:t>
            </a:r>
            <a:r>
              <a:rPr lang="en-US" sz="1800" dirty="0" err="1">
                <a:solidFill>
                  <a:prstClr val="black"/>
                </a:solidFill>
              </a:rPr>
              <a:t>Mcenter</a:t>
            </a:r>
            <a:br>
              <a:rPr lang="en-US" dirty="0">
                <a:solidFill>
                  <a:prstClr val="black"/>
                </a:solidFill>
              </a:rPr>
            </a:br>
            <a:r>
              <a:rPr lang="en-US" sz="2000" dirty="0">
                <a:solidFill>
                  <a:prstClr val="black"/>
                </a:solidFill>
              </a:rPr>
              <a:t>Detail from drawing 3907.570-ME-421159 showing 1x0.5x48” steel aperture downstream of MC6TGT </a:t>
            </a:r>
            <a:endParaRPr lang="en-US" sz="2000" dirty="0"/>
          </a:p>
        </p:txBody>
      </p:sp>
      <p:pic>
        <p:nvPicPr>
          <p:cNvPr id="4" name="Content Placeholder 3">
            <a:extLst>
              <a:ext uri="{FF2B5EF4-FFF2-40B4-BE49-F238E27FC236}">
                <a16:creationId xmlns:a16="http://schemas.microsoft.com/office/drawing/2014/main" id="{6E50F18C-DB0C-4316-BE39-E2EB47EC2E35}"/>
              </a:ext>
            </a:extLst>
          </p:cNvPr>
          <p:cNvPicPr>
            <a:picLocks noGrp="1" noChangeAspect="1"/>
          </p:cNvPicPr>
          <p:nvPr>
            <p:ph idx="1"/>
          </p:nvPr>
        </p:nvPicPr>
        <p:blipFill>
          <a:blip r:embed="rId2"/>
          <a:stretch>
            <a:fillRect/>
          </a:stretch>
        </p:blipFill>
        <p:spPr>
          <a:xfrm>
            <a:off x="-32327" y="1037492"/>
            <a:ext cx="11722100" cy="5669082"/>
          </a:xfrm>
          <a:prstGeom prst="rect">
            <a:avLst/>
          </a:prstGeom>
        </p:spPr>
      </p:pic>
    </p:spTree>
    <p:extLst>
      <p:ext uri="{BB962C8B-B14F-4D97-AF65-F5344CB8AC3E}">
        <p14:creationId xmlns:p14="http://schemas.microsoft.com/office/powerpoint/2010/main" val="18782199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47F07-D23B-4CEE-A8FC-8A71FAAA077F}"/>
              </a:ext>
            </a:extLst>
          </p:cNvPr>
          <p:cNvSpPr>
            <a:spLocks noGrp="1"/>
          </p:cNvSpPr>
          <p:nvPr>
            <p:ph type="title"/>
          </p:nvPr>
        </p:nvSpPr>
        <p:spPr>
          <a:xfrm>
            <a:off x="838200" y="365126"/>
            <a:ext cx="10515600" cy="518102"/>
          </a:xfrm>
        </p:spPr>
        <p:txBody>
          <a:bodyPr>
            <a:normAutofit fontScale="90000"/>
          </a:bodyPr>
          <a:lstStyle/>
          <a:p>
            <a:pPr algn="ctr"/>
            <a:r>
              <a:rPr lang="en-US" sz="1800" dirty="0">
                <a:solidFill>
                  <a:prstClr val="black"/>
                </a:solidFill>
              </a:rPr>
              <a:t>120 GeV Beam to </a:t>
            </a:r>
            <a:r>
              <a:rPr lang="en-US" sz="1800" dirty="0" err="1">
                <a:solidFill>
                  <a:prstClr val="black"/>
                </a:solidFill>
              </a:rPr>
              <a:t>Mcenter</a:t>
            </a:r>
            <a:br>
              <a:rPr lang="en-US" dirty="0">
                <a:solidFill>
                  <a:prstClr val="black"/>
                </a:solidFill>
              </a:rPr>
            </a:br>
            <a:r>
              <a:rPr lang="en-US" sz="2200" dirty="0">
                <a:solidFill>
                  <a:prstClr val="black"/>
                </a:solidFill>
              </a:rPr>
              <a:t>Detail from drawing 3907.570-ME-421166 showing MC6TGT target and adjustment controls detail</a:t>
            </a:r>
            <a:endParaRPr lang="en-US" dirty="0"/>
          </a:p>
        </p:txBody>
      </p:sp>
      <p:pic>
        <p:nvPicPr>
          <p:cNvPr id="4" name="Content Placeholder 3">
            <a:extLst>
              <a:ext uri="{FF2B5EF4-FFF2-40B4-BE49-F238E27FC236}">
                <a16:creationId xmlns:a16="http://schemas.microsoft.com/office/drawing/2014/main" id="{8683A1DA-058E-4E40-85E6-DAA49EA32FAD}"/>
              </a:ext>
            </a:extLst>
          </p:cNvPr>
          <p:cNvPicPr>
            <a:picLocks noGrp="1" noChangeAspect="1"/>
          </p:cNvPicPr>
          <p:nvPr>
            <p:ph idx="1"/>
          </p:nvPr>
        </p:nvPicPr>
        <p:blipFill>
          <a:blip r:embed="rId2"/>
          <a:stretch>
            <a:fillRect/>
          </a:stretch>
        </p:blipFill>
        <p:spPr>
          <a:xfrm>
            <a:off x="1312343" y="883228"/>
            <a:ext cx="8974657" cy="5849828"/>
          </a:xfrm>
          <a:prstGeom prst="rect">
            <a:avLst/>
          </a:prstGeom>
        </p:spPr>
      </p:pic>
    </p:spTree>
    <p:extLst>
      <p:ext uri="{BB962C8B-B14F-4D97-AF65-F5344CB8AC3E}">
        <p14:creationId xmlns:p14="http://schemas.microsoft.com/office/powerpoint/2010/main" val="260440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FCFE4-3FAD-40BA-880C-2F4552AA2E0F}"/>
              </a:ext>
            </a:extLst>
          </p:cNvPr>
          <p:cNvSpPr>
            <a:spLocks noGrp="1"/>
          </p:cNvSpPr>
          <p:nvPr>
            <p:ph type="title"/>
          </p:nvPr>
        </p:nvSpPr>
        <p:spPr>
          <a:xfrm>
            <a:off x="838200" y="245327"/>
            <a:ext cx="10513742" cy="524107"/>
          </a:xfrm>
        </p:spPr>
        <p:txBody>
          <a:bodyPr>
            <a:normAutofit fontScale="90000"/>
          </a:bodyPr>
          <a:lstStyle/>
          <a:p>
            <a:pPr algn="ctr"/>
            <a:r>
              <a:rPr lang="en-US" sz="1800" dirty="0"/>
              <a:t>120 GeV Beam to </a:t>
            </a:r>
            <a:r>
              <a:rPr lang="en-US" sz="1800" dirty="0" err="1"/>
              <a:t>Mcenter</a:t>
            </a:r>
            <a:br>
              <a:rPr lang="en-US" sz="1800" dirty="0"/>
            </a:br>
            <a:r>
              <a:rPr lang="en-US" sz="2200" dirty="0"/>
              <a:t>Pin hole collimator in M02, hole </a:t>
            </a:r>
            <a:r>
              <a:rPr lang="en-US" sz="2200" dirty="0" err="1"/>
              <a:t>apprx</a:t>
            </a:r>
            <a:r>
              <a:rPr lang="en-US" sz="2200" dirty="0"/>
              <a:t>. 1/16 x 1/16”, length approx. 59”</a:t>
            </a:r>
          </a:p>
        </p:txBody>
      </p:sp>
      <p:pic>
        <p:nvPicPr>
          <p:cNvPr id="6" name="Content Placeholder 5">
            <a:extLst>
              <a:ext uri="{FF2B5EF4-FFF2-40B4-BE49-F238E27FC236}">
                <a16:creationId xmlns:a16="http://schemas.microsoft.com/office/drawing/2014/main" id="{1A895D96-4232-43BA-9B87-0C7874C222FF}"/>
              </a:ext>
            </a:extLst>
          </p:cNvPr>
          <p:cNvPicPr>
            <a:picLocks noGrp="1" noChangeAspect="1"/>
          </p:cNvPicPr>
          <p:nvPr>
            <p:ph idx="1"/>
          </p:nvPr>
        </p:nvPicPr>
        <p:blipFill>
          <a:blip r:embed="rId2"/>
          <a:stretch>
            <a:fillRect/>
          </a:stretch>
        </p:blipFill>
        <p:spPr>
          <a:xfrm>
            <a:off x="1430409" y="850837"/>
            <a:ext cx="9219006" cy="5526677"/>
          </a:xfrm>
          <a:prstGeom prst="rect">
            <a:avLst/>
          </a:prstGeom>
        </p:spPr>
      </p:pic>
    </p:spTree>
    <p:extLst>
      <p:ext uri="{BB962C8B-B14F-4D97-AF65-F5344CB8AC3E}">
        <p14:creationId xmlns:p14="http://schemas.microsoft.com/office/powerpoint/2010/main" val="3858423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7B3C3-1007-4A3D-8095-C05101CDAE44}"/>
              </a:ext>
            </a:extLst>
          </p:cNvPr>
          <p:cNvSpPr>
            <a:spLocks noGrp="1"/>
          </p:cNvSpPr>
          <p:nvPr>
            <p:ph type="title"/>
          </p:nvPr>
        </p:nvSpPr>
        <p:spPr>
          <a:xfrm>
            <a:off x="838199" y="18255"/>
            <a:ext cx="10475977" cy="786417"/>
          </a:xfrm>
        </p:spPr>
        <p:txBody>
          <a:bodyPr>
            <a:normAutofit/>
          </a:bodyPr>
          <a:lstStyle/>
          <a:p>
            <a:pPr algn="ctr"/>
            <a:r>
              <a:rPr lang="en-US" sz="1800" dirty="0"/>
              <a:t>120 GeV Beam to </a:t>
            </a:r>
            <a:r>
              <a:rPr lang="en-US" sz="1800" dirty="0" err="1"/>
              <a:t>Mcenter</a:t>
            </a:r>
            <a:br>
              <a:rPr lang="en-US" sz="1800" dirty="0"/>
            </a:br>
            <a:r>
              <a:rPr lang="en-US" sz="1800" dirty="0"/>
              <a:t>Relative locations of MC2 pinhole collimator to MT2V trim</a:t>
            </a:r>
          </a:p>
        </p:txBody>
      </p:sp>
      <p:pic>
        <p:nvPicPr>
          <p:cNvPr id="4" name="Content Placeholder 3">
            <a:extLst>
              <a:ext uri="{FF2B5EF4-FFF2-40B4-BE49-F238E27FC236}">
                <a16:creationId xmlns:a16="http://schemas.microsoft.com/office/drawing/2014/main" id="{4A60AF46-5A29-4921-9A1B-71D0DEBA43C0}"/>
              </a:ext>
            </a:extLst>
          </p:cNvPr>
          <p:cNvPicPr>
            <a:picLocks noGrp="1" noChangeAspect="1"/>
          </p:cNvPicPr>
          <p:nvPr>
            <p:ph idx="1"/>
          </p:nvPr>
        </p:nvPicPr>
        <p:blipFill>
          <a:blip r:embed="rId2"/>
          <a:stretch>
            <a:fillRect/>
          </a:stretch>
        </p:blipFill>
        <p:spPr>
          <a:xfrm>
            <a:off x="2294615" y="804672"/>
            <a:ext cx="7602769" cy="5702078"/>
          </a:xfrm>
          <a:prstGeom prst="rect">
            <a:avLst/>
          </a:prstGeom>
        </p:spPr>
      </p:pic>
    </p:spTree>
    <p:extLst>
      <p:ext uri="{BB962C8B-B14F-4D97-AF65-F5344CB8AC3E}">
        <p14:creationId xmlns:p14="http://schemas.microsoft.com/office/powerpoint/2010/main" val="892792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B3510-031F-43F0-B4D5-BC6B3DACD043}"/>
              </a:ext>
            </a:extLst>
          </p:cNvPr>
          <p:cNvSpPr>
            <a:spLocks noGrp="1"/>
          </p:cNvSpPr>
          <p:nvPr>
            <p:ph type="title"/>
          </p:nvPr>
        </p:nvSpPr>
        <p:spPr>
          <a:xfrm>
            <a:off x="838200" y="365125"/>
            <a:ext cx="10515600" cy="595457"/>
          </a:xfrm>
        </p:spPr>
        <p:txBody>
          <a:bodyPr>
            <a:normAutofit fontScale="90000"/>
          </a:bodyPr>
          <a:lstStyle/>
          <a:p>
            <a:pPr algn="ctr"/>
            <a:r>
              <a:rPr lang="en-US" sz="1800" dirty="0"/>
              <a:t>120 GeV Beam to </a:t>
            </a:r>
            <a:r>
              <a:rPr lang="en-US" sz="1800" dirty="0" err="1"/>
              <a:t>Mcenter</a:t>
            </a:r>
            <a:br>
              <a:rPr lang="en-US" sz="3600" dirty="0"/>
            </a:br>
            <a:r>
              <a:rPr lang="en-US" sz="2200" dirty="0"/>
              <a:t>Pin hole collimator in M02, hole </a:t>
            </a:r>
            <a:r>
              <a:rPr lang="en-US" sz="2200" dirty="0" err="1"/>
              <a:t>apprx</a:t>
            </a:r>
            <a:r>
              <a:rPr lang="en-US" sz="2200" dirty="0"/>
              <a:t>. 1/16 x 1/16”, length approx. 59”</a:t>
            </a:r>
          </a:p>
        </p:txBody>
      </p:sp>
      <p:pic>
        <p:nvPicPr>
          <p:cNvPr id="5" name="Content Placeholder 4">
            <a:extLst>
              <a:ext uri="{FF2B5EF4-FFF2-40B4-BE49-F238E27FC236}">
                <a16:creationId xmlns:a16="http://schemas.microsoft.com/office/drawing/2014/main" id="{A47DC201-8933-4461-9B1C-C25F2E731459}"/>
              </a:ext>
            </a:extLst>
          </p:cNvPr>
          <p:cNvPicPr>
            <a:picLocks noGrp="1" noChangeAspect="1"/>
          </p:cNvPicPr>
          <p:nvPr>
            <p:ph idx="1"/>
          </p:nvPr>
        </p:nvPicPr>
        <p:blipFill>
          <a:blip r:embed="rId2"/>
          <a:stretch>
            <a:fillRect/>
          </a:stretch>
        </p:blipFill>
        <p:spPr>
          <a:xfrm>
            <a:off x="838200" y="1007353"/>
            <a:ext cx="5626176" cy="5485522"/>
          </a:xfrm>
          <a:prstGeom prst="rect">
            <a:avLst/>
          </a:prstGeom>
        </p:spPr>
      </p:pic>
      <p:pic>
        <p:nvPicPr>
          <p:cNvPr id="6" name="Picture 5">
            <a:extLst>
              <a:ext uri="{FF2B5EF4-FFF2-40B4-BE49-F238E27FC236}">
                <a16:creationId xmlns:a16="http://schemas.microsoft.com/office/drawing/2014/main" id="{7BCE7EE6-1581-4FFD-9A11-C9A67FD8666A}"/>
              </a:ext>
            </a:extLst>
          </p:cNvPr>
          <p:cNvPicPr>
            <a:picLocks noChangeAspect="1"/>
          </p:cNvPicPr>
          <p:nvPr/>
        </p:nvPicPr>
        <p:blipFill>
          <a:blip r:embed="rId3"/>
          <a:stretch>
            <a:fillRect/>
          </a:stretch>
        </p:blipFill>
        <p:spPr>
          <a:xfrm>
            <a:off x="6452221" y="1717288"/>
            <a:ext cx="4901579" cy="4133359"/>
          </a:xfrm>
          <a:prstGeom prst="rect">
            <a:avLst/>
          </a:prstGeom>
        </p:spPr>
      </p:pic>
    </p:spTree>
    <p:extLst>
      <p:ext uri="{BB962C8B-B14F-4D97-AF65-F5344CB8AC3E}">
        <p14:creationId xmlns:p14="http://schemas.microsoft.com/office/powerpoint/2010/main" val="2759622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005D8-1415-4E4A-B82C-D4DFE6879F7B}"/>
              </a:ext>
            </a:extLst>
          </p:cNvPr>
          <p:cNvSpPr>
            <a:spLocks noGrp="1"/>
          </p:cNvSpPr>
          <p:nvPr>
            <p:ph type="title"/>
          </p:nvPr>
        </p:nvSpPr>
        <p:spPr/>
        <p:txBody>
          <a:bodyPr/>
          <a:lstStyle/>
          <a:p>
            <a:pPr algn="ctr"/>
            <a:r>
              <a:rPr lang="en-US" sz="1800" dirty="0"/>
              <a:t>120 GeV Beam to </a:t>
            </a:r>
            <a:r>
              <a:rPr lang="en-US" sz="1800" dirty="0" err="1"/>
              <a:t>Mcenter</a:t>
            </a:r>
            <a:br>
              <a:rPr lang="en-US" dirty="0"/>
            </a:br>
            <a:r>
              <a:rPr lang="en-US" sz="2000" dirty="0"/>
              <a:t>MS2 Pin Hole Collimator Solid Angle</a:t>
            </a:r>
          </a:p>
        </p:txBody>
      </p:sp>
      <p:graphicFrame>
        <p:nvGraphicFramePr>
          <p:cNvPr id="4" name="Content Placeholder 3">
            <a:extLst>
              <a:ext uri="{FF2B5EF4-FFF2-40B4-BE49-F238E27FC236}">
                <a16:creationId xmlns:a16="http://schemas.microsoft.com/office/drawing/2014/main" id="{6FDC6BFD-12D3-47A8-B67B-FC85E13B921C}"/>
              </a:ext>
            </a:extLst>
          </p:cNvPr>
          <p:cNvGraphicFramePr>
            <a:graphicFrameLocks noGrp="1"/>
          </p:cNvGraphicFramePr>
          <p:nvPr>
            <p:ph idx="1"/>
            <p:extLst>
              <p:ext uri="{D42A27DB-BD31-4B8C-83A1-F6EECF244321}">
                <p14:modId xmlns:p14="http://schemas.microsoft.com/office/powerpoint/2010/main" val="1030651981"/>
              </p:ext>
            </p:extLst>
          </p:nvPr>
        </p:nvGraphicFramePr>
        <p:xfrm>
          <a:off x="632460" y="1897380"/>
          <a:ext cx="9965689" cy="3787137"/>
        </p:xfrm>
        <a:graphic>
          <a:graphicData uri="http://schemas.openxmlformats.org/drawingml/2006/table">
            <a:tbl>
              <a:tblPr>
                <a:tableStyleId>{5C22544A-7EE6-4342-B048-85BDC9FD1C3A}</a:tableStyleId>
              </a:tblPr>
              <a:tblGrid>
                <a:gridCol w="674449">
                  <a:extLst>
                    <a:ext uri="{9D8B030D-6E8A-4147-A177-3AD203B41FA5}">
                      <a16:colId xmlns:a16="http://schemas.microsoft.com/office/drawing/2014/main" val="1281985006"/>
                    </a:ext>
                  </a:extLst>
                </a:gridCol>
                <a:gridCol w="674449">
                  <a:extLst>
                    <a:ext uri="{9D8B030D-6E8A-4147-A177-3AD203B41FA5}">
                      <a16:colId xmlns:a16="http://schemas.microsoft.com/office/drawing/2014/main" val="763198010"/>
                    </a:ext>
                  </a:extLst>
                </a:gridCol>
                <a:gridCol w="674449">
                  <a:extLst>
                    <a:ext uri="{9D8B030D-6E8A-4147-A177-3AD203B41FA5}">
                      <a16:colId xmlns:a16="http://schemas.microsoft.com/office/drawing/2014/main" val="3353937092"/>
                    </a:ext>
                  </a:extLst>
                </a:gridCol>
                <a:gridCol w="674449">
                  <a:extLst>
                    <a:ext uri="{9D8B030D-6E8A-4147-A177-3AD203B41FA5}">
                      <a16:colId xmlns:a16="http://schemas.microsoft.com/office/drawing/2014/main" val="323286487"/>
                    </a:ext>
                  </a:extLst>
                </a:gridCol>
                <a:gridCol w="674449">
                  <a:extLst>
                    <a:ext uri="{9D8B030D-6E8A-4147-A177-3AD203B41FA5}">
                      <a16:colId xmlns:a16="http://schemas.microsoft.com/office/drawing/2014/main" val="1150175435"/>
                    </a:ext>
                  </a:extLst>
                </a:gridCol>
                <a:gridCol w="1391052">
                  <a:extLst>
                    <a:ext uri="{9D8B030D-6E8A-4147-A177-3AD203B41FA5}">
                      <a16:colId xmlns:a16="http://schemas.microsoft.com/office/drawing/2014/main" val="279141060"/>
                    </a:ext>
                  </a:extLst>
                </a:gridCol>
                <a:gridCol w="3063124">
                  <a:extLst>
                    <a:ext uri="{9D8B030D-6E8A-4147-A177-3AD203B41FA5}">
                      <a16:colId xmlns:a16="http://schemas.microsoft.com/office/drawing/2014/main" val="920155368"/>
                    </a:ext>
                  </a:extLst>
                </a:gridCol>
                <a:gridCol w="1464819">
                  <a:extLst>
                    <a:ext uri="{9D8B030D-6E8A-4147-A177-3AD203B41FA5}">
                      <a16:colId xmlns:a16="http://schemas.microsoft.com/office/drawing/2014/main" val="188114505"/>
                    </a:ext>
                  </a:extLst>
                </a:gridCol>
                <a:gridCol w="674449">
                  <a:extLst>
                    <a:ext uri="{9D8B030D-6E8A-4147-A177-3AD203B41FA5}">
                      <a16:colId xmlns:a16="http://schemas.microsoft.com/office/drawing/2014/main" val="1911150261"/>
                    </a:ext>
                  </a:extLst>
                </a:gridCol>
              </a:tblGrid>
              <a:tr h="429868">
                <a:tc gridSpan="4">
                  <a:txBody>
                    <a:bodyPr/>
                    <a:lstStyle/>
                    <a:p>
                      <a:pPr algn="l" fontAlgn="b"/>
                      <a:r>
                        <a:rPr lang="en-US" sz="1100" u="none" strike="noStrike">
                          <a:effectLst/>
                        </a:rPr>
                        <a:t>MC2 Pin Hole Solid Angle Calculation </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57523632"/>
                  </a:ext>
                </a:extLst>
              </a:tr>
              <a:tr h="429868">
                <a:tc gridSpan="4">
                  <a:txBody>
                    <a:bodyPr/>
                    <a:lstStyle/>
                    <a:p>
                      <a:pPr algn="l" fontAlgn="b"/>
                      <a:r>
                        <a:rPr lang="en-US" sz="1100" u="none" strike="noStrike">
                          <a:effectLst/>
                        </a:rPr>
                        <a:t>  Last update: 0300, 17 Aug. 2020</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14540492"/>
                  </a:ext>
                </a:extLst>
              </a:tr>
              <a:tr h="429868">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86339211"/>
                  </a:ext>
                </a:extLst>
              </a:tr>
              <a:tr h="778061">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1/16" inch</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pin hole length inch</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hypotenuse of triangle with legs 1/16 x 1/16"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max. angle in radians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52541838"/>
                  </a:ext>
                </a:extLst>
              </a:tr>
              <a:tr h="429868">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gridSpan="3">
                  <a:txBody>
                    <a:bodyPr/>
                    <a:lstStyle/>
                    <a:p>
                      <a:pPr algn="l" fontAlgn="b"/>
                      <a:r>
                        <a:rPr lang="en-US" sz="1100" u="none" strike="noStrike">
                          <a:effectLst/>
                        </a:rPr>
                        <a:t>Assume hole cross section =</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a:txBody>
                    <a:bodyPr/>
                    <a:lstStyle/>
                    <a:p>
                      <a:pPr algn="r" fontAlgn="b"/>
                      <a:r>
                        <a:rPr lang="en-US" sz="1100" u="none" strike="noStrike">
                          <a:effectLst/>
                        </a:rPr>
                        <a:t>0.0625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0.088388348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0.001498106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28477137"/>
                  </a:ext>
                </a:extLst>
              </a:tr>
              <a:tr h="429868">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gridSpan="3">
                  <a:txBody>
                    <a:bodyPr/>
                    <a:lstStyle/>
                    <a:p>
                      <a:pPr algn="l" fontAlgn="b"/>
                      <a:r>
                        <a:rPr lang="en-US" sz="1100" u="none" strike="noStrike">
                          <a:effectLst/>
                        </a:rPr>
                        <a:t>Assume hole length =</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60518445"/>
                  </a:ext>
                </a:extLst>
              </a:tr>
              <a:tr h="429868">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26495138"/>
                  </a:ext>
                </a:extLst>
              </a:tr>
              <a:tr h="429868">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gridSpan="8">
                  <a:txBody>
                    <a:bodyPr/>
                    <a:lstStyle/>
                    <a:p>
                      <a:pPr algn="l" fontAlgn="b"/>
                      <a:r>
                        <a:rPr lang="en-US" sz="1100" u="none" strike="noStrike" dirty="0">
                          <a:effectLst/>
                        </a:rPr>
                        <a:t>This calculation assumes ray from upper left </a:t>
                      </a:r>
                      <a:r>
                        <a:rPr lang="en-US" sz="1100" u="none" strike="noStrike" dirty="0" err="1">
                          <a:effectLst/>
                        </a:rPr>
                        <a:t>cornor</a:t>
                      </a:r>
                      <a:r>
                        <a:rPr lang="en-US" sz="1100" u="none" strike="noStrike" dirty="0">
                          <a:effectLst/>
                        </a:rPr>
                        <a:t> of upstream end of pin hole to lower right corner of downstream end of pin hole.</a:t>
                      </a:r>
                      <a:endParaRPr lang="en-US"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33398764"/>
                  </a:ext>
                </a:extLst>
              </a:tr>
            </a:tbl>
          </a:graphicData>
        </a:graphic>
      </p:graphicFrame>
    </p:spTree>
    <p:extLst>
      <p:ext uri="{BB962C8B-B14F-4D97-AF65-F5344CB8AC3E}">
        <p14:creationId xmlns:p14="http://schemas.microsoft.com/office/powerpoint/2010/main" val="42703390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3724</TotalTime>
  <Words>3201</Words>
  <Application>Microsoft Office PowerPoint</Application>
  <PresentationFormat>Widescreen</PresentationFormat>
  <Paragraphs>396</Paragraphs>
  <Slides>55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55</vt:i4>
      </vt:variant>
    </vt:vector>
  </HeadingPairs>
  <TitlesOfParts>
    <vt:vector size="59" baseType="lpstr">
      <vt:lpstr>Arial</vt:lpstr>
      <vt:lpstr>Calibri</vt:lpstr>
      <vt:lpstr>Calibri Light</vt:lpstr>
      <vt:lpstr>Office Theme</vt:lpstr>
      <vt:lpstr>120 GeV Beam to MCenter</vt:lpstr>
      <vt:lpstr>120 GeV Beam to MCenter</vt:lpstr>
      <vt:lpstr>120 GeV Beam to Mcenter MC7 NOvA Beam Intensity Limit 20 Nov. 2018</vt:lpstr>
      <vt:lpstr>120 GeV Beam to MCenter</vt:lpstr>
      <vt:lpstr>120 GeV Beam to MCenter Running Modes for the Meson Center Test Beam Facility Copy of document in “extbeam.bd &gt; Operational Beamlines &gt; Meson &gt; MCenter” by T. Kobilarcik 12/05/2011 </vt:lpstr>
      <vt:lpstr>120 GeV Beam to Mcenter Pin hole collimator in M02, hole apprx. 1/16 x 1/16”, length approx. 59”</vt:lpstr>
      <vt:lpstr>120 GeV Beam to Mcenter Relative locations of MC2 pinhole collimator to MT2V trim</vt:lpstr>
      <vt:lpstr>120 GeV Beam to Mcenter Pin hole collimator in M02, hole apprx. 1/16 x 1/16”, length approx. 59”</vt:lpstr>
      <vt:lpstr>120 GeV Beam to Mcenter MS2 Pin Hole Collimator Solid Angle</vt:lpstr>
      <vt:lpstr>120 GeV Beam to Mcenter View of lead pile in MC beam at M02 from just downstream of MC2 pinhole collimator (note MBottom quads in a trench located immediately below the MC beam pipe in the region between the MC2 pinhole and the lead. Although these are my guesses, the motivation for locating the MC lead pile where it is may be due to several factors. Placing the lead above any active MB devices would make any work related to the MB devices much more difficult. While the solid angle subtended by the lead pile will be greater for off angle halo attenuation if the given size lead pile was closer to the MC2 pinhole, it would also make the solid angle of the hole in the lead pile (assuming it is the same size as the beam pipe upstream and downstream of the lead, greater. By placing the lead where it is, this may have been an effort to reduce the halo going down the MC beam pipe.</vt:lpstr>
      <vt:lpstr>120 GeV Beam to Mcenter MC lead pile at M02</vt:lpstr>
      <vt:lpstr>120 GeV Beam to Mcenter MC lead pile at M02</vt:lpstr>
      <vt:lpstr>120 GeV Beam to MCenter Note: compressor in MS3 Service Building supplies compressed air to MC2BS &amp; MT3BS Beam Stops</vt:lpstr>
      <vt:lpstr>120 GeV Beam to Mcenter</vt:lpstr>
      <vt:lpstr>120 GeV Beam to Mcenter</vt:lpstr>
      <vt:lpstr>120 GeV Beam to Mcenter</vt:lpstr>
      <vt:lpstr>120 GeV Beam to Mcenter</vt:lpstr>
      <vt:lpstr>120 GeV Beam to Mcenter Note: Air compressor in Service Building MS3 provides air pressure for MT3BS and MC2BS Beam Stops</vt:lpstr>
      <vt:lpstr>120 GeV Beam to Mcenter</vt:lpstr>
      <vt:lpstr>120 GeV Beam to Mcenter Note: Service Building MS4 has power supplies. PPD Dept. drawing 2410-ME-171060-6 (last “6” may be “5”)</vt:lpstr>
      <vt:lpstr>120 GeV Beam to Mcenter PPD/Mech. Dept. General Meson Detector Building Layout Nov. 2004, 9200.000-LE-435199</vt:lpstr>
      <vt:lpstr>120 GeV Beam to Mcenter Mcenter E907 Beam Line Equipment Layout 18Oct 2005 drawing 2907.500-ME_397568</vt:lpstr>
      <vt:lpstr>120 GeV Beam to Mcenter Beam Sheet for 100 GeV from E907 (MIPP) Sept. 2003 by Carol Johnstone &amp; MC5-MC6 “Cactus” Plot Note: According to e-log entry of 17 Nov 2014, MC6D-3 replaced due to leak and now is EDBC042</vt:lpstr>
      <vt:lpstr>120 Gev Beam to Mcenter E-log entries from 17 May 2005 by C. Johnstone</vt:lpstr>
      <vt:lpstr>120 GeV Beam to MCenter Tune @ 120 GeV Up Through MC5, @ 64 GeV Downstream from 27 Jan. 2020. </vt:lpstr>
      <vt:lpstr>120 GeV Beam to Mcenter 4Q120 Quadrupole Current vs. Integral B.dl</vt:lpstr>
      <vt:lpstr>120 GeV Beam to Mcenter Current vs. Field for EDB00-1 (variant of EDBB)</vt:lpstr>
      <vt:lpstr>120 GeV Beam to Mcenter 5-1.5-120 (EPB) Dipole Data Sheet</vt:lpstr>
      <vt:lpstr>120 GeV Beam to Mcenter J. Lentz Comments on MC6 Power Supplies Run @ Twice 64 GeV Tune of 27 Jan. 2020</vt:lpstr>
      <vt:lpstr>120 GeV Beam to MCenter 4Q120 Quadrupole </vt:lpstr>
      <vt:lpstr>120 GeV Beam to MCenter 4-4-30 Trim Magnet Data Sheet &amp; Cabling </vt:lpstr>
      <vt:lpstr>120 GeV Beam to Mcenter Power Supply Consideration for Operation of MC6 Magnets at 120 GeV from J. Lentz, 5 Aug. 2020</vt:lpstr>
      <vt:lpstr>120 GeV Beam to Mcenter Additional power Supply Consideration for Operation of MC6 Magnets at 120 GeV from J. Lentz, 12 Aug. 2020</vt:lpstr>
      <vt:lpstr>120 GeV Beam to Mcenter E-log entry, 17 June 2019, for MD6D Power Supply</vt:lpstr>
      <vt:lpstr>120 GeV Beam to Mcenter Photos by GMK of MC6 from 17 Nov. 2014 (extbeams &gt; Operational Beamline &gt; Meson &gt; Mcenter &gt; Photos &gt; MC6 Photos 17Nov14 gmk)</vt:lpstr>
      <vt:lpstr>120 GeV Beam to Mcenter Mcenter spreadsheet from T. Kobilarcik extbeam.bd&gt;Operational Beamlines&gt;Meson&gt; Mcenter&gt;mcenter</vt:lpstr>
      <vt:lpstr>120 GeV Beam to Mcenter Elog Entry by V. Grzelak, 16:14, 29 Aug. 2014 for 32 GeV Tune with MC6D @ 226.1 Amps</vt:lpstr>
      <vt:lpstr>120 GeV Beam to Mcenter Fast Time Plot of MC6D Dipole Current @ Approx. 220 Amps from 14Apr14  </vt:lpstr>
      <vt:lpstr>120 GeV Beam to Mcenter MC6 Plan View (from extbeam.bd&gt;Operational Beamlines &gt; Meson &gt; Mcenter &gt; MC6Plan)</vt:lpstr>
      <vt:lpstr>120 GeV Beam to Mcenter MC6 Elevation (from extbeam.bd&gt;Operaional Beamlines&gt;Meson&gt;Mcenter&gt;MC6Elevation) </vt:lpstr>
      <vt:lpstr>120 GeV Beam to MCenter MC6TGT photo taken 7 Aug. 2020 by GMK Have to find out how to move this target out of trajectory. Joel Fulgham confirmed the lock in this photo is a radiation safety lock in e-mail to me of 3:08 PM 18 Aug. 2020 There are Acnet parameters F:MC61HV (MC6TGT H avg. pos.) &amp; MC61VA (MC6GTG V avg. pos.)</vt:lpstr>
      <vt:lpstr>120 GeV Beam to Mcenter MC6 Ion Chamber Drawing from Dan Schoo 24Aug20  </vt:lpstr>
      <vt:lpstr>120 GeV Beam to Mcenter Photo of MC6TGT region of 17 Nov. 2014. Note differences from that taken 18 Aug. 2020.</vt:lpstr>
      <vt:lpstr>120 GeV Beam to Mcenter Two photos of MC6Q1-2 &amp; MC6D-1 just downstream of it. Looks like cable connections to MC6D-1 can be unbolted and seems accessible.</vt:lpstr>
      <vt:lpstr>120 GeV Beam to MCenter F:MC6IC2 doesn’t seem to be working but F:MC6IC seems to work</vt:lpstr>
      <vt:lpstr>120 GeV Beam to Mcenter MC6TGT Target (this drawing may not be accurate &amp; needs checking according to Adam Watts)</vt:lpstr>
      <vt:lpstr>120 GeV Beam to Mcenter Alignment Field Notes from 2/16/04. Target material is Cu in these notes. from e-mail attachment from J. Kyle 18 Aug 2020 “MC6WC1_MC6IC1_MC6TGT.pdf” </vt:lpstr>
      <vt:lpstr>120 GeV Beam to Mcenter Archived e-log entries, note entry of 14 &amp; 15 June 2005 by C. Brown for MC6D current @ 120 GeV</vt:lpstr>
      <vt:lpstr>120 GeV Beam to Mcenter Note 4th EPB (MC6D-4)Dipole with comment “intermediate coil-to-coil short” FRD20018 Do not know who put in comment about FRD20018 coil-to-coil short</vt:lpstr>
      <vt:lpstr>120 GeV Beam to Mcenter Mcenter Critcal Device Controller Logic 25 Aug. 2020</vt:lpstr>
      <vt:lpstr>120 GeV Beam to MCenter Detail from drawing 9070.000-ME-365088 “Switchyard Beamline MIPP Beamline Layout” from Aug. 2009 showing how Enclosure MC6 Area was Constructed from Shield Blocks</vt:lpstr>
      <vt:lpstr>120 GeV Beam to Mcenter Photo from Nov. 2014 with what appears to be part of the MC6 “roof” shielding blocks removed. Perhaps to change components inside MC6.</vt:lpstr>
      <vt:lpstr>120 GeV Beam to Mcenter MC6TGT target drawing of shielding around it. Not yet able to how target is mounted or adjusted. Does not seem to have remote drive. Aluminum box may have micrometer type target adjustments.</vt:lpstr>
      <vt:lpstr>120 GeV Beam to Mcenter Detail from drawing 3907.570-ME-421159 showing 1x0.5x48” steel aperture downstream of MC6TGT </vt:lpstr>
      <vt:lpstr>120 GeV Beam to Mcenter Detail from drawing 3907.570-ME-421166 showing MC6TGT target and adjustment controls detail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120 GeV Beam to MCenter</dc:title>
  <dc:creator>Gordon M Koizumi</dc:creator>
  <cp:lastModifiedBy>Gordon M Koizumi</cp:lastModifiedBy>
  <cp:revision>93</cp:revision>
  <dcterms:created xsi:type="dcterms:W3CDTF">2020-08-04T22:07:12Z</dcterms:created>
  <dcterms:modified xsi:type="dcterms:W3CDTF">2020-09-04T19:40:54Z</dcterms:modified>
</cp:coreProperties>
</file>