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5"/>
  </p:sldMasterIdLst>
  <p:notesMasterIdLst>
    <p:notesMasterId r:id="rId20"/>
  </p:notesMasterIdLst>
  <p:sldIdLst>
    <p:sldId id="430" r:id="rId6"/>
    <p:sldId id="431" r:id="rId7"/>
    <p:sldId id="432" r:id="rId8"/>
    <p:sldId id="433" r:id="rId9"/>
    <p:sldId id="434" r:id="rId10"/>
    <p:sldId id="438" r:id="rId11"/>
    <p:sldId id="439" r:id="rId12"/>
    <p:sldId id="435" r:id="rId13"/>
    <p:sldId id="440" r:id="rId14"/>
    <p:sldId id="441" r:id="rId15"/>
    <p:sldId id="436" r:id="rId16"/>
    <p:sldId id="437" r:id="rId17"/>
    <p:sldId id="442" r:id="rId18"/>
    <p:sldId id="44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CF03-B27A-4737-A876-E82EB8B17364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8DC03-182E-433D-B31C-0055DEA7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1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3559285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19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E. Pozdeyev, Space Allcoation Meeting 190116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FD7C1D72-50FD-524D-8E90-E1BA8A5D1F51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E. Pozdeyev, Space Allcoation Meeting 190116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03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E5704670-DE39-7B46-A0F4-74B00878DAC9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E. Pozdeyev, Space Allcoation Meeting 190116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42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0F8D036-4C36-EF4E-B99D-7743EAD0B2E5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E. Pozdeyev, Space Allcoation Meeting 190116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381000"/>
            <a:ext cx="6856413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1" y="1981201"/>
            <a:ext cx="3351213" cy="41132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3813" y="1981202"/>
            <a:ext cx="3352800" cy="1979613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None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 baseline="0"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3813" y="4113213"/>
            <a:ext cx="3352800" cy="1981200"/>
          </a:xfrm>
          <a:prstGeom prst="rect">
            <a:avLst/>
          </a:prstGeo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Pozdeyev, Space Allcoation Meeting 190116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74D6-08DB-804C-94FA-9680058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9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085D4D28-9DBE-954A-950C-612C475BA683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E. Pozdeyev, Space Allcoation Meeting 190116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7B7F2A-2A9F-45E6-ADAE-2E99E8F5C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749" y="5126926"/>
            <a:ext cx="5497909" cy="152924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Eduard </a:t>
            </a:r>
            <a:r>
              <a:rPr lang="en-US" dirty="0" err="1">
                <a:solidFill>
                  <a:schemeClr val="tx2"/>
                </a:solidFill>
              </a:rPr>
              <a:t>Pozdeyev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6A627-02FF-4232-83C2-F090506F2625}"/>
              </a:ext>
            </a:extLst>
          </p:cNvPr>
          <p:cNvSpPr txBox="1"/>
          <p:nvPr/>
        </p:nvSpPr>
        <p:spPr>
          <a:xfrm>
            <a:off x="5728137" y="5056574"/>
            <a:ext cx="3207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34" charset="0"/>
              </a:rPr>
              <a:t>In partnership with:</a:t>
            </a:r>
          </a:p>
          <a:p>
            <a:r>
              <a:rPr lang="en-US" sz="1600" dirty="0">
                <a:latin typeface="Helvetica" pitchFamily="34" charset="0"/>
              </a:rPr>
              <a:t>    India/DAE</a:t>
            </a:r>
          </a:p>
          <a:p>
            <a:r>
              <a:rPr lang="en-US" sz="1600" dirty="0">
                <a:latin typeface="Helvetica" pitchFamily="34" charset="0"/>
              </a:rPr>
              <a:t>    Italy/INFN</a:t>
            </a:r>
          </a:p>
          <a:p>
            <a:r>
              <a:rPr lang="en-US" sz="1600" dirty="0">
                <a:latin typeface="Helvetica" pitchFamily="34" charset="0"/>
              </a:rPr>
              <a:t>    UK/STFC</a:t>
            </a:r>
          </a:p>
          <a:p>
            <a:r>
              <a:rPr lang="en-US" sz="1600" dirty="0">
                <a:latin typeface="Helvetica" pitchFamily="34" charset="0"/>
              </a:rPr>
              <a:t>    France/CEA/</a:t>
            </a:r>
            <a:r>
              <a:rPr lang="en-US" sz="1600" dirty="0" err="1">
                <a:latin typeface="Helvetica" pitchFamily="34" charset="0"/>
              </a:rPr>
              <a:t>Irfu</a:t>
            </a:r>
            <a:r>
              <a:rPr lang="en-US" sz="1600" dirty="0">
                <a:latin typeface="Helvetica" pitchFamily="34" charset="0"/>
              </a:rPr>
              <a:t>, CNRS/IN2P3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A7548EE-ECE2-4C73-9A8E-CBD9151DBC46}"/>
              </a:ext>
            </a:extLst>
          </p:cNvPr>
          <p:cNvSpPr txBox="1">
            <a:spLocks/>
          </p:cNvSpPr>
          <p:nvPr/>
        </p:nvSpPr>
        <p:spPr>
          <a:xfrm>
            <a:off x="157749" y="3950623"/>
            <a:ext cx="8828502" cy="1003049"/>
          </a:xfrm>
          <a:prstGeom prst="rect">
            <a:avLst/>
          </a:prstGeom>
        </p:spPr>
        <p:txBody>
          <a:bodyPr vert="horz" wrap="square" lIns="0" tIns="45720" anchor="ctr" anchorCtr="0">
            <a:no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PIP-II Energy Spread Growth and Compensation </a:t>
            </a:r>
          </a:p>
          <a:p>
            <a:r>
              <a:rPr lang="en-US" sz="2800" dirty="0"/>
              <a:t>in BTL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A048-8FFA-B24B-B547-EF23E913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Voltage </a:t>
            </a:r>
            <a:r>
              <a:rPr lang="en-US" dirty="0" err="1"/>
              <a:t>v.s</a:t>
            </a:r>
            <a:r>
              <a:rPr lang="en-US" dirty="0"/>
              <a:t>.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EEFD-077D-7047-B9EB-08A8F89C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CB4DE-34B6-C048-B52B-FFE646C7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8F350-A877-A84F-A257-A0522FB7A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680"/>
            <a:ext cx="7308195" cy="5481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60E7C-2059-9446-A01E-CFBBE8DC8BE4}"/>
              </a:ext>
            </a:extLst>
          </p:cNvPr>
          <p:cNvSpPr txBox="1"/>
          <p:nvPr/>
        </p:nvSpPr>
        <p:spPr>
          <a:xfrm>
            <a:off x="6591656" y="2087423"/>
            <a:ext cx="21804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Required voltage </a:t>
            </a:r>
          </a:p>
          <a:p>
            <a:r>
              <a:rPr lang="en-US" sz="1600" dirty="0"/>
              <a:t>(including TTF) </a:t>
            </a:r>
          </a:p>
          <a:p>
            <a:r>
              <a:rPr lang="en-US" sz="1600" dirty="0"/>
              <a:t>as function of cavity </a:t>
            </a:r>
          </a:p>
          <a:p>
            <a:r>
              <a:rPr lang="en-US" sz="1600" dirty="0"/>
              <a:t>position after the </a:t>
            </a:r>
            <a:r>
              <a:rPr lang="en-US" sz="1600" dirty="0" err="1"/>
              <a:t>linac</a:t>
            </a: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C042BB-613B-F046-8B25-A57A7B3573B3}"/>
              </a:ext>
            </a:extLst>
          </p:cNvPr>
          <p:cNvCxnSpPr>
            <a:cxnSpLocks/>
          </p:cNvCxnSpPr>
          <p:nvPr/>
        </p:nvCxnSpPr>
        <p:spPr>
          <a:xfrm>
            <a:off x="935421" y="4498428"/>
            <a:ext cx="5656235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20EC8A-8D58-9E47-A3D3-29ACBF43E244}"/>
              </a:ext>
            </a:extLst>
          </p:cNvPr>
          <p:cNvSpPr txBox="1"/>
          <p:nvPr/>
        </p:nvSpPr>
        <p:spPr>
          <a:xfrm>
            <a:off x="4043586" y="3349073"/>
            <a:ext cx="2548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Voltage provided by 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a single SSR2 cavity or 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single-cell HB650 cavity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(RT solution is not shown)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F22BA-BAB6-EC4B-B7ED-BCE32CEED914}"/>
              </a:ext>
            </a:extLst>
          </p:cNvPr>
          <p:cNvSpPr txBox="1"/>
          <p:nvPr/>
        </p:nvSpPr>
        <p:spPr>
          <a:xfrm>
            <a:off x="6716732" y="4827136"/>
            <a:ext cx="2427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Single cell-cavity HB650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operating at 25% of 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the nominal voltage will </a:t>
            </a:r>
          </a:p>
          <a:p>
            <a:r>
              <a:rPr lang="en-US" sz="1600" dirty="0">
                <a:solidFill>
                  <a:schemeClr val="accent4"/>
                </a:solidFill>
              </a:rPr>
              <a:t>correct energy spread</a:t>
            </a:r>
          </a:p>
        </p:txBody>
      </p:sp>
    </p:spTree>
    <p:extLst>
      <p:ext uri="{BB962C8B-B14F-4D97-AF65-F5344CB8AC3E}">
        <p14:creationId xmlns:p14="http://schemas.microsoft.com/office/powerpoint/2010/main" val="31675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6B1B-ED00-9946-BF59-8515FC6E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the Residual Energy Spread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C43F4-59D8-E84D-B007-B1CE23071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043047"/>
                <a:ext cx="8803639" cy="4987867"/>
              </a:xfrm>
            </p:spPr>
            <p:txBody>
              <a:bodyPr/>
              <a:lstStyle/>
              <a:p>
                <a:r>
                  <a:rPr lang="en-US" sz="2000" dirty="0"/>
                  <a:t>Assume emittance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800" dirty="0"/>
                  <a:t>Assume, </a:t>
                </a:r>
                <a:r>
                  <a:rPr lang="en-US" sz="1800" dirty="0" err="1"/>
                  <a:t>dp</a:t>
                </a:r>
                <a:r>
                  <a:rPr lang="en-US" sz="1800" dirty="0"/>
                  <a:t>/p with SC is 4e-4 – simplified approximation</a:t>
                </a:r>
              </a:p>
              <a:p>
                <a:r>
                  <a:rPr lang="en-US" sz="2000" dirty="0"/>
                  <a:t>Estimate does not include nonlinearities, need to use simulated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C43F4-59D8-E84D-B007-B1CE23071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043047"/>
                <a:ext cx="8803639" cy="4987867"/>
              </a:xfrm>
              <a:blipFill>
                <a:blip r:embed="rId2"/>
                <a:stretch>
                  <a:fillRect l="-1732" t="-1531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B58D0-56C4-D547-A625-F71966C5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FF2D3-8097-0D45-A479-97EF01CD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3FB49-6EEF-0348-82CB-6C5B0B0D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8" y="2151711"/>
            <a:ext cx="6275051" cy="47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5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0AE7-6680-8949-94B4-9B1E4AE5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90F8-5A4C-284D-BB51-D0FAD62AC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of energy spread using a buncher after the </a:t>
            </a:r>
            <a:r>
              <a:rPr lang="en-US" dirty="0" err="1"/>
              <a:t>linac</a:t>
            </a:r>
            <a:r>
              <a:rPr lang="en-US" dirty="0"/>
              <a:t> is feasible</a:t>
            </a:r>
          </a:p>
          <a:p>
            <a:pPr lvl="1"/>
            <a:r>
              <a:rPr lang="en-US" dirty="0"/>
              <a:t>The buncher will also compensate a coherent energy deviation </a:t>
            </a:r>
          </a:p>
          <a:p>
            <a:r>
              <a:rPr lang="en-US" dirty="0"/>
              <a:t>Possible cavity options and locations</a:t>
            </a:r>
          </a:p>
          <a:p>
            <a:pPr lvl="1"/>
            <a:r>
              <a:rPr lang="en-US" dirty="0"/>
              <a:t>HB650: end of </a:t>
            </a:r>
            <a:r>
              <a:rPr lang="en-US" dirty="0" err="1"/>
              <a:t>linac</a:t>
            </a:r>
            <a:r>
              <a:rPr lang="en-US" dirty="0"/>
              <a:t>, after 1</a:t>
            </a:r>
            <a:r>
              <a:rPr lang="en-US" baseline="30000" dirty="0"/>
              <a:t>st</a:t>
            </a:r>
            <a:r>
              <a:rPr lang="en-US" dirty="0"/>
              <a:t> arc, end of BTL – bunch might be getting too long</a:t>
            </a:r>
          </a:p>
          <a:p>
            <a:pPr lvl="1"/>
            <a:r>
              <a:rPr lang="en-US" dirty="0"/>
              <a:t>SSR2: end of BTL</a:t>
            </a:r>
          </a:p>
          <a:p>
            <a:pPr lvl="1"/>
            <a:r>
              <a:rPr lang="en-US" dirty="0"/>
              <a:t>4K, dry, pulsed SRF systems can be an option, including Nb</a:t>
            </a:r>
            <a:r>
              <a:rPr lang="en-US" baseline="-25000" dirty="0"/>
              <a:t>3</a:t>
            </a:r>
            <a:r>
              <a:rPr lang="en-US" dirty="0"/>
              <a:t>Sn</a:t>
            </a:r>
          </a:p>
          <a:p>
            <a:pPr lvl="1"/>
            <a:r>
              <a:rPr lang="en-US" dirty="0"/>
              <a:t>RT RF cavity (e.g., CCL) maybe even pulsed: everywhere in BTL</a:t>
            </a:r>
          </a:p>
          <a:p>
            <a:r>
              <a:rPr lang="en-US" dirty="0"/>
              <a:t>Path forward</a:t>
            </a:r>
          </a:p>
          <a:p>
            <a:pPr lvl="1"/>
            <a:r>
              <a:rPr lang="en-US" dirty="0"/>
              <a:t>Need to do simulations with actual </a:t>
            </a:r>
            <a:r>
              <a:rPr lang="en-US" dirty="0" err="1"/>
              <a:t>disbtrbution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141F-B43C-9A4A-87CB-22E97B3F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7127B-03B9-4347-99B4-28343214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13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15BD-9417-B94F-B6D2-CF6C4AB4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6504-A837-D549-80C6-F882B108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there be a </a:t>
            </a:r>
            <a:r>
              <a:rPr lang="en-US" dirty="0" err="1"/>
              <a:t>debuncher</a:t>
            </a:r>
            <a:r>
              <a:rPr lang="en-US" dirty="0"/>
              <a:t> at the end of the </a:t>
            </a:r>
            <a:r>
              <a:rPr lang="en-US" dirty="0" err="1"/>
              <a:t>Linac</a:t>
            </a:r>
            <a:r>
              <a:rPr lang="en-US" dirty="0"/>
              <a:t> before Booster?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Buncher is needed but it is not part of baseline as of now</a:t>
            </a:r>
          </a:p>
          <a:p>
            <a:pPr lvl="1"/>
            <a:r>
              <a:rPr lang="en-US" dirty="0"/>
              <a:t>If yes, will you be using the </a:t>
            </a:r>
            <a:r>
              <a:rPr lang="en-US" dirty="0" err="1"/>
              <a:t>debuncher</a:t>
            </a:r>
            <a:r>
              <a:rPr lang="en-US" dirty="0"/>
              <a:t> to control the energy of the beam before it enters Booster?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 plan was to use a </a:t>
            </a:r>
            <a:r>
              <a:rPr lang="en-US" dirty="0" err="1">
                <a:solidFill>
                  <a:srgbClr val="0070C0"/>
                </a:solidFill>
              </a:rPr>
              <a:t>linac</a:t>
            </a:r>
            <a:r>
              <a:rPr lang="en-US" dirty="0">
                <a:solidFill>
                  <a:srgbClr val="0070C0"/>
                </a:solidFill>
              </a:rPr>
              <a:t> cavity or a set of </a:t>
            </a:r>
            <a:r>
              <a:rPr lang="en-US" dirty="0" err="1">
                <a:solidFill>
                  <a:srgbClr val="0070C0"/>
                </a:solidFill>
              </a:rPr>
              <a:t>linac</a:t>
            </a:r>
            <a:r>
              <a:rPr lang="en-US" dirty="0">
                <a:solidFill>
                  <a:srgbClr val="0070C0"/>
                </a:solidFill>
              </a:rPr>
              <a:t> cavities to control the beam energy</a:t>
            </a:r>
            <a:endParaRPr lang="en-US" dirty="0"/>
          </a:p>
          <a:p>
            <a:r>
              <a:rPr lang="en-US" dirty="0"/>
              <a:t>If there will not be a </a:t>
            </a:r>
            <a:r>
              <a:rPr lang="en-US" dirty="0" err="1"/>
              <a:t>debuncher</a:t>
            </a:r>
            <a:r>
              <a:rPr lang="en-US" dirty="0"/>
              <a:t>, is there a cavity that will  be used to adjust the phase/energy of the beam before it enters Booster?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See above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3F844-8D1D-F941-8079-04601138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CE6A3-2A7A-A74A-86BF-6E66A989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3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15BD-9417-B94F-B6D2-CF6C4AB4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6504-A837-D549-80C6-F882B108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time of flight system at the end of the </a:t>
            </a:r>
            <a:r>
              <a:rPr lang="en-US" dirty="0" err="1"/>
              <a:t>Linac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 beam energy will be measured by time of flight (using BPMs, both </a:t>
            </a:r>
            <a:r>
              <a:rPr lang="en-US" dirty="0" err="1">
                <a:solidFill>
                  <a:srgbClr val="0070C0"/>
                </a:solidFill>
              </a:rPr>
              <a:t>realtive</a:t>
            </a:r>
            <a:r>
              <a:rPr lang="en-US" dirty="0">
                <a:solidFill>
                  <a:srgbClr val="0070C0"/>
                </a:solidFill>
              </a:rPr>
              <a:t> changes and absolute) and through dispersion (relative changes)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Dispersion function is 4 m in the bends. Specified BPM resolution is 10 um.</a:t>
            </a:r>
          </a:p>
          <a:p>
            <a:r>
              <a:rPr lang="en-US" dirty="0"/>
              <a:t>How much do you expect the </a:t>
            </a:r>
            <a:r>
              <a:rPr lang="en-US" dirty="0" err="1"/>
              <a:t>Linac</a:t>
            </a:r>
            <a:r>
              <a:rPr lang="en-US" dirty="0"/>
              <a:t> beam energy to drift:</a:t>
            </a:r>
          </a:p>
          <a:p>
            <a:pPr lvl="1"/>
            <a:r>
              <a:rPr lang="en-US" dirty="0"/>
              <a:t>Between 20 Hz and a ~1Hz pulses – </a:t>
            </a:r>
            <a:r>
              <a:rPr lang="en-US" dirty="0">
                <a:solidFill>
                  <a:srgbClr val="0070C0"/>
                </a:solidFill>
              </a:rPr>
              <a:t>~1e-4</a:t>
            </a:r>
          </a:p>
          <a:p>
            <a:pPr lvl="1"/>
            <a:r>
              <a:rPr lang="en-US" dirty="0"/>
              <a:t>In the long time (&gt;10s) – </a:t>
            </a:r>
            <a:r>
              <a:rPr lang="en-US" dirty="0">
                <a:solidFill>
                  <a:srgbClr val="0070C0"/>
                </a:solidFill>
              </a:rPr>
              <a:t>This needs to specified and addressed</a:t>
            </a:r>
          </a:p>
          <a:p>
            <a:pPr lvl="1"/>
            <a:r>
              <a:rPr lang="en-US" dirty="0"/>
              <a:t>Energy flatness of the beam over the ~550 us injection into Booster – </a:t>
            </a:r>
            <a:r>
              <a:rPr lang="en-US" dirty="0">
                <a:solidFill>
                  <a:srgbClr val="0070C0"/>
                </a:solidFill>
              </a:rPr>
              <a:t>momentum stability should be not worse than 1e-4 </a:t>
            </a:r>
            <a:r>
              <a:rPr lang="en-US" dirty="0" err="1">
                <a:solidFill>
                  <a:srgbClr val="0070C0"/>
                </a:solidFill>
              </a:rPr>
              <a:t>r.m.s.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3F844-8D1D-F941-8079-04601138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CE6A3-2A7A-A74A-86BF-6E66A989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19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3AAC48-8C5C-C14E-8A3C-57852ED2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SC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92A82-0983-3549-AD65-8DC7BF82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751"/>
            <a:ext cx="9144000" cy="55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2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82A5-2355-5947-8079-91BDDA96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AE0BA-FF52-A34A-B15D-BE3D3604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5AE14-2D6F-7E40-802F-4D41C222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8F3D9-693D-974C-A19F-D68C57663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664"/>
            <a:ext cx="9144000" cy="55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6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0C2BF-B9F0-6746-9C96-729862ED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B237A7-17B9-6148-B877-04B827EF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want to increase the energy spread at all</a:t>
            </a:r>
          </a:p>
          <a:p>
            <a:r>
              <a:rPr lang="en-US" dirty="0"/>
              <a:t>Errors &gt;1E-4 caused losses in the original injection scheme </a:t>
            </a:r>
          </a:p>
          <a:p>
            <a:r>
              <a:rPr lang="en-US" dirty="0"/>
              <a:t>On-energy injection (Derwent, Chase) has higher acceptance. Energy spread of 4E-4 will be on the border, leaving no space at all for other errors. Likely, we are going to have losses with this energy spread</a:t>
            </a:r>
          </a:p>
          <a:p>
            <a:r>
              <a:rPr lang="en-US" dirty="0"/>
              <a:t>Need simulations to simulate injection</a:t>
            </a:r>
          </a:p>
        </p:txBody>
      </p:sp>
    </p:spTree>
    <p:extLst>
      <p:ext uri="{BB962C8B-B14F-4D97-AF65-F5344CB8AC3E}">
        <p14:creationId xmlns:p14="http://schemas.microsoft.com/office/powerpoint/2010/main" val="325864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51CA-1D54-214B-B998-BE9D9B29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34F9-ED06-FA42-8935-642C21030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3777431"/>
          </a:xfrm>
        </p:spPr>
        <p:txBody>
          <a:bodyPr/>
          <a:lstStyle/>
          <a:p>
            <a:r>
              <a:rPr lang="en-US" dirty="0"/>
              <a:t>RF Gymnastics in the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RF gymnastics in the </a:t>
            </a:r>
            <a:r>
              <a:rPr lang="en-US" dirty="0" err="1"/>
              <a:t>linac</a:t>
            </a:r>
            <a:r>
              <a:rPr lang="en-US" dirty="0"/>
              <a:t> – can be difficult without sacrificing quality and energy gain </a:t>
            </a:r>
          </a:p>
          <a:p>
            <a:r>
              <a:rPr lang="en-US" dirty="0"/>
              <a:t>325 MH Cavity or 650 MHz cavity </a:t>
            </a:r>
          </a:p>
          <a:p>
            <a:r>
              <a:rPr lang="en-US" dirty="0"/>
              <a:t>Cavity will reduce the energy spread and will stop bunch length from growing</a:t>
            </a:r>
          </a:p>
          <a:p>
            <a:r>
              <a:rPr lang="en-US" dirty="0"/>
              <a:t>Question is where to put a cavity and what 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AF948-CE32-4B4F-BA24-D7D0440B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8951E-DCC0-7745-968C-DF08C376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8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BCA7-C993-5B4A-9E7F-A7932FC9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Layout and Possible Cavity Locations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88E8F-36A2-2641-A16A-C1CA7ECE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F28FC-5BED-9F4D-9EEF-DFA8A3D2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35B8884-1012-7A4C-8FBB-F3DE0B77EB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6" y="1042988"/>
            <a:ext cx="7199380" cy="4987925"/>
          </a:xfrm>
          <a:prstGeom prst="rect">
            <a:avLst/>
          </a:prstGeom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DDA00134-9963-604E-805C-262C169C6FEB}"/>
              </a:ext>
            </a:extLst>
          </p:cNvPr>
          <p:cNvSpPr/>
          <p:nvPr/>
        </p:nvSpPr>
        <p:spPr>
          <a:xfrm>
            <a:off x="1965434" y="3536950"/>
            <a:ext cx="199697" cy="4254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B3805F70-EEB8-1249-A1D7-94AE25F11CB0}"/>
              </a:ext>
            </a:extLst>
          </p:cNvPr>
          <p:cNvSpPr/>
          <p:nvPr/>
        </p:nvSpPr>
        <p:spPr>
          <a:xfrm rot="8522333">
            <a:off x="2012730" y="2217901"/>
            <a:ext cx="199697" cy="4254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71E1D9BF-822F-434F-A08C-895DB073B67F}"/>
              </a:ext>
            </a:extLst>
          </p:cNvPr>
          <p:cNvSpPr/>
          <p:nvPr/>
        </p:nvSpPr>
        <p:spPr>
          <a:xfrm>
            <a:off x="7050607" y="2354537"/>
            <a:ext cx="199697" cy="42545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BB501-52CF-1242-8002-6DBB10908399}"/>
              </a:ext>
            </a:extLst>
          </p:cNvPr>
          <p:cNvCxnSpPr/>
          <p:nvPr/>
        </p:nvCxnSpPr>
        <p:spPr>
          <a:xfrm>
            <a:off x="325821" y="5065986"/>
            <a:ext cx="13137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EA5B4A-5BA7-0444-A078-FFC5FDE2BD73}"/>
              </a:ext>
            </a:extLst>
          </p:cNvPr>
          <p:cNvSpPr txBox="1"/>
          <p:nvPr/>
        </p:nvSpPr>
        <p:spPr>
          <a:xfrm>
            <a:off x="938048" y="4051075"/>
            <a:ext cx="245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Might be too close,</a:t>
            </a:r>
          </a:p>
          <a:p>
            <a:r>
              <a:rPr lang="en-US" sz="1600" dirty="0"/>
              <a:t>especially, if we add two more cryomodules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476C1-91FF-C041-AF8C-482034AEC9D4}"/>
              </a:ext>
            </a:extLst>
          </p:cNvPr>
          <p:cNvSpPr txBox="1"/>
          <p:nvPr/>
        </p:nvSpPr>
        <p:spPr>
          <a:xfrm>
            <a:off x="144516" y="1010619"/>
            <a:ext cx="245416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 good distance, not too far, not too close, but can be busy if collimators added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E38D6-E271-4641-A641-F07D7B533D36}"/>
              </a:ext>
            </a:extLst>
          </p:cNvPr>
          <p:cNvSpPr txBox="1"/>
          <p:nvPr/>
        </p:nvSpPr>
        <p:spPr>
          <a:xfrm>
            <a:off x="6299256" y="2925620"/>
            <a:ext cx="26859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Large distance, low voltage</a:t>
            </a:r>
          </a:p>
          <a:p>
            <a:r>
              <a:rPr lang="en-US" sz="1600" dirty="0"/>
              <a:t>Distance can be too large for large energy spread</a:t>
            </a:r>
          </a:p>
        </p:txBody>
      </p:sp>
    </p:spTree>
    <p:extLst>
      <p:ext uri="{BB962C8B-B14F-4D97-AF65-F5344CB8AC3E}">
        <p14:creationId xmlns:p14="http://schemas.microsoft.com/office/powerpoint/2010/main" val="165131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B75F8FAD-AA87-044C-980A-9F9ACF076F3D}"/>
              </a:ext>
            </a:extLst>
          </p:cNvPr>
          <p:cNvSpPr/>
          <p:nvPr/>
        </p:nvSpPr>
        <p:spPr>
          <a:xfrm rot="5400000" flipH="1">
            <a:off x="7427908" y="438570"/>
            <a:ext cx="146516" cy="28982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DAA27-7DA6-AC40-93F6-FD5F7475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Bunch Dynamics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B41E2-3EBC-7D45-B54F-9CB40807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2ECC6-1224-6C4D-A459-861F1054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6BDDE-21E7-0740-8B27-EB319F2D1C90}"/>
              </a:ext>
            </a:extLst>
          </p:cNvPr>
          <p:cNvSpPr/>
          <p:nvPr/>
        </p:nvSpPr>
        <p:spPr>
          <a:xfrm>
            <a:off x="955359" y="1460727"/>
            <a:ext cx="777765" cy="8119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FD7C6C-EBED-AC4D-BA98-28F483F35800}"/>
              </a:ext>
            </a:extLst>
          </p:cNvPr>
          <p:cNvCxnSpPr>
            <a:cxnSpLocks/>
          </p:cNvCxnSpPr>
          <p:nvPr/>
        </p:nvCxnSpPr>
        <p:spPr>
          <a:xfrm flipH="1">
            <a:off x="125232" y="1429690"/>
            <a:ext cx="2472383" cy="10117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B56AF7D-DEDB-114F-9E21-D1DD09799B31}"/>
              </a:ext>
            </a:extLst>
          </p:cNvPr>
          <p:cNvSpPr/>
          <p:nvPr/>
        </p:nvSpPr>
        <p:spPr>
          <a:xfrm rot="6371988" flipH="1">
            <a:off x="4187045" y="479563"/>
            <a:ext cx="146516" cy="28982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1B16F2-8942-A44C-89E2-E7AEEAE940DE}"/>
              </a:ext>
            </a:extLst>
          </p:cNvPr>
          <p:cNvCxnSpPr>
            <a:cxnSpLocks/>
          </p:cNvCxnSpPr>
          <p:nvPr/>
        </p:nvCxnSpPr>
        <p:spPr>
          <a:xfrm flipV="1">
            <a:off x="1344242" y="933063"/>
            <a:ext cx="0" cy="192339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AE11EF-C4A6-CB42-98C5-2CB196491B02}"/>
              </a:ext>
            </a:extLst>
          </p:cNvPr>
          <p:cNvCxnSpPr>
            <a:cxnSpLocks/>
          </p:cNvCxnSpPr>
          <p:nvPr/>
        </p:nvCxnSpPr>
        <p:spPr>
          <a:xfrm>
            <a:off x="324128" y="1916611"/>
            <a:ext cx="227348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70C752-A628-5441-BA0E-EB28CAE5BCDD}"/>
              </a:ext>
            </a:extLst>
          </p:cNvPr>
          <p:cNvCxnSpPr>
            <a:cxnSpLocks/>
          </p:cNvCxnSpPr>
          <p:nvPr/>
        </p:nvCxnSpPr>
        <p:spPr>
          <a:xfrm flipV="1">
            <a:off x="4208311" y="933896"/>
            <a:ext cx="0" cy="192339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D5828C-77EF-3844-9135-6FA3485364F4}"/>
              </a:ext>
            </a:extLst>
          </p:cNvPr>
          <p:cNvCxnSpPr>
            <a:cxnSpLocks/>
          </p:cNvCxnSpPr>
          <p:nvPr/>
        </p:nvCxnSpPr>
        <p:spPr>
          <a:xfrm>
            <a:off x="3188197" y="1917444"/>
            <a:ext cx="227348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7631A5-3353-1A49-9EC0-7BE217C23892}"/>
              </a:ext>
            </a:extLst>
          </p:cNvPr>
          <p:cNvCxnSpPr>
            <a:cxnSpLocks/>
          </p:cNvCxnSpPr>
          <p:nvPr/>
        </p:nvCxnSpPr>
        <p:spPr>
          <a:xfrm flipH="1">
            <a:off x="2950185" y="1429690"/>
            <a:ext cx="2420601" cy="10117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70F8AF-F9B5-5D43-856F-BCA9CDE54244}"/>
              </a:ext>
            </a:extLst>
          </p:cNvPr>
          <p:cNvCxnSpPr>
            <a:cxnSpLocks/>
          </p:cNvCxnSpPr>
          <p:nvPr/>
        </p:nvCxnSpPr>
        <p:spPr>
          <a:xfrm flipV="1">
            <a:off x="7501166" y="904993"/>
            <a:ext cx="0" cy="192339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47993-EED2-E345-AF48-4414AD8A0B85}"/>
              </a:ext>
            </a:extLst>
          </p:cNvPr>
          <p:cNvCxnSpPr>
            <a:cxnSpLocks/>
          </p:cNvCxnSpPr>
          <p:nvPr/>
        </p:nvCxnSpPr>
        <p:spPr>
          <a:xfrm>
            <a:off x="6481052" y="1888541"/>
            <a:ext cx="227348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2F73B25-6200-564C-859D-2487E721FEE9}"/>
              </a:ext>
            </a:extLst>
          </p:cNvPr>
          <p:cNvSpPr txBox="1"/>
          <p:nvPr/>
        </p:nvSpPr>
        <p:spPr>
          <a:xfrm flipH="1">
            <a:off x="125232" y="3146432"/>
            <a:ext cx="267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Applying RF voltage before stretching a bunch does not provide desired effect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BDB224-AAE9-B04C-A387-ADE84EB88983}"/>
              </a:ext>
            </a:extLst>
          </p:cNvPr>
          <p:cNvSpPr txBox="1"/>
          <p:nvPr/>
        </p:nvSpPr>
        <p:spPr>
          <a:xfrm flipH="1">
            <a:off x="2981580" y="3112014"/>
            <a:ext cx="2992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 the bunch drifts, the energy spread causes particles to slip, bunch elongate, and the energy-phase correlation to appear. RF field can be applied to compensate the energy-phase correlation.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005DF5-E3D3-F947-A2CD-B32BC742EDE5}"/>
                  </a:ext>
                </a:extLst>
              </p:cNvPr>
              <p:cNvSpPr txBox="1"/>
              <p:nvPr/>
            </p:nvSpPr>
            <p:spPr>
              <a:xfrm>
                <a:off x="5074294" y="1610716"/>
                <a:ext cx="341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005DF5-E3D3-F947-A2CD-B32BC742E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94" y="1610716"/>
                <a:ext cx="341568" cy="276999"/>
              </a:xfrm>
              <a:prstGeom prst="rect">
                <a:avLst/>
              </a:prstGeom>
              <a:blipFill>
                <a:blip r:embed="rId2"/>
                <a:stretch>
                  <a:fillRect l="-7407" r="-740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9F24FA-CB6F-9843-B9B4-F95AC2F9457A}"/>
                  </a:ext>
                </a:extLst>
              </p:cNvPr>
              <p:cNvSpPr txBox="1"/>
              <p:nvPr/>
            </p:nvSpPr>
            <p:spPr>
              <a:xfrm>
                <a:off x="4260303" y="754997"/>
                <a:ext cx="497380" cy="429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>
                    <a:solidFill>
                      <a:schemeClr val="accent4"/>
                    </a:solidFill>
                  </a:rPr>
                  <a:t>V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9F24FA-CB6F-9843-B9B4-F95AC2F94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303" y="754997"/>
                <a:ext cx="497380" cy="429413"/>
              </a:xfrm>
              <a:prstGeom prst="rect">
                <a:avLst/>
              </a:prstGeom>
              <a:blipFill>
                <a:blip r:embed="rId3"/>
                <a:stretch>
                  <a:fillRect l="-15385" t="-5882" r="-2820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160B75D-4473-5948-AA0A-F592A096DED6}"/>
              </a:ext>
            </a:extLst>
          </p:cNvPr>
          <p:cNvSpPr txBox="1"/>
          <p:nvPr/>
        </p:nvSpPr>
        <p:spPr>
          <a:xfrm flipH="1">
            <a:off x="6162419" y="3041322"/>
            <a:ext cx="2752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bunch energy spread is minimal after the energy-phase correlation is compensated. The energy spread is also smaller than that after the </a:t>
            </a:r>
            <a:r>
              <a:rPr lang="en-US" sz="1600" dirty="0" err="1"/>
              <a:t>linac</a:t>
            </a:r>
            <a:r>
              <a:rPr lang="en-US" sz="16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B23B3-C69B-4D4D-9570-6BC6193CA152}"/>
              </a:ext>
            </a:extLst>
          </p:cNvPr>
          <p:cNvSpPr txBox="1"/>
          <p:nvPr/>
        </p:nvSpPr>
        <p:spPr>
          <a:xfrm>
            <a:off x="385588" y="4979129"/>
            <a:ext cx="826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important to note that the buncher cavity also removes energy offset same way it removes correlated energy spread.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jitter in the buncher cavity can introduce energy spread. However, it should be small from a practical point of view.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21C32-FF81-F341-8F36-B7EC288320ED}"/>
              </a:ext>
            </a:extLst>
          </p:cNvPr>
          <p:cNvSpPr txBox="1"/>
          <p:nvPr/>
        </p:nvSpPr>
        <p:spPr>
          <a:xfrm>
            <a:off x="6073562" y="99039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Energy spread reduced</a:t>
            </a:r>
          </a:p>
        </p:txBody>
      </p:sp>
    </p:spTree>
    <p:extLst>
      <p:ext uri="{BB962C8B-B14F-4D97-AF65-F5344CB8AC3E}">
        <p14:creationId xmlns:p14="http://schemas.microsoft.com/office/powerpoint/2010/main" val="421524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A048-8FFA-B24B-B547-EF23E913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of a cavity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76156-2D2D-D94D-971C-DAD5A2497F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45614"/>
                <a:ext cx="8672513" cy="4987867"/>
              </a:xfrm>
            </p:spPr>
            <p:txBody>
              <a:bodyPr/>
              <a:lstStyle/>
              <a:p>
                <a:r>
                  <a:rPr lang="en-US" dirty="0"/>
                  <a:t>Assume simplified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slope to be compensated – ok for long bunches.</a:t>
                </a:r>
              </a:p>
              <a:p>
                <a:pPr lvl="1"/>
                <a:r>
                  <a:rPr lang="en-US" dirty="0"/>
                  <a:t>Note: Bunch length is ~1 rad of 650 </a:t>
                </a:r>
                <a:r>
                  <a:rPr lang="en-US" dirty="0" err="1"/>
                  <a:t>Mhz</a:t>
                </a:r>
                <a:r>
                  <a:rPr lang="en-US" dirty="0"/>
                  <a:t> at the end of BTL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76156-2D2D-D94D-971C-DAD5A2497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45614"/>
                <a:ext cx="8672513" cy="4987867"/>
              </a:xfrm>
              <a:blipFill>
                <a:blip r:embed="rId2"/>
                <a:stretch>
                  <a:fillRect l="-2053" t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EEFD-077D-7047-B9EB-08A8F89C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CB4DE-34B6-C048-B52B-FFE646C7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8F350-A877-A84F-A257-A0522FB7A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52" y="2214165"/>
            <a:ext cx="6191783" cy="4643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60E7C-2059-9446-A01E-CFBBE8DC8BE4}"/>
              </a:ext>
            </a:extLst>
          </p:cNvPr>
          <p:cNvSpPr txBox="1"/>
          <p:nvPr/>
        </p:nvSpPr>
        <p:spPr>
          <a:xfrm>
            <a:off x="5897973" y="3553904"/>
            <a:ext cx="21804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Required voltage </a:t>
            </a:r>
          </a:p>
          <a:p>
            <a:r>
              <a:rPr lang="en-US" sz="1600" dirty="0"/>
              <a:t>(including TTF) </a:t>
            </a:r>
          </a:p>
          <a:p>
            <a:r>
              <a:rPr lang="en-US" sz="1600" dirty="0"/>
              <a:t>as function of cavity </a:t>
            </a:r>
          </a:p>
          <a:p>
            <a:r>
              <a:rPr lang="en-US" sz="1600" dirty="0"/>
              <a:t>position after the </a:t>
            </a:r>
            <a:r>
              <a:rPr lang="en-US" sz="1600" dirty="0" err="1"/>
              <a:t>linac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018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6DC9-7D18-6A43-96F1-809B26E1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Buncher Cavity Options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C9EE1-6AB4-724D-8918-EA9B52BF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16A-B1CE-FD40-90D4-17953AD2EEC4}" type="datetime1">
              <a:rPr lang="en-US" altLang="en-US" smtClean="0"/>
              <a:t>9/9/20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6B142-1EA8-6946-945F-50C9E172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B5167-7D36-7347-BDB0-BB8FB701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" y="898106"/>
            <a:ext cx="1536662" cy="1541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D86AF0-021E-4F4C-8B37-73238B0C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" y="2528809"/>
            <a:ext cx="1418351" cy="1889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75E62-6404-ED45-9694-EA71C1D8ADB1}"/>
                  </a:ext>
                </a:extLst>
              </p:cNvPr>
              <p:cNvSpPr txBox="1"/>
              <p:nvPr/>
            </p:nvSpPr>
            <p:spPr>
              <a:xfrm>
                <a:off x="1606968" y="986920"/>
                <a:ext cx="3352799" cy="137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PIPI-II SSR2 Cavity, 325 MHz </a:t>
                </a:r>
              </a:p>
              <a:p>
                <a:r>
                  <a:rPr lang="en-US" sz="1600" dirty="0"/>
                  <a:t>Energy gain,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600" dirty="0"/>
                  <a:t>5 MeV</a:t>
                </a:r>
              </a:p>
              <a:p>
                <a:r>
                  <a:rPr lang="en-US" sz="1600" dirty="0"/>
                  <a:t>TTF at 800 MeV =  0.75</a:t>
                </a:r>
              </a:p>
              <a:p>
                <a:r>
                  <a:rPr lang="en-US" sz="1600" dirty="0"/>
                  <a:t>Energy gain at 800 MeV = 3.75 MeV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275E62-6404-ED45-9694-EA71C1D8A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68" y="986920"/>
                <a:ext cx="3352799" cy="1373196"/>
              </a:xfrm>
              <a:prstGeom prst="rect">
                <a:avLst/>
              </a:prstGeom>
              <a:blipFill>
                <a:blip r:embed="rId4"/>
                <a:stretch>
                  <a:fillRect l="-1515" t="-1852" r="-37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5634-D53A-6048-8C04-94916022C72E}"/>
                  </a:ext>
                </a:extLst>
              </p:cNvPr>
              <p:cNvSpPr txBox="1"/>
              <p:nvPr/>
            </p:nvSpPr>
            <p:spPr>
              <a:xfrm>
                <a:off x="1606968" y="2439281"/>
                <a:ext cx="3512305" cy="186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PIP-II HB 650 Cavity, 650 MHz</a:t>
                </a:r>
              </a:p>
              <a:p>
                <a:r>
                  <a:rPr lang="en-US" sz="1600" dirty="0"/>
                  <a:t>Energy gain,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/>
                  <a:t> MeV</a:t>
                </a:r>
              </a:p>
              <a:p>
                <a:r>
                  <a:rPr lang="en-US" sz="1600" dirty="0"/>
                  <a:t>TTF at 800 MeV =  0.85</a:t>
                </a:r>
              </a:p>
              <a:p>
                <a:r>
                  <a:rPr lang="en-US" sz="1600" dirty="0"/>
                  <a:t>Energy gain at 800 MeV = 17 MeV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A single cavity can be used with </a:t>
                </a:r>
              </a:p>
              <a:p>
                <a:r>
                  <a:rPr lang="en-US" sz="1600" dirty="0"/>
                  <a:t>an energy gain of ~3.5 MeV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5634-D53A-6048-8C04-94916022C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68" y="2439281"/>
                <a:ext cx="3512305" cy="1865639"/>
              </a:xfrm>
              <a:prstGeom prst="rect">
                <a:avLst/>
              </a:prstGeom>
              <a:blipFill>
                <a:blip r:embed="rId5"/>
                <a:stretch>
                  <a:fillRect l="-1444" t="-137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FAE5442-8AB9-6B46-8303-D5A2BA02B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2614"/>
            <a:ext cx="3352799" cy="23453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838C4B-2D56-2741-9F3F-8B729A9E526F}"/>
              </a:ext>
            </a:extLst>
          </p:cNvPr>
          <p:cNvSpPr txBox="1"/>
          <p:nvPr/>
        </p:nvSpPr>
        <p:spPr>
          <a:xfrm>
            <a:off x="5304487" y="275205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RT Pulsed Systems Possible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316F07-1166-C04D-BC64-F69E9915D4EF}"/>
                  </a:ext>
                </a:extLst>
              </p:cNvPr>
              <p:cNvSpPr txBox="1"/>
              <p:nvPr/>
            </p:nvSpPr>
            <p:spPr>
              <a:xfrm>
                <a:off x="5410300" y="3070076"/>
                <a:ext cx="3505100" cy="1422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E.g. JPARC ACS Buncher, 972 MHz</a:t>
                </a:r>
              </a:p>
              <a:p>
                <a:r>
                  <a:rPr lang="en-US" sz="1600" dirty="0"/>
                  <a:t>Energy gain,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=6.2</m:t>
                    </m:r>
                  </m:oMath>
                </a14:m>
                <a:r>
                  <a:rPr lang="en-US" sz="1600" dirty="0"/>
                  <a:t> MeV/tank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1600" dirty="0"/>
                  <a:t> = 0.6 – needs to be optimized for a higher velocity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316F07-1166-C04D-BC64-F69E9915D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300" y="3070076"/>
                <a:ext cx="3505100" cy="1422954"/>
              </a:xfrm>
              <a:prstGeom prst="rect">
                <a:avLst/>
              </a:prstGeom>
              <a:blipFill>
                <a:blip r:embed="rId7"/>
                <a:stretch>
                  <a:fillRect l="-1812" t="-1786" r="-144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BBAD31-A9D0-5C4E-A0C9-F4736A8A305C}"/>
              </a:ext>
            </a:extLst>
          </p:cNvPr>
          <p:cNvCxnSpPr>
            <a:cxnSpLocks/>
          </p:cNvCxnSpPr>
          <p:nvPr/>
        </p:nvCxnSpPr>
        <p:spPr>
          <a:xfrm>
            <a:off x="5507267" y="4629808"/>
            <a:ext cx="14427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1FDAD9-BB54-1A4C-993F-7D7B6D3B0B4C}"/>
              </a:ext>
            </a:extLst>
          </p:cNvPr>
          <p:cNvSpPr txBox="1"/>
          <p:nvPr/>
        </p:nvSpPr>
        <p:spPr>
          <a:xfrm>
            <a:off x="5847747" y="433347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1.5 m</a:t>
            </a:r>
          </a:p>
        </p:txBody>
      </p:sp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D53A36A7-78B4-A440-95C4-931DA00D34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3" y="4664381"/>
            <a:ext cx="3771900" cy="1962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732D57-35B7-3F4A-A17A-5DABB5CF1908}"/>
              </a:ext>
            </a:extLst>
          </p:cNvPr>
          <p:cNvSpPr txBox="1"/>
          <p:nvPr/>
        </p:nvSpPr>
        <p:spPr>
          <a:xfrm>
            <a:off x="5250323" y="921954"/>
            <a:ext cx="37329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Superconducting Options at 4K</a:t>
            </a:r>
          </a:p>
          <a:p>
            <a:r>
              <a:rPr lang="en-US" sz="1600" dirty="0"/>
              <a:t>One consider using 4K, pulsed, dry, cryo-cooler based solutions:</a:t>
            </a:r>
          </a:p>
          <a:p>
            <a:pPr marL="342900" indent="-342900">
              <a:buAutoNum type="arabicPeriod"/>
            </a:pPr>
            <a:r>
              <a:rPr lang="en-US" sz="1600" dirty="0"/>
              <a:t>Nb</a:t>
            </a:r>
            <a:r>
              <a:rPr lang="en-US" sz="1600" baseline="-25000" dirty="0"/>
              <a:t>3</a:t>
            </a:r>
            <a:r>
              <a:rPr lang="en-US" sz="1600" dirty="0"/>
              <a:t>Sn – IARC projects</a:t>
            </a:r>
          </a:p>
          <a:p>
            <a:pPr marL="342900" indent="-342900">
              <a:buAutoNum type="arabicPeriod"/>
            </a:pPr>
            <a:r>
              <a:rPr lang="en-US" sz="1600" dirty="0"/>
              <a:t>Nb at 4 K pulsed, favors 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356537217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Custom 4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4C97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2_FL.pptx" id="{58E47688-CE1D-AE45-91E4-3B43BBDC7859}" vid="{992D792C-143F-5A41-B18D-F5FBAE78B7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C831C6EE9374FA9C7E9D24FA82889" ma:contentTypeVersion="0" ma:contentTypeDescription="Create a new document." ma:contentTypeScope="" ma:versionID="56991b1e2a80179e0294af408411719e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2c150cdfad24c664501b6f67ef95b82a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21FAAB-ADEB-424C-8E82-D8452092CC83}">
  <ds:schemaRefs>
    <ds:schemaRef ds:uri="http://www.w3.org/XML/1998/namespace"/>
    <ds:schemaRef ds:uri="http://purl.org/dc/terms/"/>
    <ds:schemaRef ds:uri="5c9f3ab6-242c-461d-a351-c910a751d11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87941B-8C03-4E4D-95A0-84F6067D46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91EF5-2841-4C5E-8CC9-D882166A112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165E3CE-0E13-4B62-95A2-2EB459F58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FNAL_TemplateMac_060514</Template>
  <TotalTime>411</TotalTime>
  <Words>959</Words>
  <Application>Microsoft Macintosh PowerPoint</Application>
  <PresentationFormat>On-screen Show (4:3)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Wingdings</vt:lpstr>
      <vt:lpstr>FNAL_TemplateMac_060514</vt:lpstr>
      <vt:lpstr>PowerPoint Presentation</vt:lpstr>
      <vt:lpstr>Without SC</vt:lpstr>
      <vt:lpstr>With SC</vt:lpstr>
      <vt:lpstr>Requirements</vt:lpstr>
      <vt:lpstr>Mitigation</vt:lpstr>
      <vt:lpstr>PIP-II Layout and Possible Cavity Locations</vt:lpstr>
      <vt:lpstr>Longitudinal Bunch Dynamics</vt:lpstr>
      <vt:lpstr>Voltage of a cavity</vt:lpstr>
      <vt:lpstr>Buncher Cavity Options</vt:lpstr>
      <vt:lpstr>Cavity Voltage v.s. Requirements</vt:lpstr>
      <vt:lpstr>Estimate of the Residual Energy Spread</vt:lpstr>
      <vt:lpstr>Summary</vt:lpstr>
      <vt:lpstr>Questions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 Pozdeyev</dc:creator>
  <cp:lastModifiedBy>Eduard Pozdeyev</cp:lastModifiedBy>
  <cp:revision>129</cp:revision>
  <dcterms:created xsi:type="dcterms:W3CDTF">2019-12-03T03:42:36Z</dcterms:created>
  <dcterms:modified xsi:type="dcterms:W3CDTF">2020-09-09T15:54:22Z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0x010100550C831C6EE9374FA9C7E9D24FA82889</vt:lpwstr>
  </property>
</Properties>
</file>