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5" r:id="rId3"/>
    <p:sldId id="296" r:id="rId4"/>
    <p:sldId id="298" r:id="rId5"/>
    <p:sldId id="299" r:id="rId6"/>
    <p:sldId id="265" r:id="rId7"/>
    <p:sldId id="262" r:id="rId8"/>
    <p:sldId id="300" r:id="rId9"/>
    <p:sldId id="305" r:id="rId10"/>
    <p:sldId id="301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1382" y="5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Single Gap Impedance</a:t>
            </a:r>
            <a:r>
              <a:rPr lang="en-US" sz="2000" baseline="0"/>
              <a:t> Measurements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2230282997857"/>
          <c:y val="9.8524590163934445E-2"/>
          <c:w val="0.79900445979628598"/>
          <c:h val="0.74163690675935523"/>
        </c:manualLayout>
      </c:layout>
      <c:scatterChart>
        <c:scatterStyle val="lineMarker"/>
        <c:varyColors val="0"/>
        <c:ser>
          <c:idx val="0"/>
          <c:order val="0"/>
          <c:tx>
            <c:v>Harkay, 1993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(Harkay!$C$4,Harkay!$C$6,Harkay!$C$8,Harkay!$C$18,Harkay!$C$28,Harkay!$C$39,Harkay!$C$49,Harkay!$C$60,Harkay!$C$71,Harkay!$C$82,Harkay!$C$93,Harkay!$C$104)</c:f>
              <c:numCache>
                <c:formatCode>General</c:formatCode>
                <c:ptCount val="12"/>
                <c:pt idx="0">
                  <c:v>45.3</c:v>
                </c:pt>
                <c:pt idx="1">
                  <c:v>49.2</c:v>
                </c:pt>
                <c:pt idx="2">
                  <c:v>51.8</c:v>
                </c:pt>
                <c:pt idx="3">
                  <c:v>51.78</c:v>
                </c:pt>
                <c:pt idx="4">
                  <c:v>52</c:v>
                </c:pt>
                <c:pt idx="5">
                  <c:v>52.16</c:v>
                </c:pt>
                <c:pt idx="6">
                  <c:v>52.29</c:v>
                </c:pt>
                <c:pt idx="7">
                  <c:v>52.34</c:v>
                </c:pt>
                <c:pt idx="8">
                  <c:v>52.56</c:v>
                </c:pt>
                <c:pt idx="9">
                  <c:v>52.63</c:v>
                </c:pt>
                <c:pt idx="10">
                  <c:v>52.76</c:v>
                </c:pt>
                <c:pt idx="11">
                  <c:v>52.8</c:v>
                </c:pt>
              </c:numCache>
            </c:numRef>
          </c:xVal>
          <c:yVal>
            <c:numRef>
              <c:f>(Harkay!$D$4,Harkay!$D$6,Harkay!$D$8,Harkay!$D$18,Harkay!$D$28,Harkay!$D$39,Harkay!$D$49,Harkay!$D$60,Harkay!$D$71,Harkay!$D$82,Harkay!$D$93,Harkay!$D$104)</c:f>
              <c:numCache>
                <c:formatCode>General</c:formatCode>
                <c:ptCount val="12"/>
                <c:pt idx="0">
                  <c:v>9</c:v>
                </c:pt>
                <c:pt idx="1">
                  <c:v>11.5</c:v>
                </c:pt>
                <c:pt idx="2">
                  <c:v>16.100000000000001</c:v>
                </c:pt>
                <c:pt idx="3">
                  <c:v>18.2</c:v>
                </c:pt>
                <c:pt idx="4">
                  <c:v>16.8</c:v>
                </c:pt>
                <c:pt idx="5">
                  <c:v>17.600000000000001</c:v>
                </c:pt>
                <c:pt idx="6">
                  <c:v>15.6</c:v>
                </c:pt>
                <c:pt idx="7">
                  <c:v>18.3</c:v>
                </c:pt>
                <c:pt idx="8">
                  <c:v>18.8</c:v>
                </c:pt>
                <c:pt idx="9">
                  <c:v>18.2</c:v>
                </c:pt>
                <c:pt idx="10">
                  <c:v>18</c:v>
                </c:pt>
                <c:pt idx="11">
                  <c:v>20.100000000000001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B7-4A6A-A9FC-E1A4BD0850E7}"/>
            </c:ext>
          </c:extLst>
        </c:ser>
        <c:ser>
          <c:idx val="1"/>
          <c:order val="1"/>
          <c:tx>
            <c:v>3.25" bore, 2020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Fundamental!$A$4:$A$8</c:f>
              <c:numCache>
                <c:formatCode>General</c:formatCode>
                <c:ptCount val="5"/>
                <c:pt idx="0">
                  <c:v>37.624000000000002</c:v>
                </c:pt>
                <c:pt idx="1">
                  <c:v>42.267000000000003</c:v>
                </c:pt>
                <c:pt idx="2">
                  <c:v>46.92</c:v>
                </c:pt>
                <c:pt idx="3">
                  <c:v>50.11</c:v>
                </c:pt>
                <c:pt idx="4">
                  <c:v>51.56</c:v>
                </c:pt>
              </c:numCache>
            </c:numRef>
          </c:xVal>
          <c:yVal>
            <c:numRef>
              <c:f>Fundamental!$B$4:$B$8</c:f>
              <c:numCache>
                <c:formatCode>0.00</c:formatCode>
                <c:ptCount val="5"/>
                <c:pt idx="0">
                  <c:v>5.1123003947558026</c:v>
                </c:pt>
                <c:pt idx="1">
                  <c:v>9.9591272558624588</c:v>
                </c:pt>
                <c:pt idx="2">
                  <c:v>20.375521093284529</c:v>
                </c:pt>
                <c:pt idx="3">
                  <c:v>38.236354848312828</c:v>
                </c:pt>
                <c:pt idx="4">
                  <c:v>48.100492815259777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B7-4A6A-A9FC-E1A4BD0850E7}"/>
            </c:ext>
          </c:extLst>
        </c:ser>
        <c:ser>
          <c:idx val="2"/>
          <c:order val="2"/>
          <c:tx>
            <c:v>Berenc PA note, 2001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Fundamental!$A$12:$A$28</c:f>
              <c:numCache>
                <c:formatCode>General</c:formatCode>
                <c:ptCount val="17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53</c:v>
                </c:pt>
              </c:numCache>
            </c:numRef>
          </c:xVal>
          <c:yVal>
            <c:numRef>
              <c:f>Fundamental!$C$12:$C$28</c:f>
              <c:numCache>
                <c:formatCode>General</c:formatCode>
                <c:ptCount val="17"/>
                <c:pt idx="0">
                  <c:v>5.3</c:v>
                </c:pt>
                <c:pt idx="1">
                  <c:v>5.7</c:v>
                </c:pt>
                <c:pt idx="2">
                  <c:v>7</c:v>
                </c:pt>
                <c:pt idx="3">
                  <c:v>7.6</c:v>
                </c:pt>
                <c:pt idx="4">
                  <c:v>8.1999999999999993</c:v>
                </c:pt>
                <c:pt idx="5">
                  <c:v>9</c:v>
                </c:pt>
                <c:pt idx="6">
                  <c:v>9.6999999999999993</c:v>
                </c:pt>
                <c:pt idx="7">
                  <c:v>10.6</c:v>
                </c:pt>
                <c:pt idx="8">
                  <c:v>11.2</c:v>
                </c:pt>
                <c:pt idx="9">
                  <c:v>9.6999999999999993</c:v>
                </c:pt>
                <c:pt idx="10">
                  <c:v>13.5</c:v>
                </c:pt>
                <c:pt idx="11">
                  <c:v>14.8</c:v>
                </c:pt>
                <c:pt idx="12">
                  <c:v>16.3</c:v>
                </c:pt>
                <c:pt idx="13">
                  <c:v>17.899999999999999</c:v>
                </c:pt>
                <c:pt idx="14">
                  <c:v>19</c:v>
                </c:pt>
                <c:pt idx="15">
                  <c:v>24.1</c:v>
                </c:pt>
                <c:pt idx="16">
                  <c:v>25.8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B7-4A6A-A9FC-E1A4BD0850E7}"/>
            </c:ext>
          </c:extLst>
        </c:ser>
        <c:ser>
          <c:idx val="3"/>
          <c:order val="3"/>
          <c:tx>
            <c:v>3.25" bore, corrected for Q(no wire)/Q(wire)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Fundamental!$A$4:$A$8</c:f>
              <c:numCache>
                <c:formatCode>General</c:formatCode>
                <c:ptCount val="5"/>
                <c:pt idx="0">
                  <c:v>37.624000000000002</c:v>
                </c:pt>
                <c:pt idx="1">
                  <c:v>42.267000000000003</c:v>
                </c:pt>
                <c:pt idx="2">
                  <c:v>46.92</c:v>
                </c:pt>
                <c:pt idx="3">
                  <c:v>50.11</c:v>
                </c:pt>
                <c:pt idx="4">
                  <c:v>51.56</c:v>
                </c:pt>
              </c:numCache>
            </c:numRef>
          </c:xVal>
          <c:yVal>
            <c:numRef>
              <c:f>Fundamental!$E$4:$E$8</c:f>
              <c:numCache>
                <c:formatCode>0.00</c:formatCode>
                <c:ptCount val="5"/>
                <c:pt idx="0">
                  <c:v>5.2025174605456108</c:v>
                </c:pt>
                <c:pt idx="1">
                  <c:v>9.9591272558624588</c:v>
                </c:pt>
                <c:pt idx="2">
                  <c:v>16.052863814615755</c:v>
                </c:pt>
                <c:pt idx="3">
                  <c:v>31.969841137061557</c:v>
                </c:pt>
                <c:pt idx="4">
                  <c:v>40.246245677632899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DB7-4A6A-A9FC-E1A4BD085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639392"/>
        <c:axId val="442639064"/>
      </c:scatterChart>
      <c:valAx>
        <c:axId val="442639392"/>
        <c:scaling>
          <c:orientation val="minMax"/>
          <c:min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064"/>
        <c:crosses val="autoZero"/>
        <c:crossBetween val="midCat"/>
      </c:valAx>
      <c:valAx>
        <c:axId val="44263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Rsh(kOhm)</a:t>
                </a:r>
              </a:p>
            </c:rich>
          </c:tx>
          <c:layout>
            <c:manualLayout>
              <c:xMode val="edge"/>
              <c:yMode val="edge"/>
              <c:x val="1.2402304925946326E-2"/>
              <c:y val="0.370235454955716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418631473091373"/>
          <c:y val="0.11972764925972108"/>
          <c:w val="0.49787446890425308"/>
          <c:h val="0.34430220916043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 with and without wire at 3000 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0575039139844361"/>
          <c:w val="0.83174689811500835"/>
          <c:h val="0.71764947967030435"/>
        </c:manualLayout>
      </c:layout>
      <c:scatterChart>
        <c:scatterStyle val="lineMarker"/>
        <c:varyColors val="0"/>
        <c:ser>
          <c:idx val="0"/>
          <c:order val="0"/>
          <c:tx>
            <c:v>3000 A, Q no wire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('3000'!$D$10:$D$12,'3000'!$D$15:$D$17,'3000'!$D$20:$D$22,'3000'!$D$24:$D$26)</c:f>
              <c:numCache>
                <c:formatCode>General</c:formatCode>
                <c:ptCount val="12"/>
                <c:pt idx="0">
                  <c:v>52.46</c:v>
                </c:pt>
                <c:pt idx="1">
                  <c:v>83.03</c:v>
                </c:pt>
                <c:pt idx="2">
                  <c:v>108.41</c:v>
                </c:pt>
                <c:pt idx="3">
                  <c:v>233</c:v>
                </c:pt>
                <c:pt idx="4">
                  <c:v>243.88</c:v>
                </c:pt>
                <c:pt idx="5">
                  <c:v>264.49</c:v>
                </c:pt>
                <c:pt idx="6">
                  <c:v>317.95</c:v>
                </c:pt>
                <c:pt idx="7">
                  <c:v>348.06</c:v>
                </c:pt>
                <c:pt idx="8">
                  <c:v>387.31</c:v>
                </c:pt>
                <c:pt idx="9">
                  <c:v>429.2</c:v>
                </c:pt>
                <c:pt idx="10">
                  <c:v>436.1</c:v>
                </c:pt>
                <c:pt idx="11">
                  <c:v>480.17</c:v>
                </c:pt>
              </c:numCache>
            </c:numRef>
          </c:xVal>
          <c:yVal>
            <c:numRef>
              <c:f>('3000'!$E$10:$E$12,'3000'!$E$15:$E$17,'3000'!$E$20:$E$22,'3000'!$E$24:$E$26)</c:f>
              <c:numCache>
                <c:formatCode>General</c:formatCode>
                <c:ptCount val="12"/>
                <c:pt idx="0">
                  <c:v>1486</c:v>
                </c:pt>
                <c:pt idx="1">
                  <c:v>77</c:v>
                </c:pt>
                <c:pt idx="2">
                  <c:v>570</c:v>
                </c:pt>
                <c:pt idx="3">
                  <c:v>903</c:v>
                </c:pt>
                <c:pt idx="4">
                  <c:v>1294</c:v>
                </c:pt>
                <c:pt idx="5">
                  <c:v>394</c:v>
                </c:pt>
                <c:pt idx="6">
                  <c:v>228</c:v>
                </c:pt>
                <c:pt idx="7">
                  <c:v>383</c:v>
                </c:pt>
                <c:pt idx="8">
                  <c:v>196</c:v>
                </c:pt>
                <c:pt idx="9">
                  <c:v>341</c:v>
                </c:pt>
                <c:pt idx="10">
                  <c:v>175</c:v>
                </c:pt>
                <c:pt idx="11">
                  <c:v>276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C1-40E7-A753-6B6D34F9C54E}"/>
            </c:ext>
          </c:extLst>
        </c:ser>
        <c:ser>
          <c:idx val="1"/>
          <c:order val="1"/>
          <c:tx>
            <c:v>3000 A, Q with wire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('3000'!$A$10:$A$12,'3000'!$A$17:$A$18,'3000'!$A$20:$A$22,'3000'!$A$24:$A$26)</c:f>
              <c:numCache>
                <c:formatCode>General</c:formatCode>
                <c:ptCount val="11"/>
                <c:pt idx="0">
                  <c:v>51.56</c:v>
                </c:pt>
                <c:pt idx="1">
                  <c:v>84.22</c:v>
                </c:pt>
                <c:pt idx="2">
                  <c:v>109.96</c:v>
                </c:pt>
                <c:pt idx="3">
                  <c:v>265.57</c:v>
                </c:pt>
                <c:pt idx="4">
                  <c:v>279.58</c:v>
                </c:pt>
                <c:pt idx="5">
                  <c:v>314.7</c:v>
                </c:pt>
                <c:pt idx="6">
                  <c:v>348.72</c:v>
                </c:pt>
                <c:pt idx="7">
                  <c:v>386.85</c:v>
                </c:pt>
                <c:pt idx="8">
                  <c:v>429.16</c:v>
                </c:pt>
                <c:pt idx="9">
                  <c:v>437.96</c:v>
                </c:pt>
                <c:pt idx="10">
                  <c:v>480.05</c:v>
                </c:pt>
              </c:numCache>
            </c:numRef>
          </c:xVal>
          <c:yVal>
            <c:numRef>
              <c:f>('3000'!$C$10:$C$12,'3000'!$C$17:$C$18,'3000'!$C$20:$C$22,'3000'!$C$24:$C$26)</c:f>
              <c:numCache>
                <c:formatCode>General</c:formatCode>
                <c:ptCount val="11"/>
                <c:pt idx="0">
                  <c:v>1776</c:v>
                </c:pt>
                <c:pt idx="1">
                  <c:v>82</c:v>
                </c:pt>
                <c:pt idx="2">
                  <c:v>537</c:v>
                </c:pt>
                <c:pt idx="3">
                  <c:v>176</c:v>
                </c:pt>
                <c:pt idx="5">
                  <c:v>259</c:v>
                </c:pt>
                <c:pt idx="6">
                  <c:v>364</c:v>
                </c:pt>
                <c:pt idx="7">
                  <c:v>103</c:v>
                </c:pt>
                <c:pt idx="8">
                  <c:v>272</c:v>
                </c:pt>
                <c:pt idx="10">
                  <c:v>233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C1-40E7-A753-6B6D34F9C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591384"/>
        <c:axId val="572592368"/>
      </c:scatterChart>
      <c:valAx>
        <c:axId val="572591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92368"/>
        <c:crosses val="autoZero"/>
        <c:crossBetween val="midCat"/>
      </c:valAx>
      <c:valAx>
        <c:axId val="5725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91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38342082239722"/>
          <c:y val="0.11631889763779529"/>
          <c:w val="0.24483880139982503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Single Gap Impedance, Kathy Harkay, 1993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283010977827405E-2"/>
          <c:y val="9.8524590163934445E-2"/>
          <c:w val="0.83594124164812822"/>
          <c:h val="0.80093211709192091"/>
        </c:manualLayout>
      </c:layout>
      <c:scatterChart>
        <c:scatterStyle val="lineMarker"/>
        <c:varyColors val="0"/>
        <c:ser>
          <c:idx val="1"/>
          <c:order val="0"/>
          <c:tx>
            <c:v>t=9 ms</c:v>
          </c:tx>
          <c:spPr>
            <a:ln w="25400" cap="rnd">
              <a:noFill/>
              <a:round/>
            </a:ln>
            <a:effectLst/>
          </c:spPr>
          <c:marker>
            <c:symbol val="star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Harkay!$C$4</c:f>
              <c:numCache>
                <c:formatCode>General</c:formatCode>
                <c:ptCount val="1"/>
                <c:pt idx="0">
                  <c:v>45.3</c:v>
                </c:pt>
              </c:numCache>
            </c:numRef>
          </c:xVal>
          <c:yVal>
            <c:numRef>
              <c:f>Harkay!$D$4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11-42C4-BD16-97014871EA0B}"/>
            </c:ext>
          </c:extLst>
        </c:ser>
        <c:ser>
          <c:idx val="2"/>
          <c:order val="1"/>
          <c:tx>
            <c:v>12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xVal>
            <c:numRef>
              <c:f>Harkay!$C$6</c:f>
              <c:numCache>
                <c:formatCode>General</c:formatCode>
                <c:ptCount val="1"/>
                <c:pt idx="0">
                  <c:v>49.2</c:v>
                </c:pt>
              </c:numCache>
            </c:numRef>
          </c:xVal>
          <c:yVal>
            <c:numRef>
              <c:f>Harkay!$D$6</c:f>
              <c:numCache>
                <c:formatCode>General</c:formatCode>
                <c:ptCount val="1"/>
                <c:pt idx="0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11-42C4-BD16-97014871EA0B}"/>
            </c:ext>
          </c:extLst>
        </c:ser>
        <c:ser>
          <c:idx val="3"/>
          <c:order val="2"/>
          <c:tx>
            <c:v>15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Harkay!$C$8:$C$16</c:f>
              <c:numCache>
                <c:formatCode>General</c:formatCode>
                <c:ptCount val="9"/>
                <c:pt idx="0">
                  <c:v>51.8</c:v>
                </c:pt>
                <c:pt idx="1">
                  <c:v>82.12</c:v>
                </c:pt>
                <c:pt idx="2">
                  <c:v>84.7</c:v>
                </c:pt>
                <c:pt idx="3">
                  <c:v>103.1</c:v>
                </c:pt>
                <c:pt idx="4">
                  <c:v>162</c:v>
                </c:pt>
                <c:pt idx="5">
                  <c:v>196.8</c:v>
                </c:pt>
                <c:pt idx="6">
                  <c:v>262.10000000000002</c:v>
                </c:pt>
                <c:pt idx="7">
                  <c:v>302.8</c:v>
                </c:pt>
                <c:pt idx="8">
                  <c:v>338.2</c:v>
                </c:pt>
              </c:numCache>
            </c:numRef>
          </c:xVal>
          <c:yVal>
            <c:numRef>
              <c:f>Harkay!$D$8:$D$16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2.11</c:v>
                </c:pt>
                <c:pt idx="2">
                  <c:v>2.5099999999999998</c:v>
                </c:pt>
                <c:pt idx="3">
                  <c:v>5.55</c:v>
                </c:pt>
                <c:pt idx="4">
                  <c:v>2.4700000000000002</c:v>
                </c:pt>
                <c:pt idx="5">
                  <c:v>2.14</c:v>
                </c:pt>
                <c:pt idx="6">
                  <c:v>1.73</c:v>
                </c:pt>
                <c:pt idx="7">
                  <c:v>0.96</c:v>
                </c:pt>
                <c:pt idx="8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11-42C4-BD16-97014871EA0B}"/>
            </c:ext>
          </c:extLst>
        </c:ser>
        <c:ser>
          <c:idx val="4"/>
          <c:order val="3"/>
          <c:tx>
            <c:strRef>
              <c:f>Harkay!$A$18</c:f>
              <c:strCache>
                <c:ptCount val="1"/>
                <c:pt idx="0">
                  <c:v>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Harkay!$C$18:$C$26</c:f>
              <c:numCache>
                <c:formatCode>General</c:formatCode>
                <c:ptCount val="9"/>
                <c:pt idx="0">
                  <c:v>51.78</c:v>
                </c:pt>
                <c:pt idx="1">
                  <c:v>82.15</c:v>
                </c:pt>
                <c:pt idx="2">
                  <c:v>84.71</c:v>
                </c:pt>
                <c:pt idx="3">
                  <c:v>104.1</c:v>
                </c:pt>
                <c:pt idx="4">
                  <c:v>163.6</c:v>
                </c:pt>
                <c:pt idx="5">
                  <c:v>196.8</c:v>
                </c:pt>
                <c:pt idx="6">
                  <c:v>262.7</c:v>
                </c:pt>
                <c:pt idx="7">
                  <c:v>302.89999999999998</c:v>
                </c:pt>
                <c:pt idx="8">
                  <c:v>339.5</c:v>
                </c:pt>
              </c:numCache>
            </c:numRef>
          </c:xVal>
          <c:yVal>
            <c:numRef>
              <c:f>Harkay!$D$18:$D$26</c:f>
              <c:numCache>
                <c:formatCode>General</c:formatCode>
                <c:ptCount val="9"/>
                <c:pt idx="0">
                  <c:v>18.2</c:v>
                </c:pt>
                <c:pt idx="1">
                  <c:v>2.12</c:v>
                </c:pt>
                <c:pt idx="2">
                  <c:v>2.17</c:v>
                </c:pt>
                <c:pt idx="3">
                  <c:v>5.75</c:v>
                </c:pt>
                <c:pt idx="4">
                  <c:v>2.13</c:v>
                </c:pt>
                <c:pt idx="5">
                  <c:v>2.15</c:v>
                </c:pt>
                <c:pt idx="6">
                  <c:v>2.12</c:v>
                </c:pt>
                <c:pt idx="7">
                  <c:v>1.05</c:v>
                </c:pt>
                <c:pt idx="8">
                  <c:v>3.17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D11-42C4-BD16-97014871EA0B}"/>
            </c:ext>
          </c:extLst>
        </c:ser>
        <c:ser>
          <c:idx val="5"/>
          <c:order val="4"/>
          <c:tx>
            <c:strRef>
              <c:f>Harkay!$A$28</c:f>
              <c:strCache>
                <c:ptCount val="1"/>
                <c:pt idx="0">
                  <c:v>18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Harkay!$C$28:$C$36</c:f>
              <c:numCache>
                <c:formatCode>General</c:formatCode>
                <c:ptCount val="9"/>
                <c:pt idx="0">
                  <c:v>52</c:v>
                </c:pt>
                <c:pt idx="1">
                  <c:v>82.12</c:v>
                </c:pt>
                <c:pt idx="2">
                  <c:v>84.71</c:v>
                </c:pt>
                <c:pt idx="3">
                  <c:v>104.5</c:v>
                </c:pt>
                <c:pt idx="4">
                  <c:v>164.1</c:v>
                </c:pt>
                <c:pt idx="5">
                  <c:v>196.8</c:v>
                </c:pt>
                <c:pt idx="6">
                  <c:v>263</c:v>
                </c:pt>
                <c:pt idx="7">
                  <c:v>302.89999999999998</c:v>
                </c:pt>
                <c:pt idx="8">
                  <c:v>340</c:v>
                </c:pt>
              </c:numCache>
            </c:numRef>
          </c:xVal>
          <c:yVal>
            <c:numRef>
              <c:f>Harkay!$D$28:$D$36</c:f>
              <c:numCache>
                <c:formatCode>General</c:formatCode>
                <c:ptCount val="9"/>
                <c:pt idx="0">
                  <c:v>16.8</c:v>
                </c:pt>
                <c:pt idx="1">
                  <c:v>1.82</c:v>
                </c:pt>
                <c:pt idx="2">
                  <c:v>2.17</c:v>
                </c:pt>
                <c:pt idx="3">
                  <c:v>5.13</c:v>
                </c:pt>
                <c:pt idx="4">
                  <c:v>1.81</c:v>
                </c:pt>
                <c:pt idx="5">
                  <c:v>1.99</c:v>
                </c:pt>
                <c:pt idx="6">
                  <c:v>2.1</c:v>
                </c:pt>
                <c:pt idx="7">
                  <c:v>1.1000000000000001</c:v>
                </c:pt>
                <c:pt idx="8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D11-42C4-BD16-97014871EA0B}"/>
            </c:ext>
          </c:extLst>
        </c:ser>
        <c:ser>
          <c:idx val="6"/>
          <c:order val="5"/>
          <c:tx>
            <c:strRef>
              <c:f>Harkay!$A$39</c:f>
              <c:strCache>
                <c:ptCount val="1"/>
                <c:pt idx="0">
                  <c:v>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Harkay!$C$39:$C$47</c:f>
              <c:numCache>
                <c:formatCode>General</c:formatCode>
                <c:ptCount val="9"/>
                <c:pt idx="0">
                  <c:v>52.16</c:v>
                </c:pt>
                <c:pt idx="1">
                  <c:v>82.14</c:v>
                </c:pt>
                <c:pt idx="2">
                  <c:v>84.7</c:v>
                </c:pt>
                <c:pt idx="3">
                  <c:v>104.8</c:v>
                </c:pt>
                <c:pt idx="4">
                  <c:v>164.5</c:v>
                </c:pt>
                <c:pt idx="5">
                  <c:v>196.8</c:v>
                </c:pt>
                <c:pt idx="6">
                  <c:v>263.39999999999998</c:v>
                </c:pt>
                <c:pt idx="7">
                  <c:v>304</c:v>
                </c:pt>
                <c:pt idx="8">
                  <c:v>340.4</c:v>
                </c:pt>
              </c:numCache>
            </c:numRef>
          </c:xVal>
          <c:yVal>
            <c:numRef>
              <c:f>Harkay!$D$39:$D$47</c:f>
              <c:numCache>
                <c:formatCode>General</c:formatCode>
                <c:ptCount val="9"/>
                <c:pt idx="0">
                  <c:v>17.600000000000001</c:v>
                </c:pt>
                <c:pt idx="1">
                  <c:v>2.11</c:v>
                </c:pt>
                <c:pt idx="2">
                  <c:v>2.5</c:v>
                </c:pt>
                <c:pt idx="3">
                  <c:v>5.93</c:v>
                </c:pt>
                <c:pt idx="4">
                  <c:v>1.89</c:v>
                </c:pt>
                <c:pt idx="5">
                  <c:v>2.15</c:v>
                </c:pt>
                <c:pt idx="6">
                  <c:v>2.2000000000000002</c:v>
                </c:pt>
                <c:pt idx="7">
                  <c:v>1.1599999999999999</c:v>
                </c:pt>
                <c:pt idx="8">
                  <c:v>3.18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D11-42C4-BD16-97014871EA0B}"/>
            </c:ext>
          </c:extLst>
        </c:ser>
        <c:ser>
          <c:idx val="7"/>
          <c:order val="6"/>
          <c:tx>
            <c:strRef>
              <c:f>Harkay!$A$49</c:f>
              <c:strCache>
                <c:ptCount val="1"/>
                <c:pt idx="0">
                  <c:v>20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933FF"/>
              </a:solidFill>
              <a:ln w="9525">
                <a:solidFill>
                  <a:srgbClr val="9933FF"/>
                </a:solidFill>
              </a:ln>
              <a:effectLst/>
            </c:spPr>
          </c:marker>
          <c:xVal>
            <c:numRef>
              <c:f>Harkay!$C$49:$C$58</c:f>
              <c:numCache>
                <c:formatCode>General</c:formatCode>
                <c:ptCount val="10"/>
                <c:pt idx="0">
                  <c:v>52.29</c:v>
                </c:pt>
                <c:pt idx="1">
                  <c:v>82.09</c:v>
                </c:pt>
                <c:pt idx="2">
                  <c:v>84.69</c:v>
                </c:pt>
                <c:pt idx="3">
                  <c:v>105.1</c:v>
                </c:pt>
                <c:pt idx="4">
                  <c:v>164.8</c:v>
                </c:pt>
                <c:pt idx="5">
                  <c:v>196.7</c:v>
                </c:pt>
                <c:pt idx="6">
                  <c:v>263.5</c:v>
                </c:pt>
                <c:pt idx="7">
                  <c:v>301.7</c:v>
                </c:pt>
                <c:pt idx="8">
                  <c:v>304.8</c:v>
                </c:pt>
                <c:pt idx="9">
                  <c:v>340.7</c:v>
                </c:pt>
              </c:numCache>
            </c:numRef>
          </c:xVal>
          <c:yVal>
            <c:numRef>
              <c:f>Harkay!$D$49:$D$58</c:f>
              <c:numCache>
                <c:formatCode>General</c:formatCode>
                <c:ptCount val="10"/>
                <c:pt idx="0">
                  <c:v>15.6</c:v>
                </c:pt>
                <c:pt idx="1">
                  <c:v>1.88</c:v>
                </c:pt>
                <c:pt idx="2">
                  <c:v>2.21</c:v>
                </c:pt>
                <c:pt idx="3">
                  <c:v>5.42</c:v>
                </c:pt>
                <c:pt idx="4">
                  <c:v>1.75</c:v>
                </c:pt>
                <c:pt idx="5">
                  <c:v>2.15</c:v>
                </c:pt>
                <c:pt idx="6">
                  <c:v>2.44</c:v>
                </c:pt>
                <c:pt idx="7">
                  <c:v>0.9</c:v>
                </c:pt>
                <c:pt idx="8">
                  <c:v>1.25</c:v>
                </c:pt>
                <c:pt idx="9">
                  <c:v>3.85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D11-42C4-BD16-97014871EA0B}"/>
            </c:ext>
          </c:extLst>
        </c:ser>
        <c:ser>
          <c:idx val="8"/>
          <c:order val="7"/>
          <c:tx>
            <c:strRef>
              <c:f>Harkay!$A$60</c:f>
              <c:strCache>
                <c:ptCount val="1"/>
                <c:pt idx="0">
                  <c:v>21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0000"/>
              </a:solidFill>
              <a:ln w="19050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xVal>
            <c:numRef>
              <c:f>Harkay!$C$60:$C$69</c:f>
              <c:numCache>
                <c:formatCode>General</c:formatCode>
                <c:ptCount val="10"/>
                <c:pt idx="0">
                  <c:v>52.34</c:v>
                </c:pt>
                <c:pt idx="1">
                  <c:v>82.12</c:v>
                </c:pt>
                <c:pt idx="2">
                  <c:v>84.71</c:v>
                </c:pt>
                <c:pt idx="3">
                  <c:v>105.2</c:v>
                </c:pt>
                <c:pt idx="4">
                  <c:v>164.9</c:v>
                </c:pt>
                <c:pt idx="5">
                  <c:v>196.8</c:v>
                </c:pt>
                <c:pt idx="6">
                  <c:v>263.7</c:v>
                </c:pt>
                <c:pt idx="7">
                  <c:v>302.10000000000002</c:v>
                </c:pt>
                <c:pt idx="8">
                  <c:v>305.60000000000002</c:v>
                </c:pt>
                <c:pt idx="9">
                  <c:v>340.9</c:v>
                </c:pt>
              </c:numCache>
            </c:numRef>
          </c:xVal>
          <c:yVal>
            <c:numRef>
              <c:f>Harkay!$D$60:$D$69</c:f>
              <c:numCache>
                <c:formatCode>General</c:formatCode>
                <c:ptCount val="10"/>
                <c:pt idx="0">
                  <c:v>18.3</c:v>
                </c:pt>
                <c:pt idx="1">
                  <c:v>2.11</c:v>
                </c:pt>
                <c:pt idx="2">
                  <c:v>2.52</c:v>
                </c:pt>
                <c:pt idx="3">
                  <c:v>5.95</c:v>
                </c:pt>
                <c:pt idx="4">
                  <c:v>1.72</c:v>
                </c:pt>
                <c:pt idx="5">
                  <c:v>2.13</c:v>
                </c:pt>
                <c:pt idx="6">
                  <c:v>2.2000000000000002</c:v>
                </c:pt>
                <c:pt idx="7">
                  <c:v>0.77</c:v>
                </c:pt>
                <c:pt idx="8">
                  <c:v>1.1100000000000001</c:v>
                </c:pt>
                <c:pt idx="9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D11-42C4-BD16-97014871EA0B}"/>
            </c:ext>
          </c:extLst>
        </c:ser>
        <c:ser>
          <c:idx val="9"/>
          <c:order val="8"/>
          <c:tx>
            <c:strRef>
              <c:f>Harkay!$A$71</c:f>
              <c:strCache>
                <c:ptCount val="1"/>
                <c:pt idx="0">
                  <c:v>23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Harkay!$C$71:$C$80</c:f>
              <c:numCache>
                <c:formatCode>General</c:formatCode>
                <c:ptCount val="10"/>
                <c:pt idx="0">
                  <c:v>52.56</c:v>
                </c:pt>
                <c:pt idx="1">
                  <c:v>82.15</c:v>
                </c:pt>
                <c:pt idx="2">
                  <c:v>84.71</c:v>
                </c:pt>
                <c:pt idx="3">
                  <c:v>105.6</c:v>
                </c:pt>
                <c:pt idx="4">
                  <c:v>165.4</c:v>
                </c:pt>
                <c:pt idx="5">
                  <c:v>196.8</c:v>
                </c:pt>
                <c:pt idx="6">
                  <c:v>264.10000000000002</c:v>
                </c:pt>
                <c:pt idx="7">
                  <c:v>302.3</c:v>
                </c:pt>
                <c:pt idx="8">
                  <c:v>306.89999999999998</c:v>
                </c:pt>
                <c:pt idx="9">
                  <c:v>341.5</c:v>
                </c:pt>
              </c:numCache>
            </c:numRef>
          </c:xVal>
          <c:yVal>
            <c:numRef>
              <c:f>Harkay!$D$71:$D$80</c:f>
              <c:numCache>
                <c:formatCode>General</c:formatCode>
                <c:ptCount val="10"/>
                <c:pt idx="0">
                  <c:v>18.8</c:v>
                </c:pt>
                <c:pt idx="1">
                  <c:v>2.2200000000000002</c:v>
                </c:pt>
                <c:pt idx="2">
                  <c:v>2.66</c:v>
                </c:pt>
                <c:pt idx="3">
                  <c:v>6.35</c:v>
                </c:pt>
                <c:pt idx="4">
                  <c:v>1.63</c:v>
                </c:pt>
                <c:pt idx="5">
                  <c:v>2.2599999999999998</c:v>
                </c:pt>
                <c:pt idx="6">
                  <c:v>2.3199999999999998</c:v>
                </c:pt>
                <c:pt idx="7">
                  <c:v>0.85</c:v>
                </c:pt>
                <c:pt idx="8">
                  <c:v>1.1499999999999999</c:v>
                </c:pt>
                <c:pt idx="9">
                  <c:v>3.37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D11-42C4-BD16-97014871EA0B}"/>
            </c:ext>
          </c:extLst>
        </c:ser>
        <c:ser>
          <c:idx val="10"/>
          <c:order val="9"/>
          <c:tx>
            <c:strRef>
              <c:f>Harkay!$A$82</c:f>
              <c:strCache>
                <c:ptCount val="1"/>
                <c:pt idx="0">
                  <c:v>25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Harkay!$C$82:$C$91</c:f>
              <c:numCache>
                <c:formatCode>General</c:formatCode>
                <c:ptCount val="10"/>
                <c:pt idx="0">
                  <c:v>52.63</c:v>
                </c:pt>
                <c:pt idx="1">
                  <c:v>82.12</c:v>
                </c:pt>
                <c:pt idx="2">
                  <c:v>84.7</c:v>
                </c:pt>
                <c:pt idx="3">
                  <c:v>105.7</c:v>
                </c:pt>
                <c:pt idx="4">
                  <c:v>165.6</c:v>
                </c:pt>
                <c:pt idx="5">
                  <c:v>196.8</c:v>
                </c:pt>
                <c:pt idx="6">
                  <c:v>264.2</c:v>
                </c:pt>
                <c:pt idx="7">
                  <c:v>302.39999999999998</c:v>
                </c:pt>
                <c:pt idx="8">
                  <c:v>307.5</c:v>
                </c:pt>
                <c:pt idx="9">
                  <c:v>341.7</c:v>
                </c:pt>
              </c:numCache>
            </c:numRef>
          </c:xVal>
          <c:yVal>
            <c:numRef>
              <c:f>Harkay!$D$82:$D$91</c:f>
              <c:numCache>
                <c:formatCode>General</c:formatCode>
                <c:ptCount val="10"/>
                <c:pt idx="0">
                  <c:v>18.2</c:v>
                </c:pt>
                <c:pt idx="1">
                  <c:v>2.08</c:v>
                </c:pt>
                <c:pt idx="2">
                  <c:v>2.5</c:v>
                </c:pt>
                <c:pt idx="3">
                  <c:v>6</c:v>
                </c:pt>
                <c:pt idx="4">
                  <c:v>1.5</c:v>
                </c:pt>
                <c:pt idx="5">
                  <c:v>2.12</c:v>
                </c:pt>
                <c:pt idx="6">
                  <c:v>2.2000000000000002</c:v>
                </c:pt>
                <c:pt idx="7">
                  <c:v>0.81</c:v>
                </c:pt>
                <c:pt idx="8">
                  <c:v>1.1200000000000001</c:v>
                </c:pt>
                <c:pt idx="9">
                  <c:v>3.24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D11-42C4-BD16-97014871EA0B}"/>
            </c:ext>
          </c:extLst>
        </c:ser>
        <c:ser>
          <c:idx val="11"/>
          <c:order val="10"/>
          <c:tx>
            <c:strRef>
              <c:f>Harkay!$A$93</c:f>
              <c:strCache>
                <c:ptCount val="1"/>
                <c:pt idx="0">
                  <c:v>29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Harkay!$C$93:$C$102</c:f>
              <c:numCache>
                <c:formatCode>General</c:formatCode>
                <c:ptCount val="10"/>
                <c:pt idx="0">
                  <c:v>52.76</c:v>
                </c:pt>
                <c:pt idx="1">
                  <c:v>82.1</c:v>
                </c:pt>
                <c:pt idx="2">
                  <c:v>84.7</c:v>
                </c:pt>
                <c:pt idx="3">
                  <c:v>106</c:v>
                </c:pt>
                <c:pt idx="4">
                  <c:v>165.8</c:v>
                </c:pt>
                <c:pt idx="5">
                  <c:v>196.8</c:v>
                </c:pt>
                <c:pt idx="6">
                  <c:v>264.39999999999998</c:v>
                </c:pt>
                <c:pt idx="7">
                  <c:v>302.5</c:v>
                </c:pt>
                <c:pt idx="8">
                  <c:v>308.2</c:v>
                </c:pt>
                <c:pt idx="9">
                  <c:v>342</c:v>
                </c:pt>
              </c:numCache>
            </c:numRef>
          </c:xVal>
          <c:yVal>
            <c:numRef>
              <c:f>Harkay!$D$93:$D$102</c:f>
              <c:numCache>
                <c:formatCode>General</c:formatCode>
                <c:ptCount val="10"/>
                <c:pt idx="0">
                  <c:v>18</c:v>
                </c:pt>
                <c:pt idx="1">
                  <c:v>2.08</c:v>
                </c:pt>
                <c:pt idx="2">
                  <c:v>2.5</c:v>
                </c:pt>
                <c:pt idx="3">
                  <c:v>6</c:v>
                </c:pt>
                <c:pt idx="4">
                  <c:v>1.37</c:v>
                </c:pt>
                <c:pt idx="5">
                  <c:v>2.09</c:v>
                </c:pt>
                <c:pt idx="6">
                  <c:v>2.16</c:v>
                </c:pt>
                <c:pt idx="7">
                  <c:v>0.82</c:v>
                </c:pt>
                <c:pt idx="8">
                  <c:v>1.1399999999999999</c:v>
                </c:pt>
                <c:pt idx="9">
                  <c:v>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D11-42C4-BD16-97014871EA0B}"/>
            </c:ext>
          </c:extLst>
        </c:ser>
        <c:ser>
          <c:idx val="12"/>
          <c:order val="11"/>
          <c:tx>
            <c:v>t = 35 ms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9933FF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Harkay!$C$104:$C$113</c:f>
              <c:numCache>
                <c:formatCode>General</c:formatCode>
                <c:ptCount val="10"/>
                <c:pt idx="0">
                  <c:v>52.8</c:v>
                </c:pt>
                <c:pt idx="1">
                  <c:v>82.1</c:v>
                </c:pt>
                <c:pt idx="2">
                  <c:v>84.7</c:v>
                </c:pt>
                <c:pt idx="3">
                  <c:v>106.1</c:v>
                </c:pt>
                <c:pt idx="4">
                  <c:v>166</c:v>
                </c:pt>
                <c:pt idx="5">
                  <c:v>196.8</c:v>
                </c:pt>
                <c:pt idx="6">
                  <c:v>264.60000000000002</c:v>
                </c:pt>
                <c:pt idx="7">
                  <c:v>302.60000000000002</c:v>
                </c:pt>
                <c:pt idx="8">
                  <c:v>308.8</c:v>
                </c:pt>
                <c:pt idx="9">
                  <c:v>342.2</c:v>
                </c:pt>
              </c:numCache>
            </c:numRef>
          </c:xVal>
          <c:yVal>
            <c:numRef>
              <c:f>Harkay!$D$104:$D$113</c:f>
              <c:numCache>
                <c:formatCode>General</c:formatCode>
                <c:ptCount val="10"/>
                <c:pt idx="0">
                  <c:v>20.100000000000001</c:v>
                </c:pt>
                <c:pt idx="1">
                  <c:v>2.08</c:v>
                </c:pt>
                <c:pt idx="2">
                  <c:v>2.5</c:v>
                </c:pt>
                <c:pt idx="3">
                  <c:v>6</c:v>
                </c:pt>
                <c:pt idx="4">
                  <c:v>1.27</c:v>
                </c:pt>
                <c:pt idx="5">
                  <c:v>2.1</c:v>
                </c:pt>
                <c:pt idx="6">
                  <c:v>2.17</c:v>
                </c:pt>
                <c:pt idx="7">
                  <c:v>0.82</c:v>
                </c:pt>
                <c:pt idx="8">
                  <c:v>1.17</c:v>
                </c:pt>
                <c:pt idx="9">
                  <c:v>3.29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D11-42C4-BD16-97014871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639392"/>
        <c:axId val="442639064"/>
      </c:scatterChart>
      <c:valAx>
        <c:axId val="44263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064"/>
        <c:crosses val="autoZero"/>
        <c:crossBetween val="midCat"/>
      </c:valAx>
      <c:valAx>
        <c:axId val="44263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Rsh(kOhm)</a:t>
                </a:r>
              </a:p>
            </c:rich>
          </c:tx>
          <c:layout>
            <c:manualLayout>
              <c:xMode val="edge"/>
              <c:yMode val="edge"/>
              <c:x val="2.8622100118647163E-2"/>
              <c:y val="0.37772012105044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07139395467019"/>
          <c:y val="0.1001465994829784"/>
          <c:w val="0.15090239703301683"/>
          <c:h val="0.59720166352957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Single Gap Impedance</a:t>
            </a:r>
            <a:r>
              <a:rPr lang="en-US" sz="2000" baseline="0"/>
              <a:t> Measurements, HOMs, up to 220 MHz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283010977827405E-2"/>
          <c:y val="9.8524590163934445E-2"/>
          <c:w val="0.77544703486046462"/>
          <c:h val="0.7955941779969069"/>
        </c:manualLayout>
      </c:layout>
      <c:scatterChart>
        <c:scatterStyle val="lineMarker"/>
        <c:varyColors val="0"/>
        <c:ser>
          <c:idx val="3"/>
          <c:order val="0"/>
          <c:tx>
            <c:v>15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Harkay!$C$9:$C$16</c:f>
              <c:numCache>
                <c:formatCode>General</c:formatCode>
                <c:ptCount val="8"/>
                <c:pt idx="0">
                  <c:v>82.12</c:v>
                </c:pt>
                <c:pt idx="1">
                  <c:v>84.7</c:v>
                </c:pt>
                <c:pt idx="2">
                  <c:v>103.1</c:v>
                </c:pt>
                <c:pt idx="3">
                  <c:v>162</c:v>
                </c:pt>
                <c:pt idx="4">
                  <c:v>196.8</c:v>
                </c:pt>
                <c:pt idx="5">
                  <c:v>262.10000000000002</c:v>
                </c:pt>
                <c:pt idx="6">
                  <c:v>302.8</c:v>
                </c:pt>
                <c:pt idx="7">
                  <c:v>338.2</c:v>
                </c:pt>
              </c:numCache>
            </c:numRef>
          </c:xVal>
          <c:yVal>
            <c:numRef>
              <c:f>Harkay!$D$9:$D$16</c:f>
              <c:numCache>
                <c:formatCode>General</c:formatCode>
                <c:ptCount val="8"/>
                <c:pt idx="0">
                  <c:v>2.11</c:v>
                </c:pt>
                <c:pt idx="1">
                  <c:v>2.5099999999999998</c:v>
                </c:pt>
                <c:pt idx="2">
                  <c:v>5.55</c:v>
                </c:pt>
                <c:pt idx="3">
                  <c:v>2.4700000000000002</c:v>
                </c:pt>
                <c:pt idx="4">
                  <c:v>2.14</c:v>
                </c:pt>
                <c:pt idx="5">
                  <c:v>1.73</c:v>
                </c:pt>
                <c:pt idx="6">
                  <c:v>0.96</c:v>
                </c:pt>
                <c:pt idx="7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86-41F0-9C87-5FD56F8BC623}"/>
            </c:ext>
          </c:extLst>
        </c:ser>
        <c:ser>
          <c:idx val="4"/>
          <c:order val="1"/>
          <c:tx>
            <c:strRef>
              <c:f>Harkay!$A$18</c:f>
              <c:strCache>
                <c:ptCount val="1"/>
                <c:pt idx="0">
                  <c:v>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Harkay!$C$19:$C$26</c:f>
              <c:numCache>
                <c:formatCode>General</c:formatCode>
                <c:ptCount val="8"/>
                <c:pt idx="0">
                  <c:v>82.15</c:v>
                </c:pt>
                <c:pt idx="1">
                  <c:v>84.71</c:v>
                </c:pt>
                <c:pt idx="2">
                  <c:v>104.1</c:v>
                </c:pt>
                <c:pt idx="3">
                  <c:v>163.6</c:v>
                </c:pt>
                <c:pt idx="4">
                  <c:v>196.8</c:v>
                </c:pt>
                <c:pt idx="5">
                  <c:v>262.7</c:v>
                </c:pt>
                <c:pt idx="6">
                  <c:v>302.89999999999998</c:v>
                </c:pt>
                <c:pt idx="7">
                  <c:v>339.5</c:v>
                </c:pt>
              </c:numCache>
            </c:numRef>
          </c:xVal>
          <c:yVal>
            <c:numRef>
              <c:f>Harkay!$D$19:$D$26</c:f>
              <c:numCache>
                <c:formatCode>General</c:formatCode>
                <c:ptCount val="8"/>
                <c:pt idx="0">
                  <c:v>2.12</c:v>
                </c:pt>
                <c:pt idx="1">
                  <c:v>2.17</c:v>
                </c:pt>
                <c:pt idx="2">
                  <c:v>5.75</c:v>
                </c:pt>
                <c:pt idx="3">
                  <c:v>2.13</c:v>
                </c:pt>
                <c:pt idx="4">
                  <c:v>2.15</c:v>
                </c:pt>
                <c:pt idx="5">
                  <c:v>2.12</c:v>
                </c:pt>
                <c:pt idx="6">
                  <c:v>1.05</c:v>
                </c:pt>
                <c:pt idx="7">
                  <c:v>3.17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1F0-9C87-5FD56F8BC623}"/>
            </c:ext>
          </c:extLst>
        </c:ser>
        <c:ser>
          <c:idx val="5"/>
          <c:order val="2"/>
          <c:tx>
            <c:strRef>
              <c:f>Harkay!$A$28</c:f>
              <c:strCache>
                <c:ptCount val="1"/>
                <c:pt idx="0">
                  <c:v>18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Harkay!$C$29:$C$36</c:f>
              <c:numCache>
                <c:formatCode>General</c:formatCode>
                <c:ptCount val="8"/>
                <c:pt idx="0">
                  <c:v>82.12</c:v>
                </c:pt>
                <c:pt idx="1">
                  <c:v>84.71</c:v>
                </c:pt>
                <c:pt idx="2">
                  <c:v>104.5</c:v>
                </c:pt>
                <c:pt idx="3">
                  <c:v>164.1</c:v>
                </c:pt>
                <c:pt idx="4">
                  <c:v>196.8</c:v>
                </c:pt>
                <c:pt idx="5">
                  <c:v>263</c:v>
                </c:pt>
                <c:pt idx="6">
                  <c:v>302.89999999999998</c:v>
                </c:pt>
                <c:pt idx="7">
                  <c:v>340</c:v>
                </c:pt>
              </c:numCache>
            </c:numRef>
          </c:xVal>
          <c:yVal>
            <c:numRef>
              <c:f>Harkay!$D$29:$D$36</c:f>
              <c:numCache>
                <c:formatCode>General</c:formatCode>
                <c:ptCount val="8"/>
                <c:pt idx="0">
                  <c:v>1.82</c:v>
                </c:pt>
                <c:pt idx="1">
                  <c:v>2.17</c:v>
                </c:pt>
                <c:pt idx="2">
                  <c:v>5.13</c:v>
                </c:pt>
                <c:pt idx="3">
                  <c:v>1.81</c:v>
                </c:pt>
                <c:pt idx="4">
                  <c:v>1.99</c:v>
                </c:pt>
                <c:pt idx="5">
                  <c:v>2.1</c:v>
                </c:pt>
                <c:pt idx="6">
                  <c:v>1.1000000000000001</c:v>
                </c:pt>
                <c:pt idx="7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86-41F0-9C87-5FD56F8BC623}"/>
            </c:ext>
          </c:extLst>
        </c:ser>
        <c:ser>
          <c:idx val="6"/>
          <c:order val="3"/>
          <c:tx>
            <c:strRef>
              <c:f>Harkay!$A$39</c:f>
              <c:strCache>
                <c:ptCount val="1"/>
                <c:pt idx="0">
                  <c:v>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Harkay!$C$40:$C$47</c:f>
              <c:numCache>
                <c:formatCode>General</c:formatCode>
                <c:ptCount val="8"/>
                <c:pt idx="0">
                  <c:v>82.14</c:v>
                </c:pt>
                <c:pt idx="1">
                  <c:v>84.7</c:v>
                </c:pt>
                <c:pt idx="2">
                  <c:v>104.8</c:v>
                </c:pt>
                <c:pt idx="3">
                  <c:v>164.5</c:v>
                </c:pt>
                <c:pt idx="4">
                  <c:v>196.8</c:v>
                </c:pt>
                <c:pt idx="5">
                  <c:v>263.39999999999998</c:v>
                </c:pt>
                <c:pt idx="6">
                  <c:v>304</c:v>
                </c:pt>
                <c:pt idx="7">
                  <c:v>340.4</c:v>
                </c:pt>
              </c:numCache>
            </c:numRef>
          </c:xVal>
          <c:yVal>
            <c:numRef>
              <c:f>Harkay!$D$40:$D$47</c:f>
              <c:numCache>
                <c:formatCode>General</c:formatCode>
                <c:ptCount val="8"/>
                <c:pt idx="0">
                  <c:v>2.11</c:v>
                </c:pt>
                <c:pt idx="1">
                  <c:v>2.5</c:v>
                </c:pt>
                <c:pt idx="2">
                  <c:v>5.93</c:v>
                </c:pt>
                <c:pt idx="3">
                  <c:v>1.89</c:v>
                </c:pt>
                <c:pt idx="4">
                  <c:v>2.15</c:v>
                </c:pt>
                <c:pt idx="5">
                  <c:v>2.2000000000000002</c:v>
                </c:pt>
                <c:pt idx="6">
                  <c:v>1.1599999999999999</c:v>
                </c:pt>
                <c:pt idx="7">
                  <c:v>3.18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86-41F0-9C87-5FD56F8BC623}"/>
            </c:ext>
          </c:extLst>
        </c:ser>
        <c:ser>
          <c:idx val="7"/>
          <c:order val="4"/>
          <c:tx>
            <c:strRef>
              <c:f>Harkay!$A$49</c:f>
              <c:strCache>
                <c:ptCount val="1"/>
                <c:pt idx="0">
                  <c:v>20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933FF"/>
              </a:solidFill>
              <a:ln w="9525">
                <a:solidFill>
                  <a:srgbClr val="9933FF"/>
                </a:solidFill>
              </a:ln>
              <a:effectLst/>
            </c:spPr>
          </c:marker>
          <c:xVal>
            <c:numRef>
              <c:f>Harkay!$C$50:$C$58</c:f>
              <c:numCache>
                <c:formatCode>General</c:formatCode>
                <c:ptCount val="9"/>
                <c:pt idx="0">
                  <c:v>82.09</c:v>
                </c:pt>
                <c:pt idx="1">
                  <c:v>84.69</c:v>
                </c:pt>
                <c:pt idx="2">
                  <c:v>105.1</c:v>
                </c:pt>
                <c:pt idx="3">
                  <c:v>164.8</c:v>
                </c:pt>
                <c:pt idx="4">
                  <c:v>196.7</c:v>
                </c:pt>
                <c:pt idx="5">
                  <c:v>263.5</c:v>
                </c:pt>
                <c:pt idx="6">
                  <c:v>301.7</c:v>
                </c:pt>
                <c:pt idx="7">
                  <c:v>304.8</c:v>
                </c:pt>
                <c:pt idx="8">
                  <c:v>340.7</c:v>
                </c:pt>
              </c:numCache>
            </c:numRef>
          </c:xVal>
          <c:yVal>
            <c:numRef>
              <c:f>Harkay!$D$50:$D$58</c:f>
              <c:numCache>
                <c:formatCode>General</c:formatCode>
                <c:ptCount val="9"/>
                <c:pt idx="0">
                  <c:v>1.88</c:v>
                </c:pt>
                <c:pt idx="1">
                  <c:v>2.21</c:v>
                </c:pt>
                <c:pt idx="2">
                  <c:v>5.42</c:v>
                </c:pt>
                <c:pt idx="3">
                  <c:v>1.75</c:v>
                </c:pt>
                <c:pt idx="4">
                  <c:v>2.15</c:v>
                </c:pt>
                <c:pt idx="5">
                  <c:v>2.44</c:v>
                </c:pt>
                <c:pt idx="6">
                  <c:v>0.9</c:v>
                </c:pt>
                <c:pt idx="7">
                  <c:v>1.25</c:v>
                </c:pt>
                <c:pt idx="8">
                  <c:v>3.85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886-41F0-9C87-5FD56F8BC623}"/>
            </c:ext>
          </c:extLst>
        </c:ser>
        <c:ser>
          <c:idx val="8"/>
          <c:order val="5"/>
          <c:tx>
            <c:strRef>
              <c:f>Harkay!$A$60</c:f>
              <c:strCache>
                <c:ptCount val="1"/>
                <c:pt idx="0">
                  <c:v>21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0000"/>
              </a:solidFill>
              <a:ln w="19050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xVal>
            <c:numRef>
              <c:f>Harkay!$C$61:$C$69</c:f>
              <c:numCache>
                <c:formatCode>General</c:formatCode>
                <c:ptCount val="9"/>
                <c:pt idx="0">
                  <c:v>82.12</c:v>
                </c:pt>
                <c:pt idx="1">
                  <c:v>84.71</c:v>
                </c:pt>
                <c:pt idx="2">
                  <c:v>105.2</c:v>
                </c:pt>
                <c:pt idx="3">
                  <c:v>164.9</c:v>
                </c:pt>
                <c:pt idx="4">
                  <c:v>196.8</c:v>
                </c:pt>
                <c:pt idx="5">
                  <c:v>263.7</c:v>
                </c:pt>
                <c:pt idx="6">
                  <c:v>302.10000000000002</c:v>
                </c:pt>
                <c:pt idx="7">
                  <c:v>305.60000000000002</c:v>
                </c:pt>
                <c:pt idx="8">
                  <c:v>340.9</c:v>
                </c:pt>
              </c:numCache>
            </c:numRef>
          </c:xVal>
          <c:yVal>
            <c:numRef>
              <c:f>Harkay!$D$61:$D$69</c:f>
              <c:numCache>
                <c:formatCode>General</c:formatCode>
                <c:ptCount val="9"/>
                <c:pt idx="0">
                  <c:v>2.11</c:v>
                </c:pt>
                <c:pt idx="1">
                  <c:v>2.52</c:v>
                </c:pt>
                <c:pt idx="2">
                  <c:v>5.95</c:v>
                </c:pt>
                <c:pt idx="3">
                  <c:v>1.72</c:v>
                </c:pt>
                <c:pt idx="4">
                  <c:v>2.13</c:v>
                </c:pt>
                <c:pt idx="5">
                  <c:v>2.2000000000000002</c:v>
                </c:pt>
                <c:pt idx="6">
                  <c:v>0.77</c:v>
                </c:pt>
                <c:pt idx="7">
                  <c:v>1.1100000000000001</c:v>
                </c:pt>
                <c:pt idx="8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886-41F0-9C87-5FD56F8BC623}"/>
            </c:ext>
          </c:extLst>
        </c:ser>
        <c:ser>
          <c:idx val="9"/>
          <c:order val="6"/>
          <c:tx>
            <c:strRef>
              <c:f>Harkay!$A$71</c:f>
              <c:strCache>
                <c:ptCount val="1"/>
                <c:pt idx="0">
                  <c:v>23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Harkay!$C$72:$C$80</c:f>
              <c:numCache>
                <c:formatCode>General</c:formatCode>
                <c:ptCount val="9"/>
                <c:pt idx="0">
                  <c:v>82.15</c:v>
                </c:pt>
                <c:pt idx="1">
                  <c:v>84.71</c:v>
                </c:pt>
                <c:pt idx="2">
                  <c:v>105.6</c:v>
                </c:pt>
                <c:pt idx="3">
                  <c:v>165.4</c:v>
                </c:pt>
                <c:pt idx="4">
                  <c:v>196.8</c:v>
                </c:pt>
                <c:pt idx="5">
                  <c:v>264.10000000000002</c:v>
                </c:pt>
                <c:pt idx="6">
                  <c:v>302.3</c:v>
                </c:pt>
                <c:pt idx="7">
                  <c:v>306.89999999999998</c:v>
                </c:pt>
                <c:pt idx="8">
                  <c:v>341.5</c:v>
                </c:pt>
              </c:numCache>
            </c:numRef>
          </c:xVal>
          <c:yVal>
            <c:numRef>
              <c:f>Harkay!$D$72:$D$80</c:f>
              <c:numCache>
                <c:formatCode>General</c:formatCode>
                <c:ptCount val="9"/>
                <c:pt idx="0">
                  <c:v>2.2200000000000002</c:v>
                </c:pt>
                <c:pt idx="1">
                  <c:v>2.66</c:v>
                </c:pt>
                <c:pt idx="2">
                  <c:v>6.35</c:v>
                </c:pt>
                <c:pt idx="3">
                  <c:v>1.63</c:v>
                </c:pt>
                <c:pt idx="4">
                  <c:v>2.2599999999999998</c:v>
                </c:pt>
                <c:pt idx="5">
                  <c:v>2.3199999999999998</c:v>
                </c:pt>
                <c:pt idx="6">
                  <c:v>0.85</c:v>
                </c:pt>
                <c:pt idx="7">
                  <c:v>1.1499999999999999</c:v>
                </c:pt>
                <c:pt idx="8">
                  <c:v>3.37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886-41F0-9C87-5FD56F8BC623}"/>
            </c:ext>
          </c:extLst>
        </c:ser>
        <c:ser>
          <c:idx val="10"/>
          <c:order val="7"/>
          <c:tx>
            <c:strRef>
              <c:f>Harkay!$A$82</c:f>
              <c:strCache>
                <c:ptCount val="1"/>
                <c:pt idx="0">
                  <c:v>25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Harkay!$C$83:$C$91</c:f>
              <c:numCache>
                <c:formatCode>General</c:formatCode>
                <c:ptCount val="9"/>
                <c:pt idx="0">
                  <c:v>82.12</c:v>
                </c:pt>
                <c:pt idx="1">
                  <c:v>84.7</c:v>
                </c:pt>
                <c:pt idx="2">
                  <c:v>105.7</c:v>
                </c:pt>
                <c:pt idx="3">
                  <c:v>165.6</c:v>
                </c:pt>
                <c:pt idx="4">
                  <c:v>196.8</c:v>
                </c:pt>
                <c:pt idx="5">
                  <c:v>264.2</c:v>
                </c:pt>
                <c:pt idx="6">
                  <c:v>302.39999999999998</c:v>
                </c:pt>
                <c:pt idx="7">
                  <c:v>307.5</c:v>
                </c:pt>
                <c:pt idx="8">
                  <c:v>341.7</c:v>
                </c:pt>
              </c:numCache>
            </c:numRef>
          </c:xVal>
          <c:yVal>
            <c:numRef>
              <c:f>Harkay!$D$83:$D$91</c:f>
              <c:numCache>
                <c:formatCode>General</c:formatCode>
                <c:ptCount val="9"/>
                <c:pt idx="0">
                  <c:v>2.08</c:v>
                </c:pt>
                <c:pt idx="1">
                  <c:v>2.5</c:v>
                </c:pt>
                <c:pt idx="2">
                  <c:v>6</c:v>
                </c:pt>
                <c:pt idx="3">
                  <c:v>1.5</c:v>
                </c:pt>
                <c:pt idx="4">
                  <c:v>2.12</c:v>
                </c:pt>
                <c:pt idx="5">
                  <c:v>2.2000000000000002</c:v>
                </c:pt>
                <c:pt idx="6">
                  <c:v>0.81</c:v>
                </c:pt>
                <c:pt idx="7">
                  <c:v>1.1200000000000001</c:v>
                </c:pt>
                <c:pt idx="8">
                  <c:v>3.24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886-41F0-9C87-5FD56F8BC623}"/>
            </c:ext>
          </c:extLst>
        </c:ser>
        <c:ser>
          <c:idx val="11"/>
          <c:order val="8"/>
          <c:tx>
            <c:strRef>
              <c:f>Harkay!$A$93</c:f>
              <c:strCache>
                <c:ptCount val="1"/>
                <c:pt idx="0">
                  <c:v>29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Harkay!$C$94:$C$102</c:f>
              <c:numCache>
                <c:formatCode>General</c:formatCode>
                <c:ptCount val="9"/>
                <c:pt idx="0">
                  <c:v>82.1</c:v>
                </c:pt>
                <c:pt idx="1">
                  <c:v>84.7</c:v>
                </c:pt>
                <c:pt idx="2">
                  <c:v>106</c:v>
                </c:pt>
                <c:pt idx="3">
                  <c:v>165.8</c:v>
                </c:pt>
                <c:pt idx="4">
                  <c:v>196.8</c:v>
                </c:pt>
                <c:pt idx="5">
                  <c:v>264.39999999999998</c:v>
                </c:pt>
                <c:pt idx="6">
                  <c:v>302.5</c:v>
                </c:pt>
                <c:pt idx="7">
                  <c:v>308.2</c:v>
                </c:pt>
                <c:pt idx="8">
                  <c:v>342</c:v>
                </c:pt>
              </c:numCache>
            </c:numRef>
          </c:xVal>
          <c:yVal>
            <c:numRef>
              <c:f>Harkay!$D$94:$D$102</c:f>
              <c:numCache>
                <c:formatCode>General</c:formatCode>
                <c:ptCount val="9"/>
                <c:pt idx="0">
                  <c:v>2.08</c:v>
                </c:pt>
                <c:pt idx="1">
                  <c:v>2.5</c:v>
                </c:pt>
                <c:pt idx="2">
                  <c:v>6</c:v>
                </c:pt>
                <c:pt idx="3">
                  <c:v>1.37</c:v>
                </c:pt>
                <c:pt idx="4">
                  <c:v>2.09</c:v>
                </c:pt>
                <c:pt idx="5">
                  <c:v>2.16</c:v>
                </c:pt>
                <c:pt idx="6">
                  <c:v>0.82</c:v>
                </c:pt>
                <c:pt idx="7">
                  <c:v>1.1399999999999999</c:v>
                </c:pt>
                <c:pt idx="8">
                  <c:v>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886-41F0-9C87-5FD56F8BC623}"/>
            </c:ext>
          </c:extLst>
        </c:ser>
        <c:ser>
          <c:idx val="12"/>
          <c:order val="9"/>
          <c:tx>
            <c:strRef>
              <c:f>Harkay!$A$104</c:f>
              <c:strCache>
                <c:ptCount val="1"/>
                <c:pt idx="0">
                  <c:v>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9933FF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Harkay!$C$105:$C$113</c:f>
              <c:numCache>
                <c:formatCode>General</c:formatCode>
                <c:ptCount val="9"/>
                <c:pt idx="0">
                  <c:v>82.1</c:v>
                </c:pt>
                <c:pt idx="1">
                  <c:v>84.7</c:v>
                </c:pt>
                <c:pt idx="2">
                  <c:v>106.1</c:v>
                </c:pt>
                <c:pt idx="3">
                  <c:v>166</c:v>
                </c:pt>
                <c:pt idx="4">
                  <c:v>196.8</c:v>
                </c:pt>
                <c:pt idx="5">
                  <c:v>264.60000000000002</c:v>
                </c:pt>
                <c:pt idx="6">
                  <c:v>302.60000000000002</c:v>
                </c:pt>
                <c:pt idx="7">
                  <c:v>308.8</c:v>
                </c:pt>
                <c:pt idx="8">
                  <c:v>342.2</c:v>
                </c:pt>
              </c:numCache>
            </c:numRef>
          </c:xVal>
          <c:yVal>
            <c:numRef>
              <c:f>Harkay!$D$105:$D$113</c:f>
              <c:numCache>
                <c:formatCode>General</c:formatCode>
                <c:ptCount val="9"/>
                <c:pt idx="0">
                  <c:v>2.08</c:v>
                </c:pt>
                <c:pt idx="1">
                  <c:v>2.5</c:v>
                </c:pt>
                <c:pt idx="2">
                  <c:v>6</c:v>
                </c:pt>
                <c:pt idx="3">
                  <c:v>1.27</c:v>
                </c:pt>
                <c:pt idx="4">
                  <c:v>2.1</c:v>
                </c:pt>
                <c:pt idx="5">
                  <c:v>2.17</c:v>
                </c:pt>
                <c:pt idx="6">
                  <c:v>0.82</c:v>
                </c:pt>
                <c:pt idx="7">
                  <c:v>1.17</c:v>
                </c:pt>
                <c:pt idx="8">
                  <c:v>3.29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886-41F0-9C87-5FD56F8BC623}"/>
            </c:ext>
          </c:extLst>
        </c:ser>
        <c:ser>
          <c:idx val="0"/>
          <c:order val="10"/>
          <c:tx>
            <c:v>250 A</c:v>
          </c:tx>
          <c:spPr>
            <a:ln w="25400" cap="rnd">
              <a:solidFill>
                <a:srgbClr val="FF99CC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FF99CC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'250A'!$D$11:$D$22</c:f>
              <c:numCache>
                <c:formatCode>General</c:formatCode>
                <c:ptCount val="12"/>
                <c:pt idx="0">
                  <c:v>77.364999999999995</c:v>
                </c:pt>
                <c:pt idx="1">
                  <c:v>83.31</c:v>
                </c:pt>
                <c:pt idx="2">
                  <c:v>88.533000000000001</c:v>
                </c:pt>
                <c:pt idx="3">
                  <c:v>122.45099999999999</c:v>
                </c:pt>
                <c:pt idx="4">
                  <c:v>131.68700000000001</c:v>
                </c:pt>
                <c:pt idx="5">
                  <c:v>149.58000000000001</c:v>
                </c:pt>
                <c:pt idx="6">
                  <c:v>163.16300000000001</c:v>
                </c:pt>
                <c:pt idx="7">
                  <c:v>180.38499999999999</c:v>
                </c:pt>
                <c:pt idx="8">
                  <c:v>200.57</c:v>
                </c:pt>
                <c:pt idx="9">
                  <c:v>211.21700000000001</c:v>
                </c:pt>
                <c:pt idx="10">
                  <c:v>214.44900000000001</c:v>
                </c:pt>
                <c:pt idx="11">
                  <c:v>316.916</c:v>
                </c:pt>
              </c:numCache>
            </c:numRef>
          </c:xVal>
          <c:yVal>
            <c:numRef>
              <c:f>'250A'!$K$11:$K$22</c:f>
              <c:numCache>
                <c:formatCode>0.00</c:formatCode>
                <c:ptCount val="12"/>
                <c:pt idx="0">
                  <c:v>0.52174932797349971</c:v>
                </c:pt>
                <c:pt idx="1">
                  <c:v>2.119049071836709</c:v>
                </c:pt>
                <c:pt idx="2">
                  <c:v>5.078669281908458</c:v>
                </c:pt>
                <c:pt idx="3">
                  <c:v>1.2554256942775965E-2</c:v>
                </c:pt>
                <c:pt idx="4">
                  <c:v>7.4427228432752152E-2</c:v>
                </c:pt>
                <c:pt idx="5">
                  <c:v>2.6833448163905246E-2</c:v>
                </c:pt>
                <c:pt idx="6">
                  <c:v>8.1830188399637446E-2</c:v>
                </c:pt>
                <c:pt idx="7">
                  <c:v>0.14900151875504433</c:v>
                </c:pt>
                <c:pt idx="8">
                  <c:v>7.7817268668079573E-2</c:v>
                </c:pt>
                <c:pt idx="9">
                  <c:v>0.22828544299525919</c:v>
                </c:pt>
                <c:pt idx="10">
                  <c:v>0</c:v>
                </c:pt>
                <c:pt idx="11">
                  <c:v>0.9066365341608924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886-41F0-9C87-5FD56F8BC623}"/>
            </c:ext>
          </c:extLst>
        </c:ser>
        <c:ser>
          <c:idx val="1"/>
          <c:order val="11"/>
          <c:tx>
            <c:v>500 A</c:v>
          </c:tx>
          <c:spPr>
            <a:ln w="25400" cap="rnd">
              <a:solidFill>
                <a:srgbClr val="FF9966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FF9966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'500A'!$D$11:$D$13</c:f>
              <c:numCache>
                <c:formatCode>General</c:formatCode>
                <c:ptCount val="3"/>
                <c:pt idx="0">
                  <c:v>77.350999999999999</c:v>
                </c:pt>
                <c:pt idx="1">
                  <c:v>83.831000000000003</c:v>
                </c:pt>
                <c:pt idx="2">
                  <c:v>94.037000000000006</c:v>
                </c:pt>
              </c:numCache>
            </c:numRef>
          </c:xVal>
          <c:yVal>
            <c:numRef>
              <c:f>'500A'!$K$11:$K$13</c:f>
              <c:numCache>
                <c:formatCode>0.00</c:formatCode>
                <c:ptCount val="3"/>
                <c:pt idx="0">
                  <c:v>0.48335663390198691</c:v>
                </c:pt>
                <c:pt idx="1">
                  <c:v>2.7360687197460467</c:v>
                </c:pt>
                <c:pt idx="2">
                  <c:v>5.4418191457819622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886-41F0-9C87-5FD56F8BC623}"/>
            </c:ext>
          </c:extLst>
        </c:ser>
        <c:ser>
          <c:idx val="2"/>
          <c:order val="12"/>
          <c:tx>
            <c:v>1000 A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'1000A'!$D$11:$D$14</c:f>
              <c:numCache>
                <c:formatCode>General</c:formatCode>
                <c:ptCount val="4"/>
                <c:pt idx="0">
                  <c:v>77.239999999999995</c:v>
                </c:pt>
                <c:pt idx="1">
                  <c:v>83.96</c:v>
                </c:pt>
                <c:pt idx="2">
                  <c:v>100.68</c:v>
                </c:pt>
                <c:pt idx="3">
                  <c:v>156.19999999999999</c:v>
                </c:pt>
              </c:numCache>
            </c:numRef>
          </c:xVal>
          <c:yVal>
            <c:numRef>
              <c:f>'1000A'!$K$11:$K$14</c:f>
              <c:numCache>
                <c:formatCode>0.00</c:formatCode>
                <c:ptCount val="4"/>
                <c:pt idx="1">
                  <c:v>1.7914514952381742</c:v>
                </c:pt>
                <c:pt idx="2">
                  <c:v>4.4999901681534018</c:v>
                </c:pt>
                <c:pt idx="3">
                  <c:v>0.3352264861352206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886-41F0-9C87-5FD56F8BC623}"/>
            </c:ext>
          </c:extLst>
        </c:ser>
        <c:ser>
          <c:idx val="13"/>
          <c:order val="13"/>
          <c:tx>
            <c:v>2000 A</c:v>
          </c:tx>
          <c:spPr>
            <a:ln w="25400" cap="rnd">
              <a:solidFill>
                <a:srgbClr val="99FF99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99FF99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'2000A'!$A$11:$A$12</c:f>
              <c:numCache>
                <c:formatCode>General</c:formatCode>
                <c:ptCount val="2"/>
                <c:pt idx="0">
                  <c:v>84.15</c:v>
                </c:pt>
                <c:pt idx="1">
                  <c:v>106.59</c:v>
                </c:pt>
              </c:numCache>
            </c:numRef>
          </c:xVal>
          <c:yVal>
            <c:numRef>
              <c:f>'2000A'!$I$11:$I$12</c:f>
              <c:numCache>
                <c:formatCode>0.00</c:formatCode>
                <c:ptCount val="2"/>
                <c:pt idx="0">
                  <c:v>1.787549776139377</c:v>
                </c:pt>
                <c:pt idx="1">
                  <c:v>4.3789261168899758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886-41F0-9C87-5FD56F8BC623}"/>
            </c:ext>
          </c:extLst>
        </c:ser>
        <c:ser>
          <c:idx val="14"/>
          <c:order val="14"/>
          <c:tx>
            <c:v>3000 A</c:v>
          </c:tx>
          <c:spPr>
            <a:ln w="25400" cap="rnd">
              <a:solidFill>
                <a:srgbClr val="99CCFF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99CCFF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'3000'!$A$11:$A$12</c:f>
              <c:numCache>
                <c:formatCode>General</c:formatCode>
                <c:ptCount val="2"/>
                <c:pt idx="0">
                  <c:v>84.22</c:v>
                </c:pt>
                <c:pt idx="1">
                  <c:v>109.96</c:v>
                </c:pt>
              </c:numCache>
            </c:numRef>
          </c:xVal>
          <c:yVal>
            <c:numRef>
              <c:f>'3000'!$I$11:$I$12</c:f>
              <c:numCache>
                <c:formatCode>0.00</c:formatCode>
                <c:ptCount val="2"/>
                <c:pt idx="0">
                  <c:v>2.8011628225717118</c:v>
                </c:pt>
                <c:pt idx="1">
                  <c:v>4.0889635616657021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0886-41F0-9C87-5FD56F8BC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639392"/>
        <c:axId val="442639064"/>
      </c:scatterChart>
      <c:valAx>
        <c:axId val="442639392"/>
        <c:scaling>
          <c:orientation val="minMax"/>
          <c:max val="22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064"/>
        <c:crosses val="autoZero"/>
        <c:crossBetween val="midCat"/>
      </c:valAx>
      <c:valAx>
        <c:axId val="44263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Rsh(kOhm)</a:t>
                </a:r>
              </a:p>
            </c:rich>
          </c:tx>
          <c:layout>
            <c:manualLayout>
              <c:xMode val="edge"/>
              <c:yMode val="edge"/>
              <c:x val="2.8622100118647163E-2"/>
              <c:y val="0.37772012105044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803944952688808"/>
          <c:y val="1.931519023812681E-3"/>
          <c:w val="0.10196055047311187"/>
          <c:h val="0.8338481739043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Single Gap Impedance</a:t>
            </a:r>
            <a:r>
              <a:rPr lang="en-US" sz="2000" baseline="0"/>
              <a:t> Measurements, HOMs, 210 - 500 MHz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283010977827405E-2"/>
          <c:y val="9.8524590163934445E-2"/>
          <c:w val="0.755220428557136"/>
          <c:h val="0.78630510850910151"/>
        </c:manualLayout>
      </c:layout>
      <c:scatterChart>
        <c:scatterStyle val="lineMarker"/>
        <c:varyColors val="0"/>
        <c:ser>
          <c:idx val="3"/>
          <c:order val="0"/>
          <c:tx>
            <c:v>15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Harkay!$C$9:$C$16</c:f>
              <c:numCache>
                <c:formatCode>General</c:formatCode>
                <c:ptCount val="8"/>
                <c:pt idx="0">
                  <c:v>82.12</c:v>
                </c:pt>
                <c:pt idx="1">
                  <c:v>84.7</c:v>
                </c:pt>
                <c:pt idx="2">
                  <c:v>103.1</c:v>
                </c:pt>
                <c:pt idx="3">
                  <c:v>162</c:v>
                </c:pt>
                <c:pt idx="4">
                  <c:v>196.8</c:v>
                </c:pt>
                <c:pt idx="5">
                  <c:v>262.10000000000002</c:v>
                </c:pt>
                <c:pt idx="6">
                  <c:v>302.8</c:v>
                </c:pt>
                <c:pt idx="7">
                  <c:v>338.2</c:v>
                </c:pt>
              </c:numCache>
            </c:numRef>
          </c:xVal>
          <c:yVal>
            <c:numRef>
              <c:f>Harkay!$D$9:$D$16</c:f>
              <c:numCache>
                <c:formatCode>General</c:formatCode>
                <c:ptCount val="8"/>
                <c:pt idx="0">
                  <c:v>2.11</c:v>
                </c:pt>
                <c:pt idx="1">
                  <c:v>2.5099999999999998</c:v>
                </c:pt>
                <c:pt idx="2">
                  <c:v>5.55</c:v>
                </c:pt>
                <c:pt idx="3">
                  <c:v>2.4700000000000002</c:v>
                </c:pt>
                <c:pt idx="4">
                  <c:v>2.14</c:v>
                </c:pt>
                <c:pt idx="5">
                  <c:v>1.73</c:v>
                </c:pt>
                <c:pt idx="6">
                  <c:v>0.96</c:v>
                </c:pt>
                <c:pt idx="7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B1-4A28-9499-EEC872DEC7D4}"/>
            </c:ext>
          </c:extLst>
        </c:ser>
        <c:ser>
          <c:idx val="4"/>
          <c:order val="1"/>
          <c:tx>
            <c:strRef>
              <c:f>Harkay!$A$18</c:f>
              <c:strCache>
                <c:ptCount val="1"/>
                <c:pt idx="0">
                  <c:v>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Harkay!$C$19:$C$26</c:f>
              <c:numCache>
                <c:formatCode>General</c:formatCode>
                <c:ptCount val="8"/>
                <c:pt idx="0">
                  <c:v>82.15</c:v>
                </c:pt>
                <c:pt idx="1">
                  <c:v>84.71</c:v>
                </c:pt>
                <c:pt idx="2">
                  <c:v>104.1</c:v>
                </c:pt>
                <c:pt idx="3">
                  <c:v>163.6</c:v>
                </c:pt>
                <c:pt idx="4">
                  <c:v>196.8</c:v>
                </c:pt>
                <c:pt idx="5">
                  <c:v>262.7</c:v>
                </c:pt>
                <c:pt idx="6">
                  <c:v>302.89999999999998</c:v>
                </c:pt>
                <c:pt idx="7">
                  <c:v>339.5</c:v>
                </c:pt>
              </c:numCache>
            </c:numRef>
          </c:xVal>
          <c:yVal>
            <c:numRef>
              <c:f>Harkay!$D$19:$D$26</c:f>
              <c:numCache>
                <c:formatCode>General</c:formatCode>
                <c:ptCount val="8"/>
                <c:pt idx="0">
                  <c:v>2.12</c:v>
                </c:pt>
                <c:pt idx="1">
                  <c:v>2.17</c:v>
                </c:pt>
                <c:pt idx="2">
                  <c:v>5.75</c:v>
                </c:pt>
                <c:pt idx="3">
                  <c:v>2.13</c:v>
                </c:pt>
                <c:pt idx="4">
                  <c:v>2.15</c:v>
                </c:pt>
                <c:pt idx="5">
                  <c:v>2.12</c:v>
                </c:pt>
                <c:pt idx="6">
                  <c:v>1.05</c:v>
                </c:pt>
                <c:pt idx="7">
                  <c:v>3.17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B1-4A28-9499-EEC872DEC7D4}"/>
            </c:ext>
          </c:extLst>
        </c:ser>
        <c:ser>
          <c:idx val="5"/>
          <c:order val="2"/>
          <c:tx>
            <c:strRef>
              <c:f>Harkay!$A$28</c:f>
              <c:strCache>
                <c:ptCount val="1"/>
                <c:pt idx="0">
                  <c:v>18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Harkay!$C$29:$C$36</c:f>
              <c:numCache>
                <c:formatCode>General</c:formatCode>
                <c:ptCount val="8"/>
                <c:pt idx="0">
                  <c:v>82.12</c:v>
                </c:pt>
                <c:pt idx="1">
                  <c:v>84.71</c:v>
                </c:pt>
                <c:pt idx="2">
                  <c:v>104.5</c:v>
                </c:pt>
                <c:pt idx="3">
                  <c:v>164.1</c:v>
                </c:pt>
                <c:pt idx="4">
                  <c:v>196.8</c:v>
                </c:pt>
                <c:pt idx="5">
                  <c:v>263</c:v>
                </c:pt>
                <c:pt idx="6">
                  <c:v>302.89999999999998</c:v>
                </c:pt>
                <c:pt idx="7">
                  <c:v>340</c:v>
                </c:pt>
              </c:numCache>
            </c:numRef>
          </c:xVal>
          <c:yVal>
            <c:numRef>
              <c:f>Harkay!$D$29:$D$36</c:f>
              <c:numCache>
                <c:formatCode>General</c:formatCode>
                <c:ptCount val="8"/>
                <c:pt idx="0">
                  <c:v>1.82</c:v>
                </c:pt>
                <c:pt idx="1">
                  <c:v>2.17</c:v>
                </c:pt>
                <c:pt idx="2">
                  <c:v>5.13</c:v>
                </c:pt>
                <c:pt idx="3">
                  <c:v>1.81</c:v>
                </c:pt>
                <c:pt idx="4">
                  <c:v>1.99</c:v>
                </c:pt>
                <c:pt idx="5">
                  <c:v>2.1</c:v>
                </c:pt>
                <c:pt idx="6">
                  <c:v>1.1000000000000001</c:v>
                </c:pt>
                <c:pt idx="7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B1-4A28-9499-EEC872DEC7D4}"/>
            </c:ext>
          </c:extLst>
        </c:ser>
        <c:ser>
          <c:idx val="6"/>
          <c:order val="3"/>
          <c:tx>
            <c:strRef>
              <c:f>Harkay!$A$39</c:f>
              <c:strCache>
                <c:ptCount val="1"/>
                <c:pt idx="0">
                  <c:v>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Harkay!$C$40:$C$47</c:f>
              <c:numCache>
                <c:formatCode>General</c:formatCode>
                <c:ptCount val="8"/>
                <c:pt idx="0">
                  <c:v>82.14</c:v>
                </c:pt>
                <c:pt idx="1">
                  <c:v>84.7</c:v>
                </c:pt>
                <c:pt idx="2">
                  <c:v>104.8</c:v>
                </c:pt>
                <c:pt idx="3">
                  <c:v>164.5</c:v>
                </c:pt>
                <c:pt idx="4">
                  <c:v>196.8</c:v>
                </c:pt>
                <c:pt idx="5">
                  <c:v>263.39999999999998</c:v>
                </c:pt>
                <c:pt idx="6">
                  <c:v>304</c:v>
                </c:pt>
                <c:pt idx="7">
                  <c:v>340.4</c:v>
                </c:pt>
              </c:numCache>
            </c:numRef>
          </c:xVal>
          <c:yVal>
            <c:numRef>
              <c:f>Harkay!$D$40:$D$47</c:f>
              <c:numCache>
                <c:formatCode>General</c:formatCode>
                <c:ptCount val="8"/>
                <c:pt idx="0">
                  <c:v>2.11</c:v>
                </c:pt>
                <c:pt idx="1">
                  <c:v>2.5</c:v>
                </c:pt>
                <c:pt idx="2">
                  <c:v>5.93</c:v>
                </c:pt>
                <c:pt idx="3">
                  <c:v>1.89</c:v>
                </c:pt>
                <c:pt idx="4">
                  <c:v>2.15</c:v>
                </c:pt>
                <c:pt idx="5">
                  <c:v>2.2000000000000002</c:v>
                </c:pt>
                <c:pt idx="6">
                  <c:v>1.1599999999999999</c:v>
                </c:pt>
                <c:pt idx="7">
                  <c:v>3.18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B1-4A28-9499-EEC872DEC7D4}"/>
            </c:ext>
          </c:extLst>
        </c:ser>
        <c:ser>
          <c:idx val="7"/>
          <c:order val="4"/>
          <c:tx>
            <c:strRef>
              <c:f>Harkay!$A$49</c:f>
              <c:strCache>
                <c:ptCount val="1"/>
                <c:pt idx="0">
                  <c:v>20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933FF"/>
              </a:solidFill>
              <a:ln w="9525">
                <a:solidFill>
                  <a:srgbClr val="9933FF"/>
                </a:solidFill>
              </a:ln>
              <a:effectLst/>
            </c:spPr>
          </c:marker>
          <c:xVal>
            <c:numRef>
              <c:f>Harkay!$C$50:$C$58</c:f>
              <c:numCache>
                <c:formatCode>General</c:formatCode>
                <c:ptCount val="9"/>
                <c:pt idx="0">
                  <c:v>82.09</c:v>
                </c:pt>
                <c:pt idx="1">
                  <c:v>84.69</c:v>
                </c:pt>
                <c:pt idx="2">
                  <c:v>105.1</c:v>
                </c:pt>
                <c:pt idx="3">
                  <c:v>164.8</c:v>
                </c:pt>
                <c:pt idx="4">
                  <c:v>196.7</c:v>
                </c:pt>
                <c:pt idx="5">
                  <c:v>263.5</c:v>
                </c:pt>
                <c:pt idx="6">
                  <c:v>301.7</c:v>
                </c:pt>
                <c:pt idx="7">
                  <c:v>304.8</c:v>
                </c:pt>
                <c:pt idx="8">
                  <c:v>340.7</c:v>
                </c:pt>
              </c:numCache>
            </c:numRef>
          </c:xVal>
          <c:yVal>
            <c:numRef>
              <c:f>Harkay!$D$50:$D$58</c:f>
              <c:numCache>
                <c:formatCode>General</c:formatCode>
                <c:ptCount val="9"/>
                <c:pt idx="0">
                  <c:v>1.88</c:v>
                </c:pt>
                <c:pt idx="1">
                  <c:v>2.21</c:v>
                </c:pt>
                <c:pt idx="2">
                  <c:v>5.42</c:v>
                </c:pt>
                <c:pt idx="3">
                  <c:v>1.75</c:v>
                </c:pt>
                <c:pt idx="4">
                  <c:v>2.15</c:v>
                </c:pt>
                <c:pt idx="5">
                  <c:v>2.44</c:v>
                </c:pt>
                <c:pt idx="6">
                  <c:v>0.9</c:v>
                </c:pt>
                <c:pt idx="7">
                  <c:v>1.25</c:v>
                </c:pt>
                <c:pt idx="8">
                  <c:v>3.85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B1-4A28-9499-EEC872DEC7D4}"/>
            </c:ext>
          </c:extLst>
        </c:ser>
        <c:ser>
          <c:idx val="8"/>
          <c:order val="5"/>
          <c:tx>
            <c:strRef>
              <c:f>Harkay!$A$60</c:f>
              <c:strCache>
                <c:ptCount val="1"/>
                <c:pt idx="0">
                  <c:v>21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0000"/>
              </a:solidFill>
              <a:ln w="19050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xVal>
            <c:numRef>
              <c:f>Harkay!$C$61:$C$69</c:f>
              <c:numCache>
                <c:formatCode>General</c:formatCode>
                <c:ptCount val="9"/>
                <c:pt idx="0">
                  <c:v>82.12</c:v>
                </c:pt>
                <c:pt idx="1">
                  <c:v>84.71</c:v>
                </c:pt>
                <c:pt idx="2">
                  <c:v>105.2</c:v>
                </c:pt>
                <c:pt idx="3">
                  <c:v>164.9</c:v>
                </c:pt>
                <c:pt idx="4">
                  <c:v>196.8</c:v>
                </c:pt>
                <c:pt idx="5">
                  <c:v>263.7</c:v>
                </c:pt>
                <c:pt idx="6">
                  <c:v>302.10000000000002</c:v>
                </c:pt>
                <c:pt idx="7">
                  <c:v>305.60000000000002</c:v>
                </c:pt>
                <c:pt idx="8">
                  <c:v>340.9</c:v>
                </c:pt>
              </c:numCache>
            </c:numRef>
          </c:xVal>
          <c:yVal>
            <c:numRef>
              <c:f>Harkay!$D$61:$D$69</c:f>
              <c:numCache>
                <c:formatCode>General</c:formatCode>
                <c:ptCount val="9"/>
                <c:pt idx="0">
                  <c:v>2.11</c:v>
                </c:pt>
                <c:pt idx="1">
                  <c:v>2.52</c:v>
                </c:pt>
                <c:pt idx="2">
                  <c:v>5.95</c:v>
                </c:pt>
                <c:pt idx="3">
                  <c:v>1.72</c:v>
                </c:pt>
                <c:pt idx="4">
                  <c:v>2.13</c:v>
                </c:pt>
                <c:pt idx="5">
                  <c:v>2.2000000000000002</c:v>
                </c:pt>
                <c:pt idx="6">
                  <c:v>0.77</c:v>
                </c:pt>
                <c:pt idx="7">
                  <c:v>1.1100000000000001</c:v>
                </c:pt>
                <c:pt idx="8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B1-4A28-9499-EEC872DEC7D4}"/>
            </c:ext>
          </c:extLst>
        </c:ser>
        <c:ser>
          <c:idx val="9"/>
          <c:order val="6"/>
          <c:tx>
            <c:strRef>
              <c:f>Harkay!$A$71</c:f>
              <c:strCache>
                <c:ptCount val="1"/>
                <c:pt idx="0">
                  <c:v>23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Harkay!$C$72:$C$80</c:f>
              <c:numCache>
                <c:formatCode>General</c:formatCode>
                <c:ptCount val="9"/>
                <c:pt idx="0">
                  <c:v>82.15</c:v>
                </c:pt>
                <c:pt idx="1">
                  <c:v>84.71</c:v>
                </c:pt>
                <c:pt idx="2">
                  <c:v>105.6</c:v>
                </c:pt>
                <c:pt idx="3">
                  <c:v>165.4</c:v>
                </c:pt>
                <c:pt idx="4">
                  <c:v>196.8</c:v>
                </c:pt>
                <c:pt idx="5">
                  <c:v>264.10000000000002</c:v>
                </c:pt>
                <c:pt idx="6">
                  <c:v>302.3</c:v>
                </c:pt>
                <c:pt idx="7">
                  <c:v>306.89999999999998</c:v>
                </c:pt>
                <c:pt idx="8">
                  <c:v>341.5</c:v>
                </c:pt>
              </c:numCache>
            </c:numRef>
          </c:xVal>
          <c:yVal>
            <c:numRef>
              <c:f>Harkay!$D$72:$D$80</c:f>
              <c:numCache>
                <c:formatCode>General</c:formatCode>
                <c:ptCount val="9"/>
                <c:pt idx="0">
                  <c:v>2.2200000000000002</c:v>
                </c:pt>
                <c:pt idx="1">
                  <c:v>2.66</c:v>
                </c:pt>
                <c:pt idx="2">
                  <c:v>6.35</c:v>
                </c:pt>
                <c:pt idx="3">
                  <c:v>1.63</c:v>
                </c:pt>
                <c:pt idx="4">
                  <c:v>2.2599999999999998</c:v>
                </c:pt>
                <c:pt idx="5">
                  <c:v>2.3199999999999998</c:v>
                </c:pt>
                <c:pt idx="6">
                  <c:v>0.85</c:v>
                </c:pt>
                <c:pt idx="7">
                  <c:v>1.1499999999999999</c:v>
                </c:pt>
                <c:pt idx="8">
                  <c:v>3.37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B1-4A28-9499-EEC872DEC7D4}"/>
            </c:ext>
          </c:extLst>
        </c:ser>
        <c:ser>
          <c:idx val="10"/>
          <c:order val="7"/>
          <c:tx>
            <c:strRef>
              <c:f>Harkay!$A$82</c:f>
              <c:strCache>
                <c:ptCount val="1"/>
                <c:pt idx="0">
                  <c:v>25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Harkay!$C$83:$C$91</c:f>
              <c:numCache>
                <c:formatCode>General</c:formatCode>
                <c:ptCount val="9"/>
                <c:pt idx="0">
                  <c:v>82.12</c:v>
                </c:pt>
                <c:pt idx="1">
                  <c:v>84.7</c:v>
                </c:pt>
                <c:pt idx="2">
                  <c:v>105.7</c:v>
                </c:pt>
                <c:pt idx="3">
                  <c:v>165.6</c:v>
                </c:pt>
                <c:pt idx="4">
                  <c:v>196.8</c:v>
                </c:pt>
                <c:pt idx="5">
                  <c:v>264.2</c:v>
                </c:pt>
                <c:pt idx="6">
                  <c:v>302.39999999999998</c:v>
                </c:pt>
                <c:pt idx="7">
                  <c:v>307.5</c:v>
                </c:pt>
                <c:pt idx="8">
                  <c:v>341.7</c:v>
                </c:pt>
              </c:numCache>
            </c:numRef>
          </c:xVal>
          <c:yVal>
            <c:numRef>
              <c:f>Harkay!$D$83:$D$91</c:f>
              <c:numCache>
                <c:formatCode>General</c:formatCode>
                <c:ptCount val="9"/>
                <c:pt idx="0">
                  <c:v>2.08</c:v>
                </c:pt>
                <c:pt idx="1">
                  <c:v>2.5</c:v>
                </c:pt>
                <c:pt idx="2">
                  <c:v>6</c:v>
                </c:pt>
                <c:pt idx="3">
                  <c:v>1.5</c:v>
                </c:pt>
                <c:pt idx="4">
                  <c:v>2.12</c:v>
                </c:pt>
                <c:pt idx="5">
                  <c:v>2.2000000000000002</c:v>
                </c:pt>
                <c:pt idx="6">
                  <c:v>0.81</c:v>
                </c:pt>
                <c:pt idx="7">
                  <c:v>1.1200000000000001</c:v>
                </c:pt>
                <c:pt idx="8">
                  <c:v>3.24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BB1-4A28-9499-EEC872DEC7D4}"/>
            </c:ext>
          </c:extLst>
        </c:ser>
        <c:ser>
          <c:idx val="11"/>
          <c:order val="8"/>
          <c:tx>
            <c:strRef>
              <c:f>Harkay!$A$93</c:f>
              <c:strCache>
                <c:ptCount val="1"/>
                <c:pt idx="0">
                  <c:v>29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Harkay!$C$94:$C$102</c:f>
              <c:numCache>
                <c:formatCode>General</c:formatCode>
                <c:ptCount val="9"/>
                <c:pt idx="0">
                  <c:v>82.1</c:v>
                </c:pt>
                <c:pt idx="1">
                  <c:v>84.7</c:v>
                </c:pt>
                <c:pt idx="2">
                  <c:v>106</c:v>
                </c:pt>
                <c:pt idx="3">
                  <c:v>165.8</c:v>
                </c:pt>
                <c:pt idx="4">
                  <c:v>196.8</c:v>
                </c:pt>
                <c:pt idx="5">
                  <c:v>264.39999999999998</c:v>
                </c:pt>
                <c:pt idx="6">
                  <c:v>302.5</c:v>
                </c:pt>
                <c:pt idx="7">
                  <c:v>308.2</c:v>
                </c:pt>
                <c:pt idx="8">
                  <c:v>342</c:v>
                </c:pt>
              </c:numCache>
            </c:numRef>
          </c:xVal>
          <c:yVal>
            <c:numRef>
              <c:f>Harkay!$D$94:$D$102</c:f>
              <c:numCache>
                <c:formatCode>General</c:formatCode>
                <c:ptCount val="9"/>
                <c:pt idx="0">
                  <c:v>2.08</c:v>
                </c:pt>
                <c:pt idx="1">
                  <c:v>2.5</c:v>
                </c:pt>
                <c:pt idx="2">
                  <c:v>6</c:v>
                </c:pt>
                <c:pt idx="3">
                  <c:v>1.37</c:v>
                </c:pt>
                <c:pt idx="4">
                  <c:v>2.09</c:v>
                </c:pt>
                <c:pt idx="5">
                  <c:v>2.16</c:v>
                </c:pt>
                <c:pt idx="6">
                  <c:v>0.82</c:v>
                </c:pt>
                <c:pt idx="7">
                  <c:v>1.1399999999999999</c:v>
                </c:pt>
                <c:pt idx="8">
                  <c:v>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BB1-4A28-9499-EEC872DEC7D4}"/>
            </c:ext>
          </c:extLst>
        </c:ser>
        <c:ser>
          <c:idx val="12"/>
          <c:order val="9"/>
          <c:tx>
            <c:strRef>
              <c:f>Harkay!$A$104</c:f>
              <c:strCache>
                <c:ptCount val="1"/>
                <c:pt idx="0">
                  <c:v>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9933FF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Harkay!$C$105:$C$113</c:f>
              <c:numCache>
                <c:formatCode>General</c:formatCode>
                <c:ptCount val="9"/>
                <c:pt idx="0">
                  <c:v>82.1</c:v>
                </c:pt>
                <c:pt idx="1">
                  <c:v>84.7</c:v>
                </c:pt>
                <c:pt idx="2">
                  <c:v>106.1</c:v>
                </c:pt>
                <c:pt idx="3">
                  <c:v>166</c:v>
                </c:pt>
                <c:pt idx="4">
                  <c:v>196.8</c:v>
                </c:pt>
                <c:pt idx="5">
                  <c:v>264.60000000000002</c:v>
                </c:pt>
                <c:pt idx="6">
                  <c:v>302.60000000000002</c:v>
                </c:pt>
                <c:pt idx="7">
                  <c:v>308.8</c:v>
                </c:pt>
                <c:pt idx="8">
                  <c:v>342.2</c:v>
                </c:pt>
              </c:numCache>
            </c:numRef>
          </c:xVal>
          <c:yVal>
            <c:numRef>
              <c:f>Harkay!$D$105:$D$113</c:f>
              <c:numCache>
                <c:formatCode>General</c:formatCode>
                <c:ptCount val="9"/>
                <c:pt idx="0">
                  <c:v>2.08</c:v>
                </c:pt>
                <c:pt idx="1">
                  <c:v>2.5</c:v>
                </c:pt>
                <c:pt idx="2">
                  <c:v>6</c:v>
                </c:pt>
                <c:pt idx="3">
                  <c:v>1.27</c:v>
                </c:pt>
                <c:pt idx="4">
                  <c:v>2.1</c:v>
                </c:pt>
                <c:pt idx="5">
                  <c:v>2.17</c:v>
                </c:pt>
                <c:pt idx="6">
                  <c:v>0.82</c:v>
                </c:pt>
                <c:pt idx="7">
                  <c:v>1.17</c:v>
                </c:pt>
                <c:pt idx="8">
                  <c:v>3.29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BB1-4A28-9499-EEC872DEC7D4}"/>
            </c:ext>
          </c:extLst>
        </c:ser>
        <c:ser>
          <c:idx val="0"/>
          <c:order val="10"/>
          <c:tx>
            <c:v>250 A</c:v>
          </c:tx>
          <c:spPr>
            <a:ln w="25400" cap="rnd">
              <a:solidFill>
                <a:srgbClr val="FF99CC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FF99CC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('250A'!$D$21:$D$22,'250A'!$D$28:$D$33)</c:f>
              <c:numCache>
                <c:formatCode>General</c:formatCode>
                <c:ptCount val="8"/>
                <c:pt idx="0">
                  <c:v>214.44900000000001</c:v>
                </c:pt>
                <c:pt idx="1">
                  <c:v>316.916</c:v>
                </c:pt>
                <c:pt idx="2">
                  <c:v>332.79</c:v>
                </c:pt>
                <c:pt idx="3">
                  <c:v>387.47899999999998</c:v>
                </c:pt>
                <c:pt idx="4">
                  <c:v>429.20299999999997</c:v>
                </c:pt>
                <c:pt idx="5">
                  <c:v>437.00700000000001</c:v>
                </c:pt>
                <c:pt idx="6">
                  <c:v>444.81200000000001</c:v>
                </c:pt>
                <c:pt idx="7">
                  <c:v>479.28899999999999</c:v>
                </c:pt>
              </c:numCache>
            </c:numRef>
          </c:xVal>
          <c:yVal>
            <c:numRef>
              <c:f>('250A'!$K$21:$K$22,'250A'!$K$28:$K$33)</c:f>
              <c:numCache>
                <c:formatCode>0.00</c:formatCode>
                <c:ptCount val="8"/>
                <c:pt idx="0">
                  <c:v>0</c:v>
                </c:pt>
                <c:pt idx="1">
                  <c:v>0.9066365341608924</c:v>
                </c:pt>
                <c:pt idx="2">
                  <c:v>0.44753586922336502</c:v>
                </c:pt>
                <c:pt idx="3">
                  <c:v>0.45954701581143237</c:v>
                </c:pt>
                <c:pt idx="4">
                  <c:v>0.3465491980537449</c:v>
                </c:pt>
                <c:pt idx="5">
                  <c:v>0.65966322235291341</c:v>
                </c:pt>
                <c:pt idx="6">
                  <c:v>0.42199418689030788</c:v>
                </c:pt>
                <c:pt idx="7">
                  <c:v>0.40171936028532385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BB1-4A28-9499-EEC872DEC7D4}"/>
            </c:ext>
          </c:extLst>
        </c:ser>
        <c:ser>
          <c:idx val="1"/>
          <c:order val="11"/>
          <c:tx>
            <c:v>500 A</c:v>
          </c:tx>
          <c:spPr>
            <a:ln w="25400" cap="rnd">
              <a:solidFill>
                <a:srgbClr val="FF9966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FF9966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'500A'!$D$16</c:f>
              <c:numCache>
                <c:formatCode>General</c:formatCode>
                <c:ptCount val="1"/>
                <c:pt idx="0">
                  <c:v>316.24099999999999</c:v>
                </c:pt>
              </c:numCache>
            </c:numRef>
          </c:xVal>
          <c:yVal>
            <c:numRef>
              <c:f>'500A'!$K$16</c:f>
              <c:numCache>
                <c:formatCode>0.00</c:formatCode>
                <c:ptCount val="1"/>
                <c:pt idx="0">
                  <c:v>0.93034491798578611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BB1-4A28-9499-EEC872DEC7D4}"/>
            </c:ext>
          </c:extLst>
        </c:ser>
        <c:ser>
          <c:idx val="2"/>
          <c:order val="12"/>
          <c:tx>
            <c:v>1000 A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('1000A'!$D$16:$D$17,'1000A'!$D$21:$D$26)</c:f>
              <c:numCache>
                <c:formatCode>General</c:formatCode>
                <c:ptCount val="8"/>
                <c:pt idx="0">
                  <c:v>258.32</c:v>
                </c:pt>
                <c:pt idx="1">
                  <c:v>317.24</c:v>
                </c:pt>
                <c:pt idx="2">
                  <c:v>330.85</c:v>
                </c:pt>
                <c:pt idx="3">
                  <c:v>350.06</c:v>
                </c:pt>
                <c:pt idx="4">
                  <c:v>386.68</c:v>
                </c:pt>
                <c:pt idx="5">
                  <c:v>429.33</c:v>
                </c:pt>
                <c:pt idx="6">
                  <c:v>437.02</c:v>
                </c:pt>
                <c:pt idx="7">
                  <c:v>481.25</c:v>
                </c:pt>
              </c:numCache>
            </c:numRef>
          </c:xVal>
          <c:yVal>
            <c:numRef>
              <c:f>('1000A'!$K$16:$K$17,'1000A'!$K$21:$K$26)</c:f>
              <c:numCache>
                <c:formatCode>0.00</c:formatCode>
                <c:ptCount val="8"/>
                <c:pt idx="0">
                  <c:v>0.62900036363404843</c:v>
                </c:pt>
                <c:pt idx="1">
                  <c:v>0.86271962503995214</c:v>
                </c:pt>
                <c:pt idx="4">
                  <c:v>0.51936879250666146</c:v>
                </c:pt>
                <c:pt idx="6">
                  <c:v>1.0053465837130255</c:v>
                </c:pt>
                <c:pt idx="7">
                  <c:v>0.74054099170813681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BB1-4A28-9499-EEC872DEC7D4}"/>
            </c:ext>
          </c:extLst>
        </c:ser>
        <c:ser>
          <c:idx val="13"/>
          <c:order val="13"/>
          <c:tx>
            <c:v>2000 A</c:v>
          </c:tx>
          <c:spPr>
            <a:ln w="25400" cap="rnd">
              <a:solidFill>
                <a:srgbClr val="99FF99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99FF99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('2000A'!$A$14:$A$15,'2000A'!$A$17:$A$19,'2000A'!$A$21:$A$22)</c:f>
              <c:numCache>
                <c:formatCode>General</c:formatCode>
                <c:ptCount val="7"/>
                <c:pt idx="0">
                  <c:v>262.66000000000003</c:v>
                </c:pt>
                <c:pt idx="1">
                  <c:v>279.32</c:v>
                </c:pt>
                <c:pt idx="2">
                  <c:v>310.81900000000002</c:v>
                </c:pt>
                <c:pt idx="3">
                  <c:v>337.96100000000001</c:v>
                </c:pt>
                <c:pt idx="4">
                  <c:v>387.25</c:v>
                </c:pt>
                <c:pt idx="5">
                  <c:v>429.22</c:v>
                </c:pt>
                <c:pt idx="6">
                  <c:v>437.02</c:v>
                </c:pt>
              </c:numCache>
            </c:numRef>
          </c:xVal>
          <c:yVal>
            <c:numRef>
              <c:f>('2000A'!$I$14:$I$15,'2000A'!$I$17:$I$19,'2000A'!$I$21:$I$22)</c:f>
              <c:numCache>
                <c:formatCode>General</c:formatCode>
                <c:ptCount val="7"/>
                <c:pt idx="0" formatCode="0.00">
                  <c:v>0.52189405651673448</c:v>
                </c:pt>
                <c:pt idx="2" formatCode="0.00">
                  <c:v>1.1374181453470831</c:v>
                </c:pt>
                <c:pt idx="3" formatCode="0.00">
                  <c:v>2.113136217257539</c:v>
                </c:pt>
                <c:pt idx="4" formatCode="0.00">
                  <c:v>0.78075809381387262</c:v>
                </c:pt>
                <c:pt idx="6" formatCode="0.00">
                  <c:v>0.97529795502316463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BB1-4A28-9499-EEC872DEC7D4}"/>
            </c:ext>
          </c:extLst>
        </c:ser>
        <c:ser>
          <c:idx val="14"/>
          <c:order val="14"/>
          <c:tx>
            <c:v>3000 A</c:v>
          </c:tx>
          <c:spPr>
            <a:ln w="25400" cap="rnd">
              <a:solidFill>
                <a:srgbClr val="99CCFF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rgbClr val="99CCFF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('3000'!$A$17:$A$18,'3000'!$A$20:$A$22,'3000'!$A$24:$A$26)</c:f>
              <c:numCache>
                <c:formatCode>General</c:formatCode>
                <c:ptCount val="8"/>
                <c:pt idx="0">
                  <c:v>265.57</c:v>
                </c:pt>
                <c:pt idx="1">
                  <c:v>279.58</c:v>
                </c:pt>
                <c:pt idx="2">
                  <c:v>314.7</c:v>
                </c:pt>
                <c:pt idx="3">
                  <c:v>348.72</c:v>
                </c:pt>
                <c:pt idx="4">
                  <c:v>386.85</c:v>
                </c:pt>
                <c:pt idx="5">
                  <c:v>429.16</c:v>
                </c:pt>
                <c:pt idx="6">
                  <c:v>437.96</c:v>
                </c:pt>
                <c:pt idx="7">
                  <c:v>480.05</c:v>
                </c:pt>
              </c:numCache>
            </c:numRef>
          </c:xVal>
          <c:yVal>
            <c:numRef>
              <c:f>('3000'!$I$17:$I$18,'3000'!$I$20:$I$22,'3000'!$I$24:$I$26)</c:f>
              <c:numCache>
                <c:formatCode>0.00</c:formatCode>
                <c:ptCount val="8"/>
                <c:pt idx="0">
                  <c:v>0.38970564414310455</c:v>
                </c:pt>
                <c:pt idx="1">
                  <c:v>8.7609404011585637E-2</c:v>
                </c:pt>
                <c:pt idx="2">
                  <c:v>2.1264176441058962</c:v>
                </c:pt>
                <c:pt idx="3">
                  <c:v>3.4251694645233517</c:v>
                </c:pt>
                <c:pt idx="4">
                  <c:v>0.6222469249462399</c:v>
                </c:pt>
                <c:pt idx="5">
                  <c:v>0.48045153068242485</c:v>
                </c:pt>
                <c:pt idx="6">
                  <c:v>0.69130010849189827</c:v>
                </c:pt>
                <c:pt idx="7">
                  <c:v>0.61319053483452235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BB1-4A28-9499-EEC872DEC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639392"/>
        <c:axId val="442639064"/>
      </c:scatterChart>
      <c:valAx>
        <c:axId val="442639392"/>
        <c:scaling>
          <c:orientation val="minMax"/>
          <c:min val="2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064"/>
        <c:crosses val="autoZero"/>
        <c:crossBetween val="midCat"/>
      </c:valAx>
      <c:valAx>
        <c:axId val="44263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Rsh(kOhm)</a:t>
                </a:r>
              </a:p>
            </c:rich>
          </c:tx>
          <c:layout>
            <c:manualLayout>
              <c:xMode val="edge"/>
              <c:yMode val="edge"/>
              <c:x val="2.8622100118647163E-2"/>
              <c:y val="0.37772012105044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9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04393858250106"/>
          <c:y val="2.640566972700013E-2"/>
          <c:w val="0.12761715876388161"/>
          <c:h val="0.93535657405429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42B8-78C2-482A-AB51-459D732B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4E5F-5CC8-49E7-AA4E-EFDADF1E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3D17-E200-4C2A-8C7F-4DA89A87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1B9F0-E044-4811-A81C-88CE5C1D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Robyn Madrak | Medium Bore Stretched Wire Measurements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84D0-F3C5-4DBE-9C2C-04850190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7A02-2EBD-4DA8-8239-B42BF3EE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07650-38E8-4F09-B229-2B243F13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AC171-C5CC-41AE-96E9-0EEF7423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Robyn Madrak | Medium Bore Stretched Wire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8E082-9D90-4367-A242-CCC0B2A9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1FE-8387-47EE-9975-41871C27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Robyn Madrak, Chandra </a:t>
            </a:r>
            <a:r>
              <a:rPr lang="en-US"/>
              <a:t>Bhat, and </a:t>
            </a:r>
            <a:r>
              <a:rPr lang="en-US" dirty="0"/>
              <a:t>John Reid</a:t>
            </a:r>
          </a:p>
          <a:p>
            <a:r>
              <a:rPr lang="en-US" dirty="0"/>
              <a:t>Joint PSP/Taskforce Meeting</a:t>
            </a:r>
          </a:p>
          <a:p>
            <a:r>
              <a:rPr lang="en-US" dirty="0"/>
              <a:t>08 October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Stretched Wire Measurements on Medium Bore Booster Cavity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F3FA0-BAD3-4D4A-8B9F-464EDC55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Cavity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804C-9174-4094-A3BE-ACD5520E63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CF9E-18A5-4488-B7AF-30DF9F9F9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ABAB-76BA-45EE-AADF-17F1F4A60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9D838A5-85A7-4B52-ACAC-59A56BBD9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71261"/>
              </p:ext>
            </p:extLst>
          </p:nvPr>
        </p:nvGraphicFramePr>
        <p:xfrm>
          <a:off x="228600" y="971550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58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191C8A-2ABF-46E2-99AD-EF639977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for HOMs up to 210 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371C-C002-4098-9BDE-3FF953260C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72E7-1569-4CC6-973F-4BBB35CC9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9976-AAE7-4348-BB22-3B61D0CD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BE17F4-0A87-486F-8AA6-707C0E1E7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48283"/>
              </p:ext>
            </p:extLst>
          </p:nvPr>
        </p:nvGraphicFramePr>
        <p:xfrm>
          <a:off x="-173154" y="985421"/>
          <a:ext cx="9237255" cy="475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05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A9381-C671-4B8D-88F2-D1EC7B3F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HOMs above 210 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79CFE-BDB1-445A-BE68-8338BBF0B2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9E691-1AB2-4477-B145-644E7CD89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8AC7-8BFF-434E-804E-55BD70117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CCE1B7-0BC0-43C8-B220-1744468BA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713781"/>
              </p:ext>
            </p:extLst>
          </p:nvPr>
        </p:nvGraphicFramePr>
        <p:xfrm>
          <a:off x="419450" y="796954"/>
          <a:ext cx="8495950" cy="520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99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CCC850-77BE-405E-8668-57DF6A4AA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Impedance is higher in medium bore prototype than in legacy cavity at higher currents</a:t>
            </a:r>
          </a:p>
          <a:p>
            <a:pPr lvl="1"/>
            <a:r>
              <a:rPr lang="en-US" dirty="0"/>
              <a:t>Not surprising since losses are smaller at higher I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appear that HOMs are any worse than in a legacy booster cavity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D6EF4-D4CC-46D3-BFEC-851A489A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DD18-93E8-4A55-959B-DE440B7A31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2A67F-7F69-457A-BF2E-5FF85809D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F2B7-1E35-4266-9127-B3AB586F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2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9BBA0F-9C90-401F-B06A-51B6AC97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to be modified (ferrites) to get the necessary f vs. </a:t>
            </a:r>
            <a:r>
              <a:rPr lang="en-US" dirty="0" err="1"/>
              <a:t>Ibias</a:t>
            </a:r>
            <a:endParaRPr lang="en-US" dirty="0"/>
          </a:p>
          <a:p>
            <a:pPr lvl="1"/>
            <a:r>
              <a:rPr lang="en-US" dirty="0"/>
              <a:t>Bias current necessary right now to get to 53 MHz is too high</a:t>
            </a:r>
          </a:p>
          <a:p>
            <a:r>
              <a:rPr lang="en-US" dirty="0"/>
              <a:t>John temporarily modified the bias supply to go to higher current for a short time so that we could perform measurements</a:t>
            </a:r>
          </a:p>
          <a:p>
            <a:r>
              <a:rPr lang="en-US" dirty="0"/>
              <a:t>High power test is complete</a:t>
            </a:r>
          </a:p>
          <a:p>
            <a:r>
              <a:rPr lang="en-US" dirty="0"/>
              <a:t>We measured mode frequencies, Q, and S21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DCC4E-5063-4734-A1AE-371DAD14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Bore Cavity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A8C2A-7828-4E7E-88FC-6822C7F7E1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E6BD-D5BC-44C9-9DC6-6F68F6949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8F183-BA9A-4407-A0E5-4E9BE61D4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81726B-DF31-4AD0-A5CF-B98A1C1E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 have matching resistors (not shown)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7CB6C-F02D-4C9A-A92D-F23367BBD5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DD96-223C-4574-B11A-763BE20A5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2CC4-D03C-407F-AF63-139FEE18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picture containing indoor, table, sitting, dog&#10;&#10;Description automatically generated">
            <a:extLst>
              <a:ext uri="{FF2B5EF4-FFF2-40B4-BE49-F238E27FC236}">
                <a16:creationId xmlns:a16="http://schemas.microsoft.com/office/drawing/2014/main" id="{7341FB37-9DD1-470F-8EE4-EFEBF71E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71182" y="2184400"/>
            <a:ext cx="5120640" cy="2489200"/>
          </a:xfrm>
          <a:prstGeom prst="rect">
            <a:avLst/>
          </a:prstGeom>
        </p:spPr>
      </p:pic>
      <p:pic>
        <p:nvPicPr>
          <p:cNvPr id="10" name="Picture 9" descr="A picture containing indoor, cake, plate, table&#10;&#10;Description automatically generated">
            <a:extLst>
              <a:ext uri="{FF2B5EF4-FFF2-40B4-BE49-F238E27FC236}">
                <a16:creationId xmlns:a16="http://schemas.microsoft.com/office/drawing/2014/main" id="{A3B124D5-F950-4532-9B92-DEF730010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01342" y="2184399"/>
            <a:ext cx="5120640" cy="2489200"/>
          </a:xfrm>
          <a:prstGeom prst="rect">
            <a:avLst/>
          </a:prstGeom>
        </p:spPr>
      </p:pic>
      <p:pic>
        <p:nvPicPr>
          <p:cNvPr id="12" name="Picture 11" descr="A picture containing indoor, table, sitting, building&#10;&#10;Description automatically generated">
            <a:extLst>
              <a:ext uri="{FF2B5EF4-FFF2-40B4-BE49-F238E27FC236}">
                <a16:creationId xmlns:a16="http://schemas.microsoft.com/office/drawing/2014/main" id="{89E78DD0-16BF-4A7C-8BFA-BED56530D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585" y="1562470"/>
            <a:ext cx="2687828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4F351-5CDE-421C-8297-4541B78CE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55" y="4208016"/>
            <a:ext cx="8009877" cy="1695635"/>
          </a:xfrm>
        </p:spPr>
        <p:txBody>
          <a:bodyPr/>
          <a:lstStyle/>
          <a:p>
            <a:r>
              <a:rPr lang="en-US" dirty="0"/>
              <a:t>Single gap impedance = </a:t>
            </a:r>
            <a:r>
              <a:rPr lang="en-US" dirty="0" err="1">
                <a:solidFill>
                  <a:srgbClr val="FF0000"/>
                </a:solidFill>
              </a:rPr>
              <a:t>Rsh</a:t>
            </a:r>
            <a:r>
              <a:rPr lang="en-US" dirty="0">
                <a:solidFill>
                  <a:srgbClr val="FF0000"/>
                </a:solidFill>
              </a:rPr>
              <a:t>(1gap)</a:t>
            </a:r>
          </a:p>
          <a:p>
            <a:r>
              <a:rPr lang="en-US" dirty="0">
                <a:solidFill>
                  <a:srgbClr val="FF0000"/>
                </a:solidFill>
              </a:rPr>
              <a:t>This is the final number which is corrected for everything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A5EC3-7C20-44E5-A289-7FDF2259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B253-F49D-4BCF-8BDB-6E2CA58C77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320AB-3D71-48B0-9546-18E2C5AB3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F454-65CC-45FF-80A6-897C341D8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CBADCB-2182-4886-BD81-D46BEC4D7CC4}"/>
              </a:ext>
            </a:extLst>
          </p:cNvPr>
          <p:cNvGrpSpPr>
            <a:grpSpLocks noChangeAspect="1"/>
          </p:cNvGrpSpPr>
          <p:nvPr/>
        </p:nvGrpSpPr>
        <p:grpSpPr>
          <a:xfrm>
            <a:off x="222248" y="836473"/>
            <a:ext cx="8590940" cy="2224442"/>
            <a:chOff x="104775" y="19048"/>
            <a:chExt cx="12192000" cy="3156857"/>
          </a:xfrm>
        </p:grpSpPr>
        <p:pic>
          <p:nvPicPr>
            <p:cNvPr id="8" name="Picture 7" descr="A close up of text on a whiteboard&#10;&#10;Description automatically generated">
              <a:extLst>
                <a:ext uri="{FF2B5EF4-FFF2-40B4-BE49-F238E27FC236}">
                  <a16:creationId xmlns:a16="http://schemas.microsoft.com/office/drawing/2014/main" id="{CAD1C49C-B92A-4658-A433-F7EA6946E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" y="19048"/>
              <a:ext cx="12192000" cy="31568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388F2F-5FBD-428B-A953-C550AC3E985D}"/>
                </a:ext>
              </a:extLst>
            </p:cNvPr>
            <p:cNvSpPr txBox="1"/>
            <p:nvPr/>
          </p:nvSpPr>
          <p:spPr>
            <a:xfrm>
              <a:off x="4496033" y="340653"/>
              <a:ext cx="1611373" cy="5241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</a:rPr>
                <a:t>Rsh</a:t>
              </a:r>
              <a:r>
                <a:rPr lang="en-US" sz="1800" dirty="0">
                  <a:solidFill>
                    <a:srgbClr val="FF0000"/>
                  </a:solidFill>
                </a:rPr>
                <a:t>(1gap)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B571FA-7CE6-4A81-AB9A-D95B53687200}"/>
              </a:ext>
            </a:extLst>
          </p:cNvPr>
          <p:cNvSpPr txBox="1"/>
          <p:nvPr/>
        </p:nvSpPr>
        <p:spPr>
          <a:xfrm>
            <a:off x="5094493" y="956869"/>
            <a:ext cx="1135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Rsh</a:t>
            </a:r>
            <a:r>
              <a:rPr lang="en-US" sz="1800" dirty="0">
                <a:solidFill>
                  <a:srgbClr val="FF0000"/>
                </a:solidFill>
              </a:rPr>
              <a:t>(1gap)</a:t>
            </a:r>
          </a:p>
        </p:txBody>
      </p:sp>
    </p:spTree>
    <p:extLst>
      <p:ext uri="{BB962C8B-B14F-4D97-AF65-F5344CB8AC3E}">
        <p14:creationId xmlns:p14="http://schemas.microsoft.com/office/powerpoint/2010/main" val="111494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5D4150-D76B-46D8-BCE5-97538C5A7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250" y="4751773"/>
                <a:ext cx="8515905" cy="1079192"/>
              </a:xfrm>
            </p:spPr>
            <p:txBody>
              <a:bodyPr/>
              <a:lstStyle/>
              <a:p>
                <a:r>
                  <a:rPr lang="en-US" sz="2000" dirty="0"/>
                  <a:t>Rbp includes beampipe (Z) and two 270 ohm R’s</a:t>
                </a:r>
              </a:p>
              <a:p>
                <a:r>
                  <a:rPr lang="en-US" sz="2000" dirty="0"/>
                  <a:t>With beampipe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𝑚𝑢𝑙𝑡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𝑚𝑢𝑙𝑡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𝑅𝑏𝑝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  =&gt;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𝑅𝑏𝑝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𝑚𝑢𝑙𝑡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(10^(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𝑏𝑝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 −1)</m:t>
                    </m:r>
                  </m:oMath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5D4150-D76B-46D8-BCE5-97538C5A7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250" y="4751773"/>
                <a:ext cx="8515905" cy="1079192"/>
              </a:xfrm>
              <a:blipFill>
                <a:blip r:embed="rId2"/>
                <a:stretch>
                  <a:fillRect l="-1718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676A006-F84D-4CBD-AAA6-D0C257B9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S21 with Mock beampipe only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8FB1D-07B8-4454-9EE5-64CB98B426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4AA1-ECCE-4430-A5F7-41F186AF8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C85E6-6284-4F2E-920F-EE00614F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E6056B-0BFD-42D1-88D6-14218F1A2538}"/>
              </a:ext>
            </a:extLst>
          </p:cNvPr>
          <p:cNvGrpSpPr>
            <a:grpSpLocks noChangeAspect="1"/>
          </p:cNvGrpSpPr>
          <p:nvPr/>
        </p:nvGrpSpPr>
        <p:grpSpPr>
          <a:xfrm>
            <a:off x="150967" y="1027035"/>
            <a:ext cx="8881871" cy="3063888"/>
            <a:chOff x="0" y="0"/>
            <a:chExt cx="12192000" cy="4205751"/>
          </a:xfrm>
        </p:grpSpPr>
        <p:pic>
          <p:nvPicPr>
            <p:cNvPr id="11" name="Picture 10" descr="A close up of text on a whiteboard&#10;&#10;Description automatically generated">
              <a:extLst>
                <a:ext uri="{FF2B5EF4-FFF2-40B4-BE49-F238E27FC236}">
                  <a16:creationId xmlns:a16="http://schemas.microsoft.com/office/drawing/2014/main" id="{17239A51-873D-4B2D-9255-E99BFCF8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156857"/>
            </a:xfrm>
            <a:prstGeom prst="rect">
              <a:avLst/>
            </a:prstGeom>
            <a:ln w="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89CAF5D3-3B55-425E-9E15-D67B1E6B9904}"/>
                </a:ext>
              </a:extLst>
            </p:cNvPr>
            <p:cNvSpPr/>
            <p:nvPr/>
          </p:nvSpPr>
          <p:spPr>
            <a:xfrm rot="5400000">
              <a:off x="5691269" y="-1152164"/>
              <a:ext cx="1276185" cy="5534027"/>
            </a:xfrm>
            <a:prstGeom prst="rightBrac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53466E-2085-49E2-9DFD-2EBCD16DC08E}"/>
                </a:ext>
              </a:extLst>
            </p:cNvPr>
            <p:cNvSpPr txBox="1"/>
            <p:nvPr/>
          </p:nvSpPr>
          <p:spPr>
            <a:xfrm>
              <a:off x="3177958" y="2558078"/>
              <a:ext cx="5125007" cy="16476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</a:rPr>
                <a:t>Rbp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S21,bp </a:t>
              </a:r>
              <a:r>
                <a:rPr lang="en-US" sz="2400" dirty="0" err="1">
                  <a:solidFill>
                    <a:srgbClr val="00B050"/>
                  </a:solidFill>
                </a:rPr>
                <a:t>meas</a:t>
              </a:r>
              <a:r>
                <a:rPr lang="en-US" sz="2400" dirty="0">
                  <a:solidFill>
                    <a:srgbClr val="00B050"/>
                  </a:solidFill>
                </a:rPr>
                <a:t> was -27.2 in dB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=&gt; </a:t>
              </a:r>
              <a:r>
                <a:rPr lang="en-US" sz="2400" dirty="0" err="1">
                  <a:solidFill>
                    <a:srgbClr val="00B050"/>
                  </a:solidFill>
                </a:rPr>
                <a:t>Rbp</a:t>
              </a:r>
              <a:r>
                <a:rPr lang="en-US" sz="2400" dirty="0">
                  <a:solidFill>
                    <a:srgbClr val="00B050"/>
                  </a:solidFill>
                </a:rPr>
                <a:t> = 574 ohms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B218EC-0DC0-4BDD-8057-7A56CE2B46BF}"/>
              </a:ext>
            </a:extLst>
          </p:cNvPr>
          <p:cNvSpPr txBox="1"/>
          <p:nvPr/>
        </p:nvSpPr>
        <p:spPr>
          <a:xfrm>
            <a:off x="5231932" y="1191566"/>
            <a:ext cx="1135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Rsh</a:t>
            </a:r>
            <a:r>
              <a:rPr lang="en-US" sz="1800" dirty="0">
                <a:solidFill>
                  <a:srgbClr val="FF0000"/>
                </a:solidFill>
              </a:rPr>
              <a:t>(1gap)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CD323-BBE8-4D0A-9230-41C16571BEFB}"/>
              </a:ext>
            </a:extLst>
          </p:cNvPr>
          <p:cNvSpPr txBox="1"/>
          <p:nvPr/>
        </p:nvSpPr>
        <p:spPr>
          <a:xfrm>
            <a:off x="3436566" y="1231242"/>
            <a:ext cx="1135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Rsh</a:t>
            </a:r>
            <a:r>
              <a:rPr lang="en-US" sz="1800" dirty="0">
                <a:solidFill>
                  <a:srgbClr val="FF0000"/>
                </a:solidFill>
              </a:rPr>
              <a:t>(1gap)</a:t>
            </a: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80B22A4E-B132-4602-9C99-0E260277C2EE}"/>
              </a:ext>
            </a:extLst>
          </p:cNvPr>
          <p:cNvSpPr>
            <a:spLocks noChangeAspect="1"/>
          </p:cNvSpPr>
          <p:nvPr/>
        </p:nvSpPr>
        <p:spPr>
          <a:xfrm>
            <a:off x="5391737" y="1031916"/>
            <a:ext cx="897792" cy="92970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81CBF7E9-4E66-42AB-BA4A-DDD60A2DEBCF}"/>
              </a:ext>
            </a:extLst>
          </p:cNvPr>
          <p:cNvSpPr>
            <a:spLocks noChangeAspect="1"/>
          </p:cNvSpPr>
          <p:nvPr/>
        </p:nvSpPr>
        <p:spPr>
          <a:xfrm>
            <a:off x="3495435" y="1063069"/>
            <a:ext cx="897792" cy="92970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AD6B-DBC6-49D6-BD70-C7B20E546BCA}"/>
              </a:ext>
            </a:extLst>
          </p:cNvPr>
          <p:cNvGrpSpPr/>
          <p:nvPr/>
        </p:nvGrpSpPr>
        <p:grpSpPr>
          <a:xfrm>
            <a:off x="0" y="857250"/>
            <a:ext cx="9144000" cy="2367643"/>
            <a:chOff x="104775" y="19048"/>
            <a:chExt cx="12192000" cy="3156857"/>
          </a:xfrm>
        </p:grpSpPr>
        <p:pic>
          <p:nvPicPr>
            <p:cNvPr id="12" name="Picture 11" descr="A close up of text on a whiteboard&#10;&#10;Description automatically generated">
              <a:extLst>
                <a:ext uri="{FF2B5EF4-FFF2-40B4-BE49-F238E27FC236}">
                  <a16:creationId xmlns:a16="http://schemas.microsoft.com/office/drawing/2014/main" id="{D33D52A4-EB91-4C09-BF14-752F6756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" y="19048"/>
              <a:ext cx="12192000" cy="3156857"/>
            </a:xfrm>
            <a:prstGeom prst="rect">
              <a:avLst/>
            </a:prstGeom>
            <a:ln w="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845213-BEB0-4E59-B47F-23E040B2EEFC}"/>
                </a:ext>
              </a:extLst>
            </p:cNvPr>
            <p:cNvSpPr txBox="1"/>
            <p:nvPr/>
          </p:nvSpPr>
          <p:spPr>
            <a:xfrm>
              <a:off x="4673110" y="409575"/>
              <a:ext cx="1488699" cy="492443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</a:rPr>
                <a:t>Rsh</a:t>
              </a:r>
              <a:r>
                <a:rPr lang="en-US" sz="1800" dirty="0">
                  <a:solidFill>
                    <a:srgbClr val="FF0000"/>
                  </a:solidFill>
                </a:rPr>
                <a:t>(1gap)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4482A4-7D47-4A67-9B3D-CF2F63FB7461}"/>
                </a:ext>
              </a:extLst>
            </p:cNvPr>
            <p:cNvSpPr txBox="1"/>
            <p:nvPr/>
          </p:nvSpPr>
          <p:spPr>
            <a:xfrm>
              <a:off x="7165482" y="257339"/>
              <a:ext cx="1488699" cy="492443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</a:rPr>
                <a:t>Rsh</a:t>
              </a:r>
              <a:r>
                <a:rPr lang="en-US" sz="1800" dirty="0">
                  <a:solidFill>
                    <a:srgbClr val="FF0000"/>
                  </a:solidFill>
                </a:rPr>
                <a:t>(1gap)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BA7F3-CBC5-4A2E-B1DD-CDF4B71A0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5" y="3633106"/>
                <a:ext cx="9144000" cy="23676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cavity,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𝑚𝑢𝑙𝑡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𝑚𝑢𝑙𝑡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𝑅𝑏𝑝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𝑅𝑠h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/>
                  <a:t>  =&gt; 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𝑅𝑏𝑝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𝑅𝑠h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𝑔𝑎𝑝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𝑚𝑢𝑙𝑡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21,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sup>
                    </m:sSup>
                    <m:r>
                      <a:rPr lang="en-US" sz="15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solve for </a:t>
                </a:r>
                <a:r>
                  <a:rPr lang="en-US" dirty="0" err="1">
                    <a:solidFill>
                      <a:srgbClr val="FF0000"/>
                    </a:solidFill>
                  </a:rPr>
                  <a:t>Rsh</a:t>
                </a:r>
                <a:r>
                  <a:rPr lang="en-US" dirty="0">
                    <a:solidFill>
                      <a:srgbClr val="FF0000"/>
                    </a:solidFill>
                  </a:rPr>
                  <a:t>(1gap)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Q is different with wire; this can be corrected for when the Q(no wire) measurement is available.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BA7F3-CBC5-4A2E-B1DD-CDF4B71A0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5" y="3633106"/>
                <a:ext cx="9144000" cy="236764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5ED666A3-404C-4BE1-928A-AE1802187BFA}"/>
              </a:ext>
            </a:extLst>
          </p:cNvPr>
          <p:cNvSpPr/>
          <p:nvPr/>
        </p:nvSpPr>
        <p:spPr>
          <a:xfrm rot="5400000">
            <a:off x="4268452" y="-6873"/>
            <a:ext cx="957139" cy="4150520"/>
          </a:xfrm>
          <a:prstGeom prst="righ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4CAC8-C631-440F-A8B8-AF0EF9B73C15}"/>
              </a:ext>
            </a:extLst>
          </p:cNvPr>
          <p:cNvSpPr txBox="1"/>
          <p:nvPr/>
        </p:nvSpPr>
        <p:spPr>
          <a:xfrm>
            <a:off x="3916055" y="2709607"/>
            <a:ext cx="18234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B050"/>
                </a:solidFill>
              </a:rPr>
              <a:t>Rbp</a:t>
            </a:r>
            <a:r>
              <a:rPr lang="en-US" sz="1800" dirty="0">
                <a:solidFill>
                  <a:srgbClr val="00B050"/>
                </a:solidFill>
              </a:rPr>
              <a:t> + 2Rsh(1gap)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517BA-5CB2-4F4D-A489-D1D4549F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8437B-ECD6-49FD-A778-53446117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Robyn Madrak | Medium Bore Stretched Wire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B7046-D302-432E-BF34-D000E9D9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7A02-2EBD-4DA8-8239-B42BF3EE6F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5471A-6727-4854-A0E4-CAB17645E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7" y="857251"/>
            <a:ext cx="4286412" cy="294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2F591-0D0D-4428-8B30-D0110E4C9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804" y="2222355"/>
            <a:ext cx="2750216" cy="3604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50AA1-1679-4D54-A958-3C44C98F5B43}"/>
              </a:ext>
            </a:extLst>
          </p:cNvPr>
          <p:cNvSpPr txBox="1"/>
          <p:nvPr/>
        </p:nvSpPr>
        <p:spPr>
          <a:xfrm>
            <a:off x="6557963" y="1879539"/>
            <a:ext cx="20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FF"/>
                </a:solidFill>
              </a:rPr>
              <a:t>Kathy </a:t>
            </a:r>
            <a:r>
              <a:rPr lang="en-US" sz="1800" dirty="0" err="1">
                <a:solidFill>
                  <a:srgbClr val="FF00FF"/>
                </a:solidFill>
              </a:rPr>
              <a:t>Harkay</a:t>
            </a:r>
            <a:r>
              <a:rPr lang="en-US" sz="1800" dirty="0">
                <a:solidFill>
                  <a:srgbClr val="FF00FF"/>
                </a:solidFill>
              </a:rPr>
              <a:t> thesis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3A4CE-DB0E-40F8-B0FD-DB6BA4DE4A09}"/>
              </a:ext>
            </a:extLst>
          </p:cNvPr>
          <p:cNvSpPr txBox="1"/>
          <p:nvPr/>
        </p:nvSpPr>
        <p:spPr>
          <a:xfrm>
            <a:off x="1508048" y="407464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FF"/>
                </a:solidFill>
              </a:rPr>
              <a:t>Tim </a:t>
            </a:r>
            <a:r>
              <a:rPr lang="en-US" sz="1800" dirty="0" err="1">
                <a:solidFill>
                  <a:srgbClr val="FF00FF"/>
                </a:solidFill>
              </a:rPr>
              <a:t>Berenc</a:t>
            </a:r>
            <a:r>
              <a:rPr lang="en-US" sz="1800" dirty="0">
                <a:solidFill>
                  <a:srgbClr val="FF00FF"/>
                </a:solidFill>
              </a:rPr>
              <a:t> PA note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9E6DA5E-949F-4C41-A7E2-01DA5E8E5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476291"/>
              </p:ext>
            </p:extLst>
          </p:nvPr>
        </p:nvGraphicFramePr>
        <p:xfrm>
          <a:off x="206530" y="4029457"/>
          <a:ext cx="5721334" cy="166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5" imgW="4419742" imgH="1287890" progId="Excel.Sheet.12">
                  <p:embed/>
                </p:oleObj>
              </mc:Choice>
              <mc:Fallback>
                <p:oleObj name="Worksheet" r:id="rId5" imgW="4419742" imgH="1287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530" y="4029457"/>
                        <a:ext cx="5721334" cy="166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E60F103-9043-4BCA-8211-4DD55674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627317-B63C-4B81-BF60-D3B33E58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Robyn Madrak | Medium Bore Stretched Wire Measurements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71F9CE-8C9B-4B0A-A510-278CF8B4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1FE-8387-47EE-9975-41871C27B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9E2E66-8C59-4EC0-BCE1-4C4F9261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Fundamental Mode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1200-9906-435E-841B-72EC7A9EEB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746E8-4742-4454-813A-C40FB5778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AE694-69CE-492C-A365-8723647A0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A7EFF7E-78D7-4413-8C56-358C149EE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014091"/>
              </p:ext>
            </p:extLst>
          </p:nvPr>
        </p:nvGraphicFramePr>
        <p:xfrm>
          <a:off x="222250" y="679629"/>
          <a:ext cx="8184903" cy="50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71A446-CA52-4D2B-B749-C34F8A649826}"/>
              </a:ext>
            </a:extLst>
          </p:cNvPr>
          <p:cNvSpPr txBox="1"/>
          <p:nvPr/>
        </p:nvSpPr>
        <p:spPr>
          <a:xfrm>
            <a:off x="736827" y="5770480"/>
            <a:ext cx="808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Note: ferrite mu and losses for same frequency are lower, due to higher bias</a:t>
            </a:r>
          </a:p>
        </p:txBody>
      </p:sp>
    </p:spTree>
    <p:extLst>
      <p:ext uri="{BB962C8B-B14F-4D97-AF65-F5344CB8AC3E}">
        <p14:creationId xmlns:p14="http://schemas.microsoft.com/office/powerpoint/2010/main" val="291214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1ABE43-1115-494F-89DA-10AB5BF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206C8-D438-429C-8409-F443DE8682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7951A-2108-4544-A394-F217BDD35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Medium Bore Stretched Wire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295D1-FD42-4E1B-9D90-245395C2B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BADDFE-CB04-45F9-B0D9-198D13245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167611"/>
              </p:ext>
            </p:extLst>
          </p:nvPr>
        </p:nvGraphicFramePr>
        <p:xfrm>
          <a:off x="222250" y="1029809"/>
          <a:ext cx="8149701" cy="465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128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114</TotalTime>
  <Words>536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Fermilab_PPT_090815</vt:lpstr>
      <vt:lpstr>Worksheet</vt:lpstr>
      <vt:lpstr>PowerPoint Presentation</vt:lpstr>
      <vt:lpstr>Medium Bore Cavity</vt:lpstr>
      <vt:lpstr>Wires have matching resistors (not shown)</vt:lpstr>
      <vt:lpstr>Setup</vt:lpstr>
      <vt:lpstr>Measurement of S21 with Mock beampipe only</vt:lpstr>
      <vt:lpstr>PowerPoint Presentation</vt:lpstr>
      <vt:lpstr>PowerPoint Presentation</vt:lpstr>
      <vt:lpstr>Comparison of Fundamental Mode Results</vt:lpstr>
      <vt:lpstr>Example Q comparison</vt:lpstr>
      <vt:lpstr>Legacy Cavity Measurements</vt:lpstr>
      <vt:lpstr>Comparison for HOMs up to 210 MHz</vt:lpstr>
      <vt:lpstr>Comparison of HOMs above 210 MHz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L. Madrak plant x6668 14079N</dc:creator>
  <cp:lastModifiedBy>Robyn Madrak</cp:lastModifiedBy>
  <cp:revision>16</cp:revision>
  <cp:lastPrinted>2014-01-20T19:40:21Z</cp:lastPrinted>
  <dcterms:created xsi:type="dcterms:W3CDTF">2020-10-07T21:26:51Z</dcterms:created>
  <dcterms:modified xsi:type="dcterms:W3CDTF">2020-10-14T19:00:52Z</dcterms:modified>
</cp:coreProperties>
</file>