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mov" ContentType="video/quicktime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2" r:id="rId1"/>
  </p:sldMasterIdLst>
  <p:notesMasterIdLst>
    <p:notesMasterId r:id="rId31"/>
  </p:notesMasterIdLst>
  <p:handoutMasterIdLst>
    <p:handoutMasterId r:id="rId32"/>
  </p:handoutMasterIdLst>
  <p:sldIdLst>
    <p:sldId id="294" r:id="rId2"/>
    <p:sldId id="326" r:id="rId3"/>
    <p:sldId id="339" r:id="rId4"/>
    <p:sldId id="305" r:id="rId5"/>
    <p:sldId id="346" r:id="rId6"/>
    <p:sldId id="316" r:id="rId7"/>
    <p:sldId id="317" r:id="rId8"/>
    <p:sldId id="306" r:id="rId9"/>
    <p:sldId id="307" r:id="rId10"/>
    <p:sldId id="308" r:id="rId11"/>
    <p:sldId id="320" r:id="rId12"/>
    <p:sldId id="304" r:id="rId13"/>
    <p:sldId id="311" r:id="rId14"/>
    <p:sldId id="315" r:id="rId15"/>
    <p:sldId id="318" r:id="rId16"/>
    <p:sldId id="322" r:id="rId17"/>
    <p:sldId id="324" r:id="rId18"/>
    <p:sldId id="323" r:id="rId19"/>
    <p:sldId id="325" r:id="rId20"/>
    <p:sldId id="347" r:id="rId21"/>
    <p:sldId id="341" r:id="rId22"/>
    <p:sldId id="342" r:id="rId23"/>
    <p:sldId id="344" r:id="rId24"/>
    <p:sldId id="345" r:id="rId25"/>
    <p:sldId id="297" r:id="rId26"/>
    <p:sldId id="348" r:id="rId27"/>
    <p:sldId id="327" r:id="rId28"/>
    <p:sldId id="343" r:id="rId29"/>
    <p:sldId id="338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S. Tschirhart x4100,5708 08973N" initials="RSTx0" lastIdx="0" clrIdx="0">
    <p:extLst>
      <p:ext uri="{19B8F6BF-5375-455C-9EA6-DF929625EA0E}">
        <p15:presenceInfo xmlns:p15="http://schemas.microsoft.com/office/powerpoint/2012/main" userId="S-1-5-21-1644491937-1202660629-839522115-32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404040"/>
    <a:srgbClr val="FFFFFF"/>
    <a:srgbClr val="50504E"/>
    <a:srgbClr val="4E4E4E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8" autoAdjust="0"/>
    <p:restoredTop sz="96101" autoAdjust="0"/>
  </p:normalViewPr>
  <p:slideViewPr>
    <p:cSldViewPr snapToGrid="0" snapToObjects="1" showGuides="1">
      <p:cViewPr varScale="1">
        <p:scale>
          <a:sx n="82" d="100"/>
          <a:sy n="82" d="100"/>
        </p:scale>
        <p:origin x="1626" y="9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902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34.wmf"/><Relationship Id="rId4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wmf"/><Relationship Id="rId6" Type="http://schemas.openxmlformats.org/officeDocument/2006/relationships/image" Target="../media/image14.emf"/><Relationship Id="rId5" Type="http://schemas.openxmlformats.org/officeDocument/2006/relationships/image" Target="../media/image13.w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40.e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20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7.w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3.e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ov"/><Relationship Id="rId7" Type="http://schemas.openxmlformats.org/officeDocument/2006/relationships/image" Target="../media/image34.wmf"/><Relationship Id="rId2" Type="http://schemas.microsoft.com/office/2007/relationships/media" Target="../media/media1.mov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ov"/><Relationship Id="rId7" Type="http://schemas.openxmlformats.org/officeDocument/2006/relationships/image" Target="../media/image37.wmf"/><Relationship Id="rId2" Type="http://schemas.microsoft.com/office/2007/relationships/media" Target="../media/media2.mov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41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0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fbpic/fbpic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2.e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4654062"/>
            <a:ext cx="8499231" cy="2100423"/>
          </a:xfrm>
        </p:spPr>
        <p:txBody>
          <a:bodyPr/>
          <a:lstStyle/>
          <a:p>
            <a:r>
              <a:rPr lang="en-US" dirty="0"/>
              <a:t>Sergei Nagaitsev (</a:t>
            </a:r>
            <a:r>
              <a:rPr lang="en-US" dirty="0" err="1"/>
              <a:t>Fermilab</a:t>
            </a:r>
            <a:r>
              <a:rPr lang="en-US" dirty="0"/>
              <a:t>/</a:t>
            </a:r>
            <a:r>
              <a:rPr lang="en-US" dirty="0" err="1"/>
              <a:t>UChicago</a:t>
            </a:r>
            <a:r>
              <a:rPr lang="en-US" dirty="0"/>
              <a:t>)</a:t>
            </a:r>
          </a:p>
          <a:p>
            <a:r>
              <a:rPr lang="en-US" dirty="0"/>
              <a:t>In collaboration with Valeri Lebedev and Alexey </a:t>
            </a:r>
            <a:r>
              <a:rPr lang="en-US" dirty="0" err="1"/>
              <a:t>Burov</a:t>
            </a:r>
            <a:r>
              <a:rPr lang="en-US" dirty="0"/>
              <a:t> (</a:t>
            </a:r>
            <a:r>
              <a:rPr lang="pt-BR" dirty="0"/>
              <a:t>Fermilab) and</a:t>
            </a:r>
          </a:p>
          <a:p>
            <a:r>
              <a:rPr lang="pt-BR" dirty="0"/>
              <a:t>Stephen Webb and David Bruhwiler (RadiaSoft, LLC)</a:t>
            </a:r>
          </a:p>
          <a:p>
            <a:endParaRPr lang="en-US" dirty="0"/>
          </a:p>
          <a:p>
            <a:r>
              <a:rPr lang="en-US" dirty="0"/>
              <a:t>Aug 14, 2018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3464" y="3846749"/>
            <a:ext cx="8677072" cy="807313"/>
          </a:xfrm>
        </p:spPr>
        <p:txBody>
          <a:bodyPr>
            <a:noAutofit/>
          </a:bodyPr>
          <a:lstStyle/>
          <a:p>
            <a:r>
              <a:rPr lang="en-US" sz="3000" dirty="0"/>
              <a:t>Short-range wake fields in plasma acceleration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5C4C8-31D5-4CFF-841E-243AC717C7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2EC6C-9D97-42A2-A1DA-D5DB1A96D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58B2-1B1E-4F70-9ED8-2333D7E20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FDA908-E066-4C61-91CC-624F8B817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Strategy was also used at the SLC…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C5E86C-3990-4FF6-8E69-1C9CBD24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65" y="2958184"/>
            <a:ext cx="7510069" cy="3420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350501-FD22-4FA8-8448-4F09711EB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342" y="931699"/>
            <a:ext cx="6000934" cy="202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9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5EC14F-7483-49A5-B6D9-869BE426E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a constant long. density of trailing bunch.  Chromatic detuning of tail particles allows to keep amplitudes </a:t>
            </a:r>
            <a:r>
              <a:rPr lang="en-US" dirty="0">
                <a:solidFill>
                  <a:srgbClr val="FF0000"/>
                </a:solidFill>
              </a:rPr>
              <a:t>constant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DB7E4E-4003-44B2-A437-91DC725D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BNS damping: what is it?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26915-32F3-4370-A6C8-B1C7430FB0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ACECA-4D49-459B-AF92-81B2F8FDA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F98BE-18A1-44BC-9CFF-FC40E3819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A9E941B-D892-42C6-8D2D-E9B8E01012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896299"/>
              </p:ext>
            </p:extLst>
          </p:nvPr>
        </p:nvGraphicFramePr>
        <p:xfrm>
          <a:off x="4370972" y="4974703"/>
          <a:ext cx="23495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7" name="Equation" r:id="rId3" imgW="1066680" imgH="457200" progId="Equation.DSMT4">
                  <p:embed/>
                </p:oleObj>
              </mc:Choice>
              <mc:Fallback>
                <p:oleObj name="Equation" r:id="rId3" imgW="1066680" imgH="457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A9E941B-D892-42C6-8D2D-E9B8E01012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0972" y="4974703"/>
                        <a:ext cx="2349500" cy="100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DEAE1A3-D7B9-43E2-949E-8764C22B99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867736"/>
              </p:ext>
            </p:extLst>
          </p:nvPr>
        </p:nvGraphicFramePr>
        <p:xfrm>
          <a:off x="636588" y="2187476"/>
          <a:ext cx="7932738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8" name="Equation" r:id="rId5" imgW="3365280" imgH="482400" progId="Equation.DSMT4">
                  <p:embed/>
                </p:oleObj>
              </mc:Choice>
              <mc:Fallback>
                <p:oleObj name="Equation" r:id="rId5" imgW="3365280" imgH="4824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DEAE1A3-D7B9-43E2-949E-8764C22B9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6588" y="2187476"/>
                        <a:ext cx="7932738" cy="1135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2F4878F-DD98-4525-8A7C-64024F9CBF65}"/>
              </a:ext>
            </a:extLst>
          </p:cNvPr>
          <p:cNvSpPr txBox="1"/>
          <p:nvPr/>
        </p:nvSpPr>
        <p:spPr>
          <a:xfrm>
            <a:off x="1200340" y="5186346"/>
            <a:ext cx="3052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3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en-US" sz="3200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F138FCC-65C3-4550-9C81-32ADA8CFCC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165551"/>
              </p:ext>
            </p:extLst>
          </p:nvPr>
        </p:nvGraphicFramePr>
        <p:xfrm>
          <a:off x="812240" y="3778986"/>
          <a:ext cx="4011612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9" name="Equation" r:id="rId7" imgW="1981080" imgH="469800" progId="Equation.DSMT4">
                  <p:embed/>
                </p:oleObj>
              </mc:Choice>
              <mc:Fallback>
                <p:oleObj name="Equation" r:id="rId7" imgW="1981080" imgH="469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633FEE4-3C66-4667-9A63-FECE0A714C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2240" y="3778986"/>
                        <a:ext cx="4011612" cy="95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409AD5-AF72-45FF-A920-ADD197CD5C44}"/>
              </a:ext>
            </a:extLst>
          </p:cNvPr>
          <p:cNvSpPr txBox="1"/>
          <p:nvPr/>
        </p:nvSpPr>
        <p:spPr>
          <a:xfrm>
            <a:off x="5091815" y="3898901"/>
            <a:ext cx="3867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-- Transverse wake parameter</a:t>
            </a:r>
          </a:p>
          <a:p>
            <a:r>
              <a:rPr lang="en-US" dirty="0"/>
              <a:t>     in a PWA blow-out regime</a:t>
            </a:r>
          </a:p>
        </p:txBody>
      </p:sp>
    </p:spTree>
    <p:extLst>
      <p:ext uri="{BB962C8B-B14F-4D97-AF65-F5344CB8AC3E}">
        <p14:creationId xmlns:p14="http://schemas.microsoft.com/office/powerpoint/2010/main" val="445233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648E1-3886-46B2-B298-6CB2F1EB4B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71400-3F38-41EC-85A0-7212AEB98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96F1-9A20-4A0C-ACBD-AB15DD82E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A1F5DB-DF28-456D-A4B5-431C1A947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Acceleration in a plasma blow-out regime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3037E2-9567-440C-B55A-98282F494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05810"/>
            <a:ext cx="8672513" cy="2087515"/>
          </a:xfrm>
        </p:spPr>
        <p:txBody>
          <a:bodyPr/>
          <a:lstStyle/>
          <a:p>
            <a:pPr lvl="0"/>
            <a:r>
              <a:rPr lang="x-none" dirty="0"/>
              <a:t>The Q-factor</a:t>
            </a:r>
            <a:r>
              <a:rPr lang="en-US" dirty="0"/>
              <a:t> </a:t>
            </a:r>
            <a:r>
              <a:rPr lang="x-none" dirty="0"/>
              <a:t>is very low</a:t>
            </a:r>
            <a:r>
              <a:rPr lang="en-US" dirty="0"/>
              <a:t> (~1)</a:t>
            </a:r>
            <a:r>
              <a:rPr lang="x-none" dirty="0"/>
              <a:t> – must accelerate the</a:t>
            </a:r>
            <a:r>
              <a:rPr lang="en-US" dirty="0"/>
              <a:t> trailing</a:t>
            </a:r>
            <a:r>
              <a:rPr lang="x-none" dirty="0"/>
              <a:t> bunch within </a:t>
            </a:r>
            <a:r>
              <a:rPr lang="en-US" dirty="0"/>
              <a:t>the same bubble as</a:t>
            </a:r>
            <a:r>
              <a:rPr lang="x-none" dirty="0"/>
              <a:t> the driver!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Cannot add energy between bunches, thus a single bunch must absorb as much energy as possible from the wake field.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761F72D-59EC-4FBD-B376-A7A7EC9A4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42572"/>
            <a:ext cx="4177391" cy="36725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426E5B-E053-4396-A1B8-EFD38329836D}"/>
              </a:ext>
            </a:extLst>
          </p:cNvPr>
          <p:cNvSpPr txBox="1"/>
          <p:nvPr/>
        </p:nvSpPr>
        <p:spPr>
          <a:xfrm>
            <a:off x="1290661" y="6176545"/>
            <a:ext cx="367600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1600" dirty="0"/>
              <a:t>M. Tzoufras</a:t>
            </a:r>
            <a:r>
              <a:rPr lang="en-US" sz="1600" dirty="0"/>
              <a:t> et al., PRL 101, 145002 (2008)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C72A77-41F0-49CB-A250-B4C109647428}"/>
              </a:ext>
            </a:extLst>
          </p:cNvPr>
          <p:cNvSpPr txBox="1"/>
          <p:nvPr/>
        </p:nvSpPr>
        <p:spPr>
          <a:xfrm>
            <a:off x="4572000" y="3220872"/>
            <a:ext cx="45721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achieve L ~10</a:t>
            </a:r>
            <a:r>
              <a:rPr lang="en-US" baseline="30000" dirty="0"/>
              <a:t>34</a:t>
            </a:r>
            <a:r>
              <a:rPr lang="en-US" dirty="0"/>
              <a:t>, bunches should have ~10</a:t>
            </a:r>
            <a:r>
              <a:rPr lang="en-US" baseline="30000" dirty="0"/>
              <a:t>10</a:t>
            </a:r>
            <a:r>
              <a:rPr lang="en-US" dirty="0"/>
              <a:t> particles (similar to ILC and CLIC).  In principle, we can </a:t>
            </a:r>
          </a:p>
          <a:p>
            <a:r>
              <a:rPr lang="en-US" dirty="0"/>
              <a:t>envision a scheme with fewer particles/bunch and a higher rep rate, but the beam loading still</a:t>
            </a:r>
          </a:p>
          <a:p>
            <a:r>
              <a:rPr lang="en-US" dirty="0"/>
              <a:t>needs to be high for efficiency reasons.</a:t>
            </a:r>
          </a:p>
        </p:txBody>
      </p:sp>
    </p:spTree>
    <p:extLst>
      <p:ext uri="{BB962C8B-B14F-4D97-AF65-F5344CB8AC3E}">
        <p14:creationId xmlns:p14="http://schemas.microsoft.com/office/powerpoint/2010/main" val="229113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5F7211-8817-41EF-822C-F8052D42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62" y="196353"/>
            <a:ext cx="8686800" cy="427877"/>
          </a:xfrm>
        </p:spPr>
        <p:txBody>
          <a:bodyPr/>
          <a:lstStyle/>
          <a:p>
            <a:r>
              <a:rPr lang="en-US" dirty="0"/>
              <a:t>Power transfer from drive to trailing bunches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DB122-B47B-40B9-8C96-0E6F472618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16A83-BF72-4A56-BF71-F95ACA83A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CBCC-320B-41CA-96EE-D10AD4F3D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94655-006F-49C8-BBAC-8521BCF18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861" y="1234682"/>
            <a:ext cx="6149879" cy="4260423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A9DD4C97-AF94-49EC-BDB3-F614CC1E6B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5495106"/>
            <a:ext cx="908133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 power transfer efficiency of 50% and the transformer ratio  of 2. For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=10</a:t>
            </a:r>
            <a:r>
              <a:rPr kumimoji="0" lang="en-US" altLang="en-US" sz="1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17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cm</a:t>
            </a:r>
            <a:r>
              <a:rPr kumimoji="0" lang="en-US" altLang="en-US" sz="1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-3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the drive bunch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parameters are chosen to be 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en-US" altLang="en-US" sz="14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kumimoji="0" lang="en-US" altLang="en-US" sz="14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=5, 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kumimoji="0" lang="en-US" altLang="en-US" sz="14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kumimoji="0" lang="en-US" altLang="en-US" sz="14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=2.5 yielding the decelerating field of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kumimoji="0" lang="en-US" altLang="en-US" sz="14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50 GV/m and 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4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=3.55·10</a:t>
            </a:r>
            <a:r>
              <a:rPr kumimoji="0" lang="en-US" altLang="en-US" sz="1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trailing bunch parameters are: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en-US" altLang="en-US" sz="14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kumimoji="0" lang="en-US" altLang="en-US" sz="1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=0.518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en-US" altLang="en-US" sz="14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en-US" altLang="en-US" sz="14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kumimoji="0" lang="en-US" altLang="en-US" sz="1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=0.373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en-US" altLang="en-US" sz="14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kumimoji="0" lang="en-US" altLang="en-US" sz="14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100 GV/m, 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4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=8.86·10</a:t>
            </a:r>
            <a:r>
              <a:rPr kumimoji="0" lang="en-US" altLang="en-US" sz="1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4F7C37-8A8A-4E8C-B4FC-8FA25FD3FE16}"/>
              </a:ext>
            </a:extLst>
          </p:cNvPr>
          <p:cNvSpPr txBox="1"/>
          <p:nvPr/>
        </p:nvSpPr>
        <p:spPr>
          <a:xfrm>
            <a:off x="125985" y="1189014"/>
            <a:ext cx="3118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</a:t>
            </a:r>
          </a:p>
          <a:p>
            <a:r>
              <a:rPr lang="en-US" dirty="0"/>
              <a:t>50% power transfer</a:t>
            </a:r>
          </a:p>
          <a:p>
            <a:r>
              <a:rPr lang="en-US" dirty="0"/>
              <a:t>efficiency drive to trailing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BD79D6-36C5-47E7-9E8B-FC7E3D0ED125}"/>
              </a:ext>
            </a:extLst>
          </p:cNvPr>
          <p:cNvSpPr txBox="1"/>
          <p:nvPr/>
        </p:nvSpPr>
        <p:spPr>
          <a:xfrm>
            <a:off x="95936" y="640210"/>
            <a:ext cx="8659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Trapezoidal charge line density distribution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constant electric field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0F5478-5597-44E1-8B03-252D38A892E7}"/>
              </a:ext>
            </a:extLst>
          </p:cNvPr>
          <p:cNvSpPr txBox="1"/>
          <p:nvPr/>
        </p:nvSpPr>
        <p:spPr>
          <a:xfrm>
            <a:off x="125985" y="4787220"/>
            <a:ext cx="2646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See </a:t>
            </a:r>
            <a:r>
              <a:rPr lang="x-none" sz="2000" dirty="0"/>
              <a:t>M. Tzoufras</a:t>
            </a:r>
            <a:r>
              <a:rPr lang="en-US" sz="2000" dirty="0"/>
              <a:t> et al., </a:t>
            </a:r>
          </a:p>
          <a:p>
            <a:r>
              <a:rPr lang="en-US" sz="2000" dirty="0"/>
              <a:t>PRL 101, 145002 (2008)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8DF21B1-CF5C-4394-96AA-18B8E3437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8"/>
          <a:stretch/>
        </p:blipFill>
        <p:spPr bwMode="auto">
          <a:xfrm rot="10800000" flipV="1">
            <a:off x="1074511" y="2845814"/>
            <a:ext cx="1860382" cy="19414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672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F32398-D7CA-47A4-BFD8-56ACD2466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26" y="1444850"/>
            <a:ext cx="8672513" cy="50593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This formula does not include any details of beams and plasma, being amazingly universal!</a:t>
            </a:r>
          </a:p>
          <a:p>
            <a:r>
              <a:rPr lang="en-US" dirty="0"/>
              <a:t>Note: this formula is an estimate on a “low side”. On a “high side”, we estimate it as:</a:t>
            </a:r>
          </a:p>
          <a:p>
            <a:endParaRPr lang="en-US" dirty="0"/>
          </a:p>
          <a:p>
            <a:r>
              <a:rPr lang="en-US" dirty="0"/>
              <a:t>Example:                    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                                      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See: “Efficiency versus instability in plasma accelerators”, PRAB 20, 121301, 2017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B5D1B5-32D2-468C-BD47-13FE420E3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811054"/>
          </a:xfrm>
        </p:spPr>
        <p:txBody>
          <a:bodyPr/>
          <a:lstStyle/>
          <a:p>
            <a:r>
              <a:rPr lang="en-US" dirty="0"/>
              <a:t>The efficiency-instability relation in a blowout regime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35734-6C83-4C09-9042-18F16357BD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DF4D0-7B24-46FA-A6C4-7A32189C4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EDF3C-2E21-4679-A0F0-477779064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2526670-542F-423C-87A8-35CA21C3C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888274"/>
              </p:ext>
            </p:extLst>
          </p:nvPr>
        </p:nvGraphicFramePr>
        <p:xfrm>
          <a:off x="2343065" y="1015486"/>
          <a:ext cx="3838830" cy="1065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6" name="Equation" r:id="rId3" imgW="1648403" imgH="456481" progId="Equation.DSMT4">
                  <p:embed/>
                </p:oleObj>
              </mc:Choice>
              <mc:Fallback>
                <p:oleObj name="Equation" r:id="rId3" imgW="1648403" imgH="456481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2526670-542F-423C-87A8-35CA21C3C5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3065" y="1015486"/>
                        <a:ext cx="3838830" cy="1065109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2AF431B-D038-4549-B974-DEE61D45CC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811347"/>
              </p:ext>
            </p:extLst>
          </p:nvPr>
        </p:nvGraphicFramePr>
        <p:xfrm>
          <a:off x="4061619" y="3471989"/>
          <a:ext cx="2655894" cy="700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7" name="Equation" r:id="rId5" imgW="1372169" imgH="361231" progId="Equation.DSMT4">
                  <p:embed/>
                </p:oleObj>
              </mc:Choice>
              <mc:Fallback>
                <p:oleObj name="Equation" r:id="rId5" imgW="1372169" imgH="361231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2AF431B-D038-4549-B974-DEE61D45CC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1619" y="3471989"/>
                        <a:ext cx="2655894" cy="700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9221332-3942-4C0F-BB11-8D5837ACCAB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26807" y="4300036"/>
          <a:ext cx="1567163" cy="565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8" name="Equation" r:id="rId7" imgW="634680" imgH="228600" progId="Equation.DSMT4">
                  <p:embed/>
                </p:oleObj>
              </mc:Choice>
              <mc:Fallback>
                <p:oleObj name="Equation" r:id="rId7" imgW="63468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9221332-3942-4C0F-BB11-8D5837ACCA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26807" y="4300036"/>
                        <a:ext cx="1567163" cy="565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579C19F-1385-41C6-982F-1E4BDC975AF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262480" y="4299917"/>
          <a:ext cx="26320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9" name="Equation" r:id="rId9" imgW="1066680" imgH="228600" progId="Equation.DSMT4">
                  <p:embed/>
                </p:oleObj>
              </mc:Choice>
              <mc:Fallback>
                <p:oleObj name="Equation" r:id="rId9" imgW="10666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579C19F-1385-41C6-982F-1E4BDC975A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62480" y="4299917"/>
                        <a:ext cx="2632075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33D8401-8433-4DC8-9695-85F1288EF4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436310"/>
              </p:ext>
            </p:extLst>
          </p:nvPr>
        </p:nvGraphicFramePr>
        <p:xfrm>
          <a:off x="1966869" y="4916462"/>
          <a:ext cx="1567163" cy="565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0" name="Equation" r:id="rId11" imgW="634680" imgH="228600" progId="Equation.DSMT4">
                  <p:embed/>
                </p:oleObj>
              </mc:Choice>
              <mc:Fallback>
                <p:oleObj name="Equation" r:id="rId11" imgW="63468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33D8401-8433-4DC8-9695-85F1288EF4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66869" y="4916462"/>
                        <a:ext cx="1567163" cy="565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CFB2732-1EF6-4FB7-972C-F275D94CDF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135848"/>
              </p:ext>
            </p:extLst>
          </p:nvPr>
        </p:nvGraphicFramePr>
        <p:xfrm>
          <a:off x="4184692" y="4916343"/>
          <a:ext cx="27876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1" name="Equation" r:id="rId13" imgW="1130040" imgH="228600" progId="Equation.DSMT4">
                  <p:embed/>
                </p:oleObj>
              </mc:Choice>
              <mc:Fallback>
                <p:oleObj name="Equation" r:id="rId13" imgW="113004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CFB2732-1EF6-4FB7-972C-F275D94CDF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84692" y="4916343"/>
                        <a:ext cx="2787650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0148104-0321-468A-B77C-1803C5A236A2}"/>
              </a:ext>
            </a:extLst>
          </p:cNvPr>
          <p:cNvSpPr txBox="1"/>
          <p:nvPr/>
        </p:nvSpPr>
        <p:spPr>
          <a:xfrm>
            <a:off x="3575589" y="494862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0504E"/>
                </a:solidFill>
                <a:sym typeface="Wingdings" panose="05000000000000000000" pitchFamily="2" charset="2"/>
              </a:rPr>
              <a:t></a:t>
            </a:r>
            <a:endParaRPr lang="en-US" dirty="0">
              <a:solidFill>
                <a:srgbClr val="5050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85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2CC9CA-0A62-4EA7-87CF-5B8B1F610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790841"/>
            <a:ext cx="8672513" cy="5351284"/>
          </a:xfrm>
        </p:spPr>
        <p:txBody>
          <a:bodyPr/>
          <a:lstStyle/>
          <a:p>
            <a:endParaRPr lang="en-US" dirty="0"/>
          </a:p>
          <a:p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=10 GeV/c for both the drive and the trailing bunches, and the final momentum of trailing bunch </a:t>
            </a:r>
            <a:r>
              <a:rPr lang="en-US" i="1" dirty="0"/>
              <a:t>p</a:t>
            </a:r>
            <a:r>
              <a:rPr lang="en-US" i="1" baseline="-25000" dirty="0"/>
              <a:t>f</a:t>
            </a:r>
            <a:r>
              <a:rPr lang="en-US" dirty="0"/>
              <a:t>=21 GeV/c, </a:t>
            </a:r>
            <a:r>
              <a:rPr lang="en-US" i="1" dirty="0" err="1"/>
              <a:t>N</a:t>
            </a:r>
            <a:r>
              <a:rPr lang="en-US" i="1" baseline="-25000" dirty="0" err="1"/>
              <a:t>d</a:t>
            </a:r>
            <a:r>
              <a:rPr lang="en-US" dirty="0"/>
              <a:t>=1x10</a:t>
            </a:r>
            <a:r>
              <a:rPr lang="en-US" baseline="30000" dirty="0"/>
              <a:t>10</a:t>
            </a:r>
            <a:r>
              <a:rPr lang="en-US" dirty="0"/>
              <a:t> and </a:t>
            </a:r>
            <a:r>
              <a:rPr lang="en-US" i="1" dirty="0" err="1"/>
              <a:t>N</a:t>
            </a:r>
            <a:r>
              <a:rPr lang="en-US" i="1" baseline="-25000" dirty="0" err="1"/>
              <a:t>t</a:t>
            </a:r>
            <a:r>
              <a:rPr lang="en-US" dirty="0"/>
              <a:t>=4.3x10</a:t>
            </a:r>
            <a:r>
              <a:rPr lang="en-US" baseline="30000" dirty="0"/>
              <a:t>9</a:t>
            </a:r>
            <a:r>
              <a:rPr lang="en-US" dirty="0"/>
              <a:t> 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If one reduces the power efficiency: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Of course, the final momentum is now </a:t>
            </a:r>
            <a:r>
              <a:rPr lang="en-US" i="1" dirty="0"/>
              <a:t>p</a:t>
            </a:r>
            <a:r>
              <a:rPr lang="en-US" i="1" baseline="-25000" dirty="0"/>
              <a:t>f</a:t>
            </a:r>
            <a:r>
              <a:rPr lang="en-US" dirty="0"/>
              <a:t>=15.5 GeV/c (for the same number of particles)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C5F365-C43A-483C-AD89-A469D841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(FACET-II)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1A049-A369-438D-A09F-693A9B0ABD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A8D4-2889-485A-A1F9-BA5B925E5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C9B6C-C9AC-482A-9615-2706CC055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6821881-80CF-4422-B7F6-FF345F3B894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67130" y="2200136"/>
          <a:ext cx="6627570" cy="982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4" name="Equation" r:id="rId3" imgW="2920680" imgH="431640" progId="Equation.DSMT4">
                  <p:embed/>
                </p:oleObj>
              </mc:Choice>
              <mc:Fallback>
                <p:oleObj name="Equation" r:id="rId3" imgW="2920680" imgH="431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6821881-80CF-4422-B7F6-FF345F3B89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7130" y="2200136"/>
                        <a:ext cx="6627570" cy="982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1DDD9AF-033E-41FF-812B-846485607D5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67130" y="657135"/>
          <a:ext cx="6245911" cy="51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5" name="Equation" r:id="rId5" imgW="2908080" imgH="241200" progId="Equation.DSMT4">
                  <p:embed/>
                </p:oleObj>
              </mc:Choice>
              <mc:Fallback>
                <p:oleObj name="Equation" r:id="rId5" imgW="2908080" imgH="241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1DDD9AF-033E-41FF-812B-846485607D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7130" y="657135"/>
                        <a:ext cx="6245911" cy="51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6FBF457-73B1-45DC-9197-283F7DEBC9E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95375" y="3609975"/>
          <a:ext cx="636905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6" name="Equation" r:id="rId7" imgW="2806560" imgH="431640" progId="Equation.DSMT4">
                  <p:embed/>
                </p:oleObj>
              </mc:Choice>
              <mc:Fallback>
                <p:oleObj name="Equation" r:id="rId7" imgW="2806560" imgH="431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6FBF457-73B1-45DC-9197-283F7DEBC9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95375" y="3609975"/>
                        <a:ext cx="6369050" cy="98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34E9151-5A35-407E-8986-C88CFE4E562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910617" y="5352278"/>
          <a:ext cx="3280581" cy="90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7" name="Equation" r:id="rId9" imgW="2010713" imgH="551731" progId="Equation.DSMT4">
                  <p:embed/>
                </p:oleObj>
              </mc:Choice>
              <mc:Fallback>
                <p:oleObj name="Equation" r:id="rId9" imgW="2010713" imgH="551731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34E9151-5A35-407E-8986-C88CFE4E56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10617" y="5352278"/>
                        <a:ext cx="3280581" cy="90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068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ase I">
            <a:hlinkClick r:id="" action="ppaction://media"/>
            <a:extLst>
              <a:ext uri="{FF2B5EF4-FFF2-40B4-BE49-F238E27FC236}">
                <a16:creationId xmlns:a16="http://schemas.microsoft.com/office/drawing/2014/main" id="{2E79EBC3-3683-48BD-AE0C-570040AB49A6}"/>
              </a:ext>
            </a:extLst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1062038"/>
            <a:ext cx="8672513" cy="4878387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727BBE3-F5EA-45CF-B584-573CB89F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I: ~50% power efficiency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C6286-D717-40F8-A039-B8C71FC561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97A44-29AC-4882-B1F0-2DEDC1095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119E1-341B-40C1-8AD6-1F52EF223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0AFD63-B2D8-475B-9DC5-463DE4652DC9}"/>
              </a:ext>
            </a:extLst>
          </p:cNvPr>
          <p:cNvSpPr txBox="1"/>
          <p:nvPr/>
        </p:nvSpPr>
        <p:spPr>
          <a:xfrm>
            <a:off x="548640" y="5954910"/>
            <a:ext cx="2349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UCLA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3622831-84A7-4E60-A9A3-1773EFED5A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925881"/>
              </p:ext>
            </p:extLst>
          </p:nvPr>
        </p:nvGraphicFramePr>
        <p:xfrm>
          <a:off x="5557960" y="206375"/>
          <a:ext cx="29098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Equation" r:id="rId6" imgW="1282680" imgH="228600" progId="Equation.DSMT4">
                  <p:embed/>
                </p:oleObj>
              </mc:Choice>
              <mc:Fallback>
                <p:oleObj name="Equation" r:id="rId6" imgW="128268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6821881-80CF-4422-B7F6-FF345F3B89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57960" y="206375"/>
                        <a:ext cx="2909888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87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19D0B-0C45-40D1-B4CE-C44AC9404B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A193C-F1F0-48F0-B2BC-75546FE1F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C62F7-2647-4EAB-9022-CEE918379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4EBF78-E44D-4094-9E57-AFF027046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4" y="0"/>
            <a:ext cx="893925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4EF5C1-1A20-4750-BBE0-C126FB4B7065}"/>
              </a:ext>
            </a:extLst>
          </p:cNvPr>
          <p:cNvSpPr txBox="1"/>
          <p:nvPr/>
        </p:nvSpPr>
        <p:spPr>
          <a:xfrm>
            <a:off x="6754846" y="5002050"/>
            <a:ext cx="2286780" cy="120032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50% power</a:t>
            </a:r>
          </a:p>
          <a:p>
            <a:r>
              <a:rPr lang="en-US" sz="3600" dirty="0">
                <a:solidFill>
                  <a:srgbClr val="FF0000"/>
                </a:solidFill>
              </a:rPr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1975285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ase II">
            <a:hlinkClick r:id="" action="ppaction://media"/>
            <a:extLst>
              <a:ext uri="{FF2B5EF4-FFF2-40B4-BE49-F238E27FC236}">
                <a16:creationId xmlns:a16="http://schemas.microsoft.com/office/drawing/2014/main" id="{3E25DB91-EE6E-419C-9EA6-EB2D9136DA3F}"/>
              </a:ext>
            </a:extLst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1062038"/>
            <a:ext cx="8672513" cy="487838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171DE3-F4E5-4A01-A70D-D53957D5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II: ~25% power efficiency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71BE-2C49-4D0B-B9DC-EC97C481DE4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6867D-5F0F-4929-A17C-58E4A20A9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C1A8B-9EC4-40B6-8AB0-EB98FB567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5368AE-9DE5-431D-B0E4-AB8F92937272}"/>
              </a:ext>
            </a:extLst>
          </p:cNvPr>
          <p:cNvSpPr txBox="1"/>
          <p:nvPr/>
        </p:nvSpPr>
        <p:spPr>
          <a:xfrm>
            <a:off x="548640" y="5954910"/>
            <a:ext cx="2349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UCLA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AEF45C1-BB93-4204-B11D-2E3AA194BA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866192"/>
              </p:ext>
            </p:extLst>
          </p:nvPr>
        </p:nvGraphicFramePr>
        <p:xfrm>
          <a:off x="5827591" y="206133"/>
          <a:ext cx="29098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Equation" r:id="rId6" imgW="1282680" imgH="228600" progId="Equation.DSMT4">
                  <p:embed/>
                </p:oleObj>
              </mc:Choice>
              <mc:Fallback>
                <p:oleObj name="Equation" r:id="rId6" imgW="12826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3622831-84A7-4E60-A9A3-1773EFED5A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7591" y="206133"/>
                        <a:ext cx="2909888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9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1798D-7EFE-479E-8FE7-BEF80C3845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745AF-BF4B-44F4-B4F8-174017247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28A87-36A4-449F-B2A4-F5B688296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F23904-99DA-400B-8C34-4372537D9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92" y="0"/>
            <a:ext cx="887981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38151E-85CA-46DE-80F1-2E14EC2EB469}"/>
              </a:ext>
            </a:extLst>
          </p:cNvPr>
          <p:cNvSpPr txBox="1"/>
          <p:nvPr/>
        </p:nvSpPr>
        <p:spPr>
          <a:xfrm>
            <a:off x="6649331" y="1818558"/>
            <a:ext cx="2286780" cy="120032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25% power</a:t>
            </a:r>
          </a:p>
          <a:p>
            <a:r>
              <a:rPr lang="en-US" sz="3600" dirty="0">
                <a:solidFill>
                  <a:srgbClr val="FF0000"/>
                </a:solidFill>
              </a:rPr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7693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DECBFC-AFD5-49EC-AF69-D3A8F3ED3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would like to thank our UCLA (</a:t>
            </a:r>
            <a:r>
              <a:rPr lang="en-US" dirty="0" err="1"/>
              <a:t>Weiming</a:t>
            </a:r>
            <a:r>
              <a:rPr lang="en-US" dirty="0"/>
              <a:t> An) and SLAC colleagues for fruitful discussions and computer simulations.  </a:t>
            </a:r>
          </a:p>
          <a:p>
            <a:endParaRPr lang="en-US" dirty="0"/>
          </a:p>
          <a:p>
            <a:r>
              <a:rPr lang="en-US" dirty="0"/>
              <a:t>Some of the results presented in this talk are based on our recent publication, “Efficiency versus instability in plasma accelerators”, Phys. Rev. Accel. Beams 20, 121301 (2017) </a:t>
            </a:r>
          </a:p>
          <a:p>
            <a:endParaRPr lang="en-US" dirty="0"/>
          </a:p>
          <a:p>
            <a:r>
              <a:rPr lang="en-US" dirty="0"/>
              <a:t>This work is funded by the DOE HEP and by a DOE SBIR Phase 1 grant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0C618F-F5DB-4329-B36A-40B310AE8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B99B-592A-4DF8-8E27-14029EBF36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59B0F-CE3E-4E06-ABCF-C0DD42747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8C761-FB92-45BB-B773-FD27C698A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87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A5360E-6813-4677-8BEC-373E6C87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048000"/>
            <a:ext cx="8821615" cy="2982913"/>
          </a:xfrm>
        </p:spPr>
        <p:txBody>
          <a:bodyPr/>
          <a:lstStyle/>
          <a:p>
            <a:r>
              <a:rPr lang="en-US" dirty="0"/>
              <a:t>The maximum allowed momentum spread might be determined by the stage-to-stage transition optics</a:t>
            </a:r>
          </a:p>
          <a:p>
            <a:r>
              <a:rPr lang="en-US" dirty="0"/>
              <a:t>If one can tolerate                   than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</a:t>
            </a:r>
            <a:r>
              <a:rPr lang="en-US" dirty="0">
                <a:solidFill>
                  <a:srgbClr val="FF0000"/>
                </a:solidFill>
              </a:rPr>
              <a:t>CLIC Design: </a:t>
            </a:r>
          </a:p>
          <a:p>
            <a:pPr marL="0" indent="0">
              <a:buNone/>
            </a:pPr>
            <a:r>
              <a:rPr lang="en-US" dirty="0"/>
              <a:t>                                  </a:t>
            </a:r>
            <a:r>
              <a:rPr lang="en-US" dirty="0">
                <a:sym typeface="Wingdings" panose="05000000000000000000" pitchFamily="2" charset="2"/>
              </a:rPr>
              <a:t>   </a:t>
            </a:r>
            <a:r>
              <a:rPr lang="en-US" dirty="0"/>
              <a:t>Therefore, the max power efficiency is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8AAF81-050C-4356-BF23-E3500720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by momentum chirp (classical BNS)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FC360-20D6-417A-9786-DD57B3C65E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E0BBC-E83C-4396-95FE-21C9D2E77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90339-662B-4BE4-923F-8A8775663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D6BA28D-9ACE-4C67-964F-13894C117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963014"/>
              </p:ext>
            </p:extLst>
          </p:nvPr>
        </p:nvGraphicFramePr>
        <p:xfrm>
          <a:off x="3519361" y="1838044"/>
          <a:ext cx="23495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1" name="Equation" r:id="rId3" imgW="1066680" imgH="457200" progId="Equation.DSMT4">
                  <p:embed/>
                </p:oleObj>
              </mc:Choice>
              <mc:Fallback>
                <p:oleObj name="Equation" r:id="rId3" imgW="1066680" imgH="457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A9E941B-D892-42C6-8D2D-E9B8E01012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9361" y="1838044"/>
                        <a:ext cx="2349500" cy="100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ABD6478-35D4-4A7A-81AD-80119EC6DD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474939"/>
              </p:ext>
            </p:extLst>
          </p:nvPr>
        </p:nvGraphicFramePr>
        <p:xfrm>
          <a:off x="3291254" y="3788530"/>
          <a:ext cx="1109475" cy="795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2" name="Equation" r:id="rId5" imgW="583920" imgH="419040" progId="Equation.DSMT4">
                  <p:embed/>
                </p:oleObj>
              </mc:Choice>
              <mc:Fallback>
                <p:oleObj name="Equation" r:id="rId5" imgW="583920" imgH="419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AE343F7-038B-45DE-86EA-E1367F22D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1254" y="3788530"/>
                        <a:ext cx="1109475" cy="795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BB3C38B-D772-43F9-92BA-7DC52669BE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01397"/>
              </p:ext>
            </p:extLst>
          </p:nvPr>
        </p:nvGraphicFramePr>
        <p:xfrm>
          <a:off x="5452764" y="3834412"/>
          <a:ext cx="1575633" cy="516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3" name="Equation" r:id="rId7" imgW="552829" imgH="180795" progId="Equation.DSMT4">
                  <p:embed/>
                </p:oleObj>
              </mc:Choice>
              <mc:Fallback>
                <p:oleObj name="Equation" r:id="rId7" imgW="552829" imgH="180795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F75F6EA-02C8-4BAB-85E2-B2D0326A05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52764" y="3834412"/>
                        <a:ext cx="1575633" cy="516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D60BB8C-7142-4D9C-914F-A4F071AD51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383480"/>
              </p:ext>
            </p:extLst>
          </p:nvPr>
        </p:nvGraphicFramePr>
        <p:xfrm>
          <a:off x="636588" y="4760302"/>
          <a:ext cx="2189162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4" name="Equation" r:id="rId9" imgW="939600" imgH="469800" progId="Equation.DSMT4">
                  <p:embed/>
                </p:oleObj>
              </mc:Choice>
              <mc:Fallback>
                <p:oleObj name="Equation" r:id="rId9" imgW="939600" imgH="469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2526670-542F-423C-87A8-35CA21C3C5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6588" y="4760302"/>
                        <a:ext cx="2189162" cy="10953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BA2654E-7549-4FDC-9234-039F620F3C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048335"/>
              </p:ext>
            </p:extLst>
          </p:nvPr>
        </p:nvGraphicFramePr>
        <p:xfrm>
          <a:off x="4572000" y="5609746"/>
          <a:ext cx="173831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5" name="Equation" r:id="rId11" imgW="609480" imgH="228600" progId="Equation.DSMT4">
                  <p:embed/>
                </p:oleObj>
              </mc:Choice>
              <mc:Fallback>
                <p:oleObj name="Equation" r:id="rId11" imgW="60948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BB3C38B-D772-43F9-92BA-7DC52669BE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2000" y="5609746"/>
                        <a:ext cx="1738313" cy="65246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2ABE27A-D293-4910-8F61-7243D9DDD7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814642"/>
              </p:ext>
            </p:extLst>
          </p:nvPr>
        </p:nvGraphicFramePr>
        <p:xfrm>
          <a:off x="5868861" y="4508710"/>
          <a:ext cx="1350963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6" name="Equation" r:id="rId13" imgW="711000" imgH="419040" progId="Equation.DSMT4">
                  <p:embed/>
                </p:oleObj>
              </mc:Choice>
              <mc:Fallback>
                <p:oleObj name="Equation" r:id="rId13" imgW="711000" imgH="419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ABD6478-35D4-4A7A-81AD-80119EC6DD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68861" y="4508710"/>
                        <a:ext cx="1350963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2DF5619-2BCA-4EBE-8060-F1CA39FFD7CC}"/>
              </a:ext>
            </a:extLst>
          </p:cNvPr>
          <p:cNvSpPr txBox="1"/>
          <p:nvPr/>
        </p:nvSpPr>
        <p:spPr>
          <a:xfrm>
            <a:off x="233837" y="2050498"/>
            <a:ext cx="3052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3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en-US" sz="3200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85386F8-9DB8-4DC8-AD2B-F6B027A6F3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816827"/>
              </p:ext>
            </p:extLst>
          </p:nvPr>
        </p:nvGraphicFramePr>
        <p:xfrm>
          <a:off x="1530603" y="715839"/>
          <a:ext cx="6135451" cy="1135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7" name="Equation" r:id="rId15" imgW="2603160" imgH="482400" progId="Equation.DSMT4">
                  <p:embed/>
                </p:oleObj>
              </mc:Choice>
              <mc:Fallback>
                <p:oleObj name="Equation" r:id="rId15" imgW="2603160" imgH="4824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DEAE1A3-D7B9-43E2-949E-8764C22B9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30603" y="715839"/>
                        <a:ext cx="6135451" cy="1135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8116828-1789-434B-BD0E-2A2E69218D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549051"/>
              </p:ext>
            </p:extLst>
          </p:nvPr>
        </p:nvGraphicFramePr>
        <p:xfrm>
          <a:off x="6140327" y="2079116"/>
          <a:ext cx="29098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8" name="Equation" r:id="rId17" imgW="1282680" imgH="228600" progId="Equation.DSMT4">
                  <p:embed/>
                </p:oleObj>
              </mc:Choice>
              <mc:Fallback>
                <p:oleObj name="Equation" r:id="rId17" imgW="12826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3622831-84A7-4E60-A9A3-1773EFED5A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40327" y="2079116"/>
                        <a:ext cx="2909888" cy="51911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36FB8D2-5DFB-41AC-84BD-4477430B6592}"/>
              </a:ext>
            </a:extLst>
          </p:cNvPr>
          <p:cNvSpPr txBox="1"/>
          <p:nvPr/>
        </p:nvSpPr>
        <p:spPr>
          <a:xfrm>
            <a:off x="7058844" y="1605816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Goal:</a:t>
            </a:r>
          </a:p>
        </p:txBody>
      </p:sp>
    </p:spTree>
    <p:extLst>
      <p:ext uri="{BB962C8B-B14F-4D97-AF65-F5344CB8AC3E}">
        <p14:creationId xmlns:p14="http://schemas.microsoft.com/office/powerpoint/2010/main" val="3469832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D445C3-E8CE-4B36-8587-207861C39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782468"/>
            <a:ext cx="8672513" cy="5293063"/>
          </a:xfrm>
        </p:spPr>
        <p:txBody>
          <a:bodyPr/>
          <a:lstStyle/>
          <a:p>
            <a:r>
              <a:rPr lang="en-US" dirty="0"/>
              <a:t>So far, we considered plasma ions to be stationary (constant transverse focusing).</a:t>
            </a:r>
          </a:p>
          <a:p>
            <a:r>
              <a:rPr lang="en-US" dirty="0"/>
              <a:t>In fact, if the bunch density is high enough, the plasma ions are pulled into the electron bunch and create nonlinear focusing.</a:t>
            </a:r>
          </a:p>
          <a:p>
            <a:r>
              <a:rPr lang="en-US" dirty="0"/>
              <a:t>Effect was considered first by J. Rosenzweig et al, PRL95, 195002 (2005).  Found to be detrimental because of emittance growth.</a:t>
            </a:r>
          </a:p>
          <a:p>
            <a:endParaRPr lang="en-US" dirty="0"/>
          </a:p>
          <a:p>
            <a:r>
              <a:rPr lang="en-US" dirty="0"/>
              <a:t>However, nonlinear focusing might be helpful to suppress the BBU instability (by allowing some emittance growth)</a:t>
            </a:r>
          </a:p>
          <a:p>
            <a:r>
              <a:rPr lang="en-US" dirty="0"/>
              <a:t>Recent simulations performed by </a:t>
            </a:r>
            <a:r>
              <a:rPr lang="en-US" dirty="0" err="1"/>
              <a:t>Weiming</a:t>
            </a:r>
            <a:r>
              <a:rPr lang="en-US" dirty="0"/>
              <a:t> An (UCLA) et al.</a:t>
            </a:r>
          </a:p>
          <a:p>
            <a:pPr lvl="1"/>
            <a:r>
              <a:rPr lang="en-US" sz="2000" dirty="0"/>
              <a:t>https://conf.slac.stanford.edu/facet-2-2017/agenda</a:t>
            </a:r>
          </a:p>
          <a:p>
            <a:pPr lvl="1"/>
            <a:r>
              <a:rPr lang="en-US" sz="2000" dirty="0"/>
              <a:t>PRL 118, 244801 (2017)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899564-F100-437B-93B0-43C2D550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plasma 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9EFFC-0170-4421-98E0-5DB46DA455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805C-CC5D-46C2-AD98-D362AF026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456B4-8741-48EE-8918-E08A18566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37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9A420-2716-4548-83A8-00FF657814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B932E-1FD5-46F2-B851-68C892104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F0F1E-988F-4C28-8561-1BA4041BA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6E49CF-3574-436B-BD43-377D4E9E0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0"/>
            <a:ext cx="7207250" cy="52472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3C6D47-AC22-4762-A732-A79E4662D7BB}"/>
              </a:ext>
            </a:extLst>
          </p:cNvPr>
          <p:cNvSpPr txBox="1"/>
          <p:nvPr/>
        </p:nvSpPr>
        <p:spPr>
          <a:xfrm>
            <a:off x="1056829" y="5218338"/>
            <a:ext cx="7209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efficiency: 50%</a:t>
            </a:r>
          </a:p>
          <a:p>
            <a:r>
              <a:rPr lang="en-US" dirty="0"/>
              <a:t>Emittance growth: ~a factor of two</a:t>
            </a:r>
          </a:p>
          <a:p>
            <a:r>
              <a:rPr lang="en-US" dirty="0"/>
              <a:t>See: https://conf.slac.stanford.edu/facet-2-2017/agenda</a:t>
            </a:r>
          </a:p>
        </p:txBody>
      </p:sp>
    </p:spTree>
    <p:extLst>
      <p:ext uri="{BB962C8B-B14F-4D97-AF65-F5344CB8AC3E}">
        <p14:creationId xmlns:p14="http://schemas.microsoft.com/office/powerpoint/2010/main" val="3880939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82DE87-B137-4E3B-865E-18053332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53" y="122541"/>
            <a:ext cx="8686800" cy="427877"/>
          </a:xfrm>
        </p:spPr>
        <p:txBody>
          <a:bodyPr/>
          <a:lstStyle/>
          <a:p>
            <a:r>
              <a:rPr lang="en-US" dirty="0"/>
              <a:t>BNS damping by plasma ions (new idea!)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25907-B4AD-4E37-9BC9-D6A3B7BE8C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6FFBE-7CE6-4553-B37F-8E9A16434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94912-EB6C-4DB5-A1EC-7A1063773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243D20A-683A-474A-A52E-9363F435C8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771559"/>
              </p:ext>
            </p:extLst>
          </p:nvPr>
        </p:nvGraphicFramePr>
        <p:xfrm>
          <a:off x="1847850" y="2292350"/>
          <a:ext cx="254476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4" name="Equation" r:id="rId3" imgW="1155600" imgH="457200" progId="Equation.DSMT4">
                  <p:embed/>
                </p:oleObj>
              </mc:Choice>
              <mc:Fallback>
                <p:oleObj name="Equation" r:id="rId3" imgW="1155600" imgH="457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D6BA28D-9ACE-4C67-964F-13894C1172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850" y="2292350"/>
                        <a:ext cx="2544763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73BDEF9-5437-424D-8CA2-A4A713F766B2}"/>
              </a:ext>
            </a:extLst>
          </p:cNvPr>
          <p:cNvSpPr txBox="1"/>
          <p:nvPr/>
        </p:nvSpPr>
        <p:spPr>
          <a:xfrm>
            <a:off x="4471072" y="2417149"/>
            <a:ext cx="4576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-- the </a:t>
            </a:r>
            <a:r>
              <a:rPr lang="en-US" dirty="0" err="1"/>
              <a:t>betatron</a:t>
            </a:r>
            <a:r>
              <a:rPr lang="en-US" dirty="0"/>
              <a:t> frequency increases</a:t>
            </a:r>
          </a:p>
          <a:p>
            <a:r>
              <a:rPr lang="en-US" dirty="0"/>
              <a:t>     from bunch head to tail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1F1D223-28B5-4195-951E-0DA728ECB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536149"/>
              </p:ext>
            </p:extLst>
          </p:nvPr>
        </p:nvGraphicFramePr>
        <p:xfrm>
          <a:off x="1116013" y="919163"/>
          <a:ext cx="6913562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5" name="Equation" r:id="rId5" imgW="2933640" imgH="482400" progId="Equation.DSMT4">
                  <p:embed/>
                </p:oleObj>
              </mc:Choice>
              <mc:Fallback>
                <p:oleObj name="Equation" r:id="rId5" imgW="2933640" imgH="4824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DEAE1A3-D7B9-43E2-949E-8764C22B9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6013" y="919163"/>
                        <a:ext cx="6913562" cy="1135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82E8D43-F20D-45FD-AD21-5393D71488B2}"/>
              </a:ext>
            </a:extLst>
          </p:cNvPr>
          <p:cNvSpPr txBox="1"/>
          <p:nvPr/>
        </p:nvSpPr>
        <p:spPr>
          <a:xfrm>
            <a:off x="542104" y="3210522"/>
            <a:ext cx="8239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focusing variation is normally achieved by an energy chirp,</a:t>
            </a:r>
          </a:p>
          <a:p>
            <a:r>
              <a:rPr lang="en-US" dirty="0"/>
              <a:t>but in PWA, there may be an additional mechanism – plasma ion</a:t>
            </a:r>
          </a:p>
          <a:p>
            <a:r>
              <a:rPr lang="en-US" dirty="0"/>
              <a:t>mobility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BE8E57-2EA0-40EE-AB2D-E2E1114F8E12}"/>
              </a:ext>
            </a:extLst>
          </p:cNvPr>
          <p:cNvSpPr/>
          <p:nvPr/>
        </p:nvSpPr>
        <p:spPr>
          <a:xfrm>
            <a:off x="2825262" y="4888514"/>
            <a:ext cx="2661138" cy="254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Trailing bunch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8C6159-417B-4C00-9269-0CB55C5AF67A}"/>
              </a:ext>
            </a:extLst>
          </p:cNvPr>
          <p:cNvCxnSpPr/>
          <p:nvPr/>
        </p:nvCxnSpPr>
        <p:spPr>
          <a:xfrm>
            <a:off x="5603631" y="5015973"/>
            <a:ext cx="914400" cy="0"/>
          </a:xfrm>
          <a:prstGeom prst="straightConnector1">
            <a:avLst/>
          </a:prstGeom>
          <a:ln w="57150">
            <a:solidFill>
              <a:srgbClr val="004C9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195DAC38-06FD-4A16-AA55-186FFB0B2825}"/>
              </a:ext>
            </a:extLst>
          </p:cNvPr>
          <p:cNvSpPr/>
          <p:nvPr/>
        </p:nvSpPr>
        <p:spPr>
          <a:xfrm flipH="1">
            <a:off x="3001108" y="4218584"/>
            <a:ext cx="4907816" cy="1110439"/>
          </a:xfrm>
          <a:prstGeom prst="arc">
            <a:avLst/>
          </a:prstGeom>
          <a:ln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801CE3-52AC-461A-B2EA-6CCEAD2CE7A1}"/>
              </a:ext>
            </a:extLst>
          </p:cNvPr>
          <p:cNvSpPr/>
          <p:nvPr/>
        </p:nvSpPr>
        <p:spPr>
          <a:xfrm>
            <a:off x="5361232" y="4145815"/>
            <a:ext cx="152399" cy="10709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5E0048-D19B-4389-9CB4-516C73441764}"/>
              </a:ext>
            </a:extLst>
          </p:cNvPr>
          <p:cNvSpPr txBox="1"/>
          <p:nvPr/>
        </p:nvSpPr>
        <p:spPr>
          <a:xfrm>
            <a:off x="5752395" y="3959968"/>
            <a:ext cx="2790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Plasma ions are</a:t>
            </a:r>
          </a:p>
          <a:p>
            <a:r>
              <a:rPr lang="en-US" dirty="0">
                <a:solidFill>
                  <a:srgbClr val="FF0000"/>
                </a:solidFill>
              </a:rPr>
              <a:t>pulled into the beam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D6BD230-0C78-4095-88BF-972350506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836079"/>
              </p:ext>
            </p:extLst>
          </p:nvPr>
        </p:nvGraphicFramePr>
        <p:xfrm>
          <a:off x="2997639" y="5366347"/>
          <a:ext cx="2363593" cy="87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6" name="Equation" r:id="rId7" imgW="1168200" imgH="431640" progId="Equation.DSMT4">
                  <p:embed/>
                </p:oleObj>
              </mc:Choice>
              <mc:Fallback>
                <p:oleObj name="Equation" r:id="rId7" imgW="116820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243D20A-683A-474A-A52E-9363F435C8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97639" y="5366347"/>
                        <a:ext cx="2363593" cy="874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38AAA3B-6802-419D-9677-5CF4A9A26B4F}"/>
              </a:ext>
            </a:extLst>
          </p:cNvPr>
          <p:cNvSpPr txBox="1"/>
          <p:nvPr/>
        </p:nvSpPr>
        <p:spPr>
          <a:xfrm>
            <a:off x="77280" y="5329023"/>
            <a:ext cx="2898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Assuming ion density </a:t>
            </a:r>
          </a:p>
          <a:p>
            <a:r>
              <a:rPr lang="en-US" dirty="0"/>
              <a:t>variation is small: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6976AB3-3CAA-4B1D-BBAC-99C66EA133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518629"/>
              </p:ext>
            </p:extLst>
          </p:nvPr>
        </p:nvGraphicFramePr>
        <p:xfrm>
          <a:off x="6468232" y="5487469"/>
          <a:ext cx="23129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7" name="Equation" r:id="rId9" imgW="1143000" imgH="279360" progId="Equation.DSMT4">
                  <p:embed/>
                </p:oleObj>
              </mc:Choice>
              <mc:Fallback>
                <p:oleObj name="Equation" r:id="rId9" imgW="1143000" imgH="2793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D6BD230-0C78-4095-88BF-972350506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68232" y="5487469"/>
                        <a:ext cx="2312987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BB4E2AE-7BCD-428E-A14B-D3D07DC0941B}"/>
              </a:ext>
            </a:extLst>
          </p:cNvPr>
          <p:cNvSpPr txBox="1"/>
          <p:nvPr/>
        </p:nvSpPr>
        <p:spPr>
          <a:xfrm>
            <a:off x="6060831" y="592505"/>
            <a:ext cx="240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arXiv:1808.03860</a:t>
            </a:r>
          </a:p>
        </p:txBody>
      </p:sp>
    </p:spTree>
    <p:extLst>
      <p:ext uri="{BB962C8B-B14F-4D97-AF65-F5344CB8AC3E}">
        <p14:creationId xmlns:p14="http://schemas.microsoft.com/office/powerpoint/2010/main" val="1219183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796F18-7D12-48E7-932F-FED2A9FF7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</p:spPr>
        <p:txBody>
          <a:bodyPr/>
          <a:lstStyle/>
          <a:p>
            <a:r>
              <a:rPr lang="en-US" dirty="0"/>
              <a:t>Since                                we would like to have </a:t>
            </a:r>
          </a:p>
          <a:p>
            <a:endParaRPr lang="en-US" dirty="0"/>
          </a:p>
          <a:p>
            <a:r>
              <a:rPr lang="en-US" dirty="0"/>
              <a:t>For FACET-II parameters: 10 GeV, n</a:t>
            </a:r>
            <a:r>
              <a:rPr lang="en-US" baseline="-25000" dirty="0"/>
              <a:t>0</a:t>
            </a:r>
            <a:r>
              <a:rPr lang="en-US" dirty="0"/>
              <a:t> = 4x10</a:t>
            </a:r>
            <a:r>
              <a:rPr lang="en-US" baseline="30000" dirty="0"/>
              <a:t>16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N = 10</a:t>
            </a:r>
            <a:r>
              <a:rPr lang="en-US" baseline="30000" dirty="0"/>
              <a:t>10</a:t>
            </a:r>
            <a:r>
              <a:rPr lang="en-US" dirty="0"/>
              <a:t> , L = 5 </a:t>
            </a:r>
            <a:r>
              <a:rPr lang="en-US" dirty="0" err="1"/>
              <a:t>μm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the </a:t>
            </a:r>
            <a:r>
              <a:rPr lang="en-US" dirty="0" err="1"/>
              <a:t>rms</a:t>
            </a:r>
            <a:r>
              <a:rPr lang="en-US" dirty="0"/>
              <a:t> norm emittance 1 </a:t>
            </a:r>
            <a:r>
              <a:rPr lang="en-US" dirty="0" err="1"/>
              <a:t>μm</a:t>
            </a:r>
            <a:r>
              <a:rPr lang="en-US" dirty="0"/>
              <a:t> we should observe BNS damping due to ion </a:t>
            </a:r>
            <a:r>
              <a:rPr lang="en-US" dirty="0" err="1"/>
              <a:t>moblity</a:t>
            </a:r>
            <a:r>
              <a:rPr lang="en-US" dirty="0"/>
              <a:t> (at 50% power efficiency)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the </a:t>
            </a:r>
            <a:r>
              <a:rPr lang="en-US" dirty="0" err="1"/>
              <a:t>rms</a:t>
            </a:r>
            <a:r>
              <a:rPr lang="en-US" dirty="0"/>
              <a:t> norm emittance 10 </a:t>
            </a:r>
            <a:r>
              <a:rPr lang="en-US" dirty="0" err="1"/>
              <a:t>μm</a:t>
            </a:r>
            <a:r>
              <a:rPr lang="en-US" dirty="0"/>
              <a:t> we will not observe BNS damping due to ions (at 50% power efficiency)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42B572-62EB-4F7F-84C0-3314DCCF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 ions at FACET-II….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75769-06E8-46F1-A76E-F3A64DD9D4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20A0F-8DCB-4521-BCE8-D9D238C2C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9C21B-9BE6-4534-A658-8CA81E583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9CD351A-8C57-419E-AAA8-70E5C5A9CC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737772"/>
              </p:ext>
            </p:extLst>
          </p:nvPr>
        </p:nvGraphicFramePr>
        <p:xfrm>
          <a:off x="1644130" y="679629"/>
          <a:ext cx="22367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0" name="Equation" r:id="rId3" imgW="1015920" imgH="431640" progId="Equation.DSMT4">
                  <p:embed/>
                </p:oleObj>
              </mc:Choice>
              <mc:Fallback>
                <p:oleObj name="Equation" r:id="rId3" imgW="101592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243D20A-683A-474A-A52E-9363F435C8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4130" y="679629"/>
                        <a:ext cx="2236788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E69EB7D-E575-4BD1-9EE0-DD5D0C5DB0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953383"/>
              </p:ext>
            </p:extLst>
          </p:nvPr>
        </p:nvGraphicFramePr>
        <p:xfrm>
          <a:off x="7301767" y="676679"/>
          <a:ext cx="14827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1" name="Equation" r:id="rId5" imgW="672840" imgH="431640" progId="Equation.DSMT4">
                  <p:embed/>
                </p:oleObj>
              </mc:Choice>
              <mc:Fallback>
                <p:oleObj name="Equation" r:id="rId5" imgW="67284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243D20A-683A-474A-A52E-9363F435C8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01767" y="676679"/>
                        <a:ext cx="1482725" cy="9525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171201E-99F2-4EE8-B656-48B201B93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311161"/>
              </p:ext>
            </p:extLst>
          </p:nvPr>
        </p:nvGraphicFramePr>
        <p:xfrm>
          <a:off x="7593806" y="3631975"/>
          <a:ext cx="15176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2" name="Equation" r:id="rId7" imgW="825480" imgH="431640" progId="Equation.DSMT4">
                  <p:embed/>
                </p:oleObj>
              </mc:Choice>
              <mc:Fallback>
                <p:oleObj name="Equation" r:id="rId7" imgW="82548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E69EB7D-E575-4BD1-9EE0-DD5D0C5DB0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93806" y="3631975"/>
                        <a:ext cx="1517650" cy="79375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411F0C7-EE75-45D0-935E-9BB1E1AC89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667022"/>
              </p:ext>
            </p:extLst>
          </p:nvPr>
        </p:nvGraphicFramePr>
        <p:xfrm>
          <a:off x="6764338" y="5375275"/>
          <a:ext cx="16589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3" name="Equation" r:id="rId9" imgW="901440" imgH="431640" progId="Equation.DSMT4">
                  <p:embed/>
                </p:oleObj>
              </mc:Choice>
              <mc:Fallback>
                <p:oleObj name="Equation" r:id="rId9" imgW="901440" imgH="431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171201E-99F2-4EE8-B656-48B201B930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64338" y="5375275"/>
                        <a:ext cx="1658937" cy="79375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C1DE296-726F-402B-8FAB-9188DE8CCE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084968"/>
              </p:ext>
            </p:extLst>
          </p:nvPr>
        </p:nvGraphicFramePr>
        <p:xfrm>
          <a:off x="5557960" y="2394434"/>
          <a:ext cx="29098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4" name="Equation" r:id="rId11" imgW="1282680" imgH="228600" progId="Equation.DSMT4">
                  <p:embed/>
                </p:oleObj>
              </mc:Choice>
              <mc:Fallback>
                <p:oleObj name="Equation" r:id="rId11" imgW="12826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3622831-84A7-4E60-A9A3-1773EFED5A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57960" y="2394434"/>
                        <a:ext cx="2909888" cy="51911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B41159F-F337-468F-88CF-65F597AE1241}"/>
              </a:ext>
            </a:extLst>
          </p:cNvPr>
          <p:cNvSpPr txBox="1"/>
          <p:nvPr/>
        </p:nvSpPr>
        <p:spPr>
          <a:xfrm>
            <a:off x="4398318" y="2412381"/>
            <a:ext cx="94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Goal: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3C940-9A68-4217-A975-C3D9A16EEC6D}"/>
              </a:ext>
            </a:extLst>
          </p:cNvPr>
          <p:cNvSpPr txBox="1"/>
          <p:nvPr/>
        </p:nvSpPr>
        <p:spPr>
          <a:xfrm>
            <a:off x="35406" y="5632399"/>
            <a:ext cx="6057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examples are based on hydrogen plasma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8DC72D-8E56-43AA-A0EA-2EB644FC6610}"/>
              </a:ext>
            </a:extLst>
          </p:cNvPr>
          <p:cNvSpPr txBox="1"/>
          <p:nvPr/>
        </p:nvSpPr>
        <p:spPr>
          <a:xfrm>
            <a:off x="1644130" y="5938192"/>
            <a:ext cx="240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arXiv:1808.03860</a:t>
            </a:r>
          </a:p>
        </p:txBody>
      </p:sp>
    </p:spTree>
    <p:extLst>
      <p:ext uri="{BB962C8B-B14F-4D97-AF65-F5344CB8AC3E}">
        <p14:creationId xmlns:p14="http://schemas.microsoft.com/office/powerpoint/2010/main" val="3447666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243AD8-A0B1-4E64-8CFA-3FAE02791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69675"/>
            <a:ext cx="8672513" cy="5834538"/>
          </a:xfrm>
        </p:spPr>
        <p:txBody>
          <a:bodyPr/>
          <a:lstStyle/>
          <a:p>
            <a:r>
              <a:rPr lang="en-US" sz="2000" dirty="0"/>
              <a:t>We have found a universal </a:t>
            </a:r>
            <a:r>
              <a:rPr lang="en-US" sz="2000" dirty="0">
                <a:solidFill>
                  <a:srgbClr val="FF0000"/>
                </a:solidFill>
              </a:rPr>
              <a:t>efficiency-instability relation </a:t>
            </a:r>
            <a:r>
              <a:rPr lang="en-US" sz="2000" dirty="0"/>
              <a:t>for plasma acceleration. Should allow for tolerance and instability analysis without detailed computer simulations.</a:t>
            </a:r>
          </a:p>
          <a:p>
            <a:pPr lvl="1"/>
            <a:r>
              <a:rPr lang="en-US" sz="1800" dirty="0"/>
              <a:t>“Efficiency versus instability in plasma accelerators”, PRAB 20, 121301 (2017)</a:t>
            </a:r>
          </a:p>
          <a:p>
            <a:pPr lvl="1"/>
            <a:r>
              <a:rPr lang="en-US" sz="1800" dirty="0"/>
              <a:t>We considered only ideal “trapezoidal” distributions.  Real-life distributions may be worse (</a:t>
            </a:r>
            <a:r>
              <a:rPr lang="en-US" sz="1600" dirty="0"/>
              <a:t>from the efficiency perspective</a:t>
            </a:r>
            <a:r>
              <a:rPr lang="en-US" sz="1800" dirty="0"/>
              <a:t>).</a:t>
            </a:r>
          </a:p>
          <a:p>
            <a:r>
              <a:rPr lang="en-US" sz="2000" dirty="0"/>
              <a:t>In a blowout regime, plasma focusing is just strong enough to keep the instability in check for low power efficiencies (&lt;25%)</a:t>
            </a:r>
          </a:p>
          <a:p>
            <a:pPr lvl="1"/>
            <a:r>
              <a:rPr lang="en-US" sz="2000" dirty="0"/>
              <a:t>Even for such efficiencies, external focusing and hollow channels are very challenging because of transverse BBU instability.</a:t>
            </a:r>
          </a:p>
          <a:p>
            <a:pPr lvl="1"/>
            <a:r>
              <a:rPr lang="en-US" sz="2000" dirty="0"/>
              <a:t>Presents obvious difficulties for positrons</a:t>
            </a:r>
          </a:p>
          <a:p>
            <a:r>
              <a:rPr lang="en-US" sz="2000" dirty="0"/>
              <a:t>Classical BNS damping is possible but external optical systems may limit the momentum spread to ~1% max.  Thus, the power efficiency (drive to trailing) can not exceed ~18%.</a:t>
            </a:r>
          </a:p>
          <a:p>
            <a:r>
              <a:rPr lang="en-US" sz="2000" dirty="0"/>
              <a:t>BNS damping may be based on ion mobility for some range of bunch and plasma parameters.  Can be tested at FACET-II.</a:t>
            </a:r>
          </a:p>
          <a:p>
            <a:pPr lvl="1"/>
            <a:r>
              <a:rPr lang="en-US" sz="1800" dirty="0"/>
              <a:t>Preparing an experimental proposal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A5C625-675B-439E-8327-69CCF523B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03C7A-DCF3-4871-805D-10C2090D99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DAB00-D605-44F1-B6F5-8707C7E84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3A2F7-089E-43AC-B16E-51D27D12B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09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67B1E-9878-40C2-B7E1-9A5A0FF2A9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643F4-5062-4564-A199-7DB760E47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E39B2-BCFF-4A6C-B88C-F698D7F3B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1A8028FF-05C1-4539-B5D4-9A533CCC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91371"/>
            <a:ext cx="8527211" cy="444274"/>
          </a:xfrm>
        </p:spPr>
        <p:txBody>
          <a:bodyPr/>
          <a:lstStyle/>
          <a:p>
            <a:r>
              <a:rPr lang="en-US" dirty="0"/>
              <a:t>SBIR funded collaboration with RadiaSoft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6AA6B8-E473-4FCE-BC7B-A7C2F9698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18" y="655171"/>
            <a:ext cx="2567882" cy="499588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3F0C0CD-D6D4-43ED-9B8F-96E4A304D458}"/>
              </a:ext>
            </a:extLst>
          </p:cNvPr>
          <p:cNvSpPr txBox="1">
            <a:spLocks/>
          </p:cNvSpPr>
          <p:nvPr/>
        </p:nvSpPr>
        <p:spPr>
          <a:xfrm>
            <a:off x="61062" y="885177"/>
            <a:ext cx="9021876" cy="1866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ea typeface="Zapf Dingbats"/>
                <a:cs typeface="Zapf Dingbats"/>
                <a:sym typeface="Zapf Dingbats"/>
              </a:rPr>
              <a:t>“Maximizing the efficiency of plasma-based lepton accelerators”</a:t>
            </a:r>
          </a:p>
          <a:p>
            <a:pPr marL="0" indent="0">
              <a:buNone/>
            </a:pPr>
            <a:r>
              <a:rPr lang="en-US" sz="1600" b="1" dirty="0">
                <a:sym typeface="Zapf Dingbats"/>
              </a:rPr>
              <a:t>PI:  Stephen Webb,    Office of High Energy Physics,  Award # DE-SC0018718</a:t>
            </a:r>
          </a:p>
          <a:p>
            <a:pPr marL="0" indent="0">
              <a:buNone/>
            </a:pPr>
            <a:r>
              <a:rPr lang="en-US" sz="1600" b="1" dirty="0">
                <a:sym typeface="Zapf Dingbats"/>
              </a:rPr>
              <a:t>Phase 1 period of performance:  July 2018 to June 2019</a:t>
            </a:r>
          </a:p>
          <a:p>
            <a:pPr marL="0" indent="0">
              <a:buNone/>
            </a:pPr>
            <a:r>
              <a:rPr lang="en-US" sz="1600" b="1" dirty="0">
                <a:sym typeface="Zapf Dingbats"/>
              </a:rPr>
              <a:t>Phase 2 vision:  Maximize efficiency of plasma-based accelerators</a:t>
            </a:r>
          </a:p>
          <a:p>
            <a:pPr marL="0" indent="0">
              <a:buNone/>
            </a:pPr>
            <a:r>
              <a:rPr lang="en-US" sz="1600" b="1" dirty="0">
                <a:sym typeface="Zapf Dingbats"/>
              </a:rPr>
              <a:t>				a) help to understand, quantify and mitigate instabilities</a:t>
            </a:r>
          </a:p>
          <a:p>
            <a:pPr marL="0" indent="0">
              <a:buNone/>
            </a:pPr>
            <a:r>
              <a:rPr lang="en-US" sz="1600" b="1" dirty="0">
                <a:sym typeface="Zapf Dingbats"/>
              </a:rPr>
              <a:t>                                b) computational support for experiments at FACET-II</a:t>
            </a:r>
            <a:endParaRPr lang="en-US" sz="1400" dirty="0"/>
          </a:p>
        </p:txBody>
      </p:sp>
      <p:pic>
        <p:nvPicPr>
          <p:cNvPr id="10" name="Picture 9" descr="zoomedrho.png">
            <a:extLst>
              <a:ext uri="{FF2B5EF4-FFF2-40B4-BE49-F238E27FC236}">
                <a16:creationId xmlns:a16="http://schemas.microsoft.com/office/drawing/2014/main" id="{61213EE3-5B72-4B8A-8AA4-59D215934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24" y="3870308"/>
            <a:ext cx="4114800" cy="22661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ADEC9D-4022-444C-B2F9-EF1B6C103DB4}"/>
              </a:ext>
            </a:extLst>
          </p:cNvPr>
          <p:cNvSpPr txBox="1"/>
          <p:nvPr/>
        </p:nvSpPr>
        <p:spPr>
          <a:xfrm>
            <a:off x="4873924" y="3003527"/>
            <a:ext cx="41685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dirty="0"/>
              <a:t>FBPIC simulations of e- beam in hollow channel shows agreement with theory for short times; channel edge evolves, breaking assumptions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DD780B-D7D9-4070-8D21-5D0EEE65F989}"/>
              </a:ext>
            </a:extLst>
          </p:cNvPr>
          <p:cNvCxnSpPr>
            <a:cxnSpLocks/>
          </p:cNvCxnSpPr>
          <p:nvPr/>
        </p:nvCxnSpPr>
        <p:spPr>
          <a:xfrm>
            <a:off x="6400800" y="3745906"/>
            <a:ext cx="1" cy="705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3E6E6DE6-4E00-4835-B099-FC7CE411C9BC}"/>
              </a:ext>
            </a:extLst>
          </p:cNvPr>
          <p:cNvSpPr txBox="1">
            <a:spLocks/>
          </p:cNvSpPr>
          <p:nvPr/>
        </p:nvSpPr>
        <p:spPr>
          <a:xfrm>
            <a:off x="61062" y="2881223"/>
            <a:ext cx="4640331" cy="337092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b="1">
                <a:ea typeface="Zapf Dingbats"/>
                <a:cs typeface="Zapf Dingbats"/>
                <a:sym typeface="Zapf Dingbats"/>
              </a:rPr>
              <a:t>Phase 1 goals:</a:t>
            </a:r>
          </a:p>
          <a:p>
            <a:pPr marL="0" indent="0" defTabSz="233363">
              <a:buFont typeface="Arial" charset="0"/>
              <a:buNone/>
            </a:pPr>
            <a:r>
              <a:rPr lang="en-US" sz="1600" b="1">
                <a:sym typeface="Zapf Dingbats"/>
              </a:rPr>
              <a:t>	</a:t>
            </a:r>
            <a:r>
              <a:rPr lang="en-US" sz="1400"/>
              <a:t>Assess value of impedance, wake functions in plasma</a:t>
            </a:r>
          </a:p>
          <a:p>
            <a:pPr marL="0" indent="0" defTabSz="233363">
              <a:buFont typeface="Arial" charset="0"/>
              <a:buNone/>
            </a:pPr>
            <a:r>
              <a:rPr lang="en-US" sz="1400"/>
              <a:t>	Demonstrate accurate calculation of impedance via PIC</a:t>
            </a:r>
          </a:p>
          <a:p>
            <a:pPr marL="0" indent="0" defTabSz="233363">
              <a:buFont typeface="Arial" charset="0"/>
              <a:buNone/>
            </a:pPr>
            <a:r>
              <a:rPr lang="en-US" sz="1400"/>
              <a:t>	Benchmark with theory;  help to plan FACET-II exp’ts</a:t>
            </a:r>
            <a:endParaRPr lang="en-US" sz="1600"/>
          </a:p>
          <a:p>
            <a:pPr marL="0" indent="0">
              <a:buFont typeface="Arial" charset="0"/>
              <a:buNone/>
            </a:pPr>
            <a:r>
              <a:rPr lang="en-US" sz="1600" b="1">
                <a:ea typeface="Zapf Dingbats"/>
                <a:cs typeface="Zapf Dingbats"/>
                <a:sym typeface="Zapf Dingbats"/>
              </a:rPr>
              <a:t>Working with FBPIC</a:t>
            </a:r>
          </a:p>
          <a:p>
            <a:pPr marL="0" indent="0" defTabSz="233363">
              <a:buFont typeface="Arial" charset="0"/>
              <a:buNone/>
            </a:pPr>
            <a:r>
              <a:rPr lang="en-US" sz="1600"/>
              <a:t>	</a:t>
            </a:r>
            <a:r>
              <a:rPr lang="en-US" sz="1400"/>
              <a:t>R. Lehe </a:t>
            </a:r>
            <a:r>
              <a:rPr lang="en-US" sz="1400" i="1"/>
              <a:t>et al., </a:t>
            </a:r>
            <a:r>
              <a:rPr lang="en-US" sz="1400"/>
              <a:t>Comp. Phys. Comm., 203, p. 66 (2016).</a:t>
            </a:r>
          </a:p>
          <a:p>
            <a:pPr marL="0" indent="0" defTabSz="233363">
              <a:buFont typeface="Arial" charset="0"/>
              <a:buNone/>
            </a:pPr>
            <a:r>
              <a:rPr lang="en-US" sz="1400"/>
              <a:t>	On GitHub, </a:t>
            </a:r>
            <a:r>
              <a:rPr lang="en-US" sz="1400">
                <a:hlinkClick r:id="rId4"/>
              </a:rPr>
              <a:t>https://github.com/fbpic/fbpic</a:t>
            </a:r>
            <a:r>
              <a:rPr lang="en-US" sz="1400"/>
              <a:t> </a:t>
            </a:r>
            <a:endParaRPr lang="en-US" sz="1600"/>
          </a:p>
          <a:p>
            <a:pPr marL="0" indent="0">
              <a:buFont typeface="Arial" charset="0"/>
              <a:buNone/>
            </a:pPr>
            <a:r>
              <a:rPr lang="en-US" sz="1600" b="1">
                <a:ea typeface="Zapf Dingbats"/>
                <a:cs typeface="Zapf Dingbats"/>
                <a:sym typeface="Zapf Dingbats"/>
              </a:rPr>
              <a:t>Initial benchmarking results</a:t>
            </a:r>
          </a:p>
          <a:p>
            <a:pPr marL="0" indent="0" defTabSz="233363">
              <a:buFont typeface="Arial" charset="0"/>
              <a:buNone/>
            </a:pPr>
            <a:r>
              <a:rPr lang="en-US" sz="1400"/>
              <a:t>	Started with e- beam driver in hollow channel</a:t>
            </a:r>
          </a:p>
          <a:p>
            <a:pPr marL="0" indent="0" defTabSz="233363">
              <a:buFont typeface="Arial" charset="0"/>
              <a:buNone/>
            </a:pPr>
            <a:r>
              <a:rPr lang="en-US" sz="1400"/>
              <a:t>		C.A. Lindstrom </a:t>
            </a:r>
            <a:r>
              <a:rPr lang="en-US" sz="1400" i="1"/>
              <a:t>et al.,</a:t>
            </a:r>
            <a:r>
              <a:rPr lang="en-US" sz="1400"/>
              <a:t> PRL 120, 124802 (2018).</a:t>
            </a:r>
          </a:p>
          <a:p>
            <a:pPr marL="0" indent="0" defTabSz="233363">
              <a:buFont typeface="Arial" charset="0"/>
              <a:buNone/>
            </a:pPr>
            <a:r>
              <a:rPr lang="en-US" sz="1400"/>
              <a:t>		C. Schroeder </a:t>
            </a:r>
            <a:r>
              <a:rPr lang="en-US" sz="1400" i="1"/>
              <a:t>et al .,</a:t>
            </a:r>
            <a:r>
              <a:rPr lang="en-US" sz="1400"/>
              <a:t> PRL 82, p. 1177 (1999).</a:t>
            </a:r>
            <a:r>
              <a:rPr lang="en-US" sz="1400" i="1"/>
              <a:t> </a:t>
            </a:r>
            <a:endParaRPr lang="en-US" sz="1400"/>
          </a:p>
          <a:p>
            <a:pPr marL="0" indent="0" defTabSz="233363">
              <a:buFont typeface="Arial" charset="0"/>
              <a:buNone/>
            </a:pPr>
            <a:r>
              <a:rPr lang="en-US" sz="1400"/>
              <a:t>	Quantitative agreement seen for short times</a:t>
            </a:r>
          </a:p>
          <a:p>
            <a:pPr marL="0" indent="0" defTabSz="233363">
              <a:buFont typeface="Arial" charset="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4972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94E4AE-866F-45F3-AE2E-590028D1E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now have a very interesting proposal for FACET-II to test our findings of emittance growth vs beam loading, and BNS damping vs beam emittance</a:t>
            </a:r>
          </a:p>
          <a:p>
            <a:pPr lvl="1"/>
            <a:r>
              <a:rPr lang="en-US" dirty="0"/>
              <a:t>Large parameter space to explore (small to large beam emittances, ion motion, plasma bubble size,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Our conclusions require confirmation by computer simulations and by experiments, especially in regimes of smaller bubble sizes.</a:t>
            </a:r>
          </a:p>
          <a:p>
            <a:pPr lvl="1"/>
            <a:r>
              <a:rPr lang="en-US" dirty="0"/>
              <a:t>Hence our collaboration with </a:t>
            </a:r>
            <a:r>
              <a:rPr lang="en-US" dirty="0" err="1"/>
              <a:t>RadiaSoft</a:t>
            </a:r>
            <a:r>
              <a:rPr lang="en-US" dirty="0"/>
              <a:t>, SLAC, University of Oslo, CERN and UCLA groups.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73DC62-D798-4AD7-9472-676259056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257BB-B868-4298-AEE4-F19D83DDD2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CCD27-24F4-432D-B492-5B01965C0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C1D07-244B-4066-8541-8894A758D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49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31E912-9BD9-4B98-B5AB-3810FBD7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983" y="2819854"/>
            <a:ext cx="5218889" cy="427877"/>
          </a:xfrm>
        </p:spPr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3B0F6-7C67-4801-9DD2-96474AB667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98E75-8C70-4F4E-A472-4B8B7EAC6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0F886-C5E4-4C36-968E-325214313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77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4A2CB-5F92-4AF8-952D-796ACC068C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98941-11CC-4FCB-BB9C-B2C940B0A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6CF3D-9D03-4E7B-9ABE-D9BBBC440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C6116D-DD0B-4610-8383-AEAA41DEE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28" y="0"/>
            <a:ext cx="8666667" cy="6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2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782220-47AB-4D78-904E-E4655A36F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terminology of </a:t>
            </a:r>
            <a:r>
              <a:rPr lang="en-US" dirty="0" err="1"/>
              <a:t>wakefields</a:t>
            </a:r>
            <a:r>
              <a:rPr lang="en-US" dirty="0"/>
              <a:t> in plasma can be confusing.  The original meaning of the wake in plasma is the field generated by the </a:t>
            </a:r>
            <a:r>
              <a:rPr lang="en-US" dirty="0">
                <a:solidFill>
                  <a:srgbClr val="FF0000"/>
                </a:solidFill>
              </a:rPr>
              <a:t>drive bunch</a:t>
            </a:r>
            <a:r>
              <a:rPr lang="en-US" dirty="0">
                <a:solidFill>
                  <a:srgbClr val="50504E"/>
                </a:solidFill>
              </a:rPr>
              <a:t>, which accelerates the </a:t>
            </a:r>
            <a:r>
              <a:rPr lang="en-US" dirty="0">
                <a:solidFill>
                  <a:srgbClr val="FF0000"/>
                </a:solidFill>
              </a:rPr>
              <a:t>trailing bunch</a:t>
            </a:r>
            <a:r>
              <a:rPr lang="en-US" dirty="0">
                <a:solidFill>
                  <a:srgbClr val="50504E"/>
                </a:solidFill>
              </a:rPr>
              <a:t>. (The driver could be particle beam or laser)</a:t>
            </a:r>
          </a:p>
          <a:p>
            <a:endParaRPr lang="en-US" dirty="0">
              <a:solidFill>
                <a:srgbClr val="50504E"/>
              </a:solidFill>
            </a:endParaRPr>
          </a:p>
          <a:p>
            <a:r>
              <a:rPr lang="en-US" dirty="0">
                <a:solidFill>
                  <a:srgbClr val="50504E"/>
                </a:solidFill>
              </a:rPr>
              <a:t>In this presentation, by </a:t>
            </a:r>
            <a:r>
              <a:rPr lang="en-US" dirty="0" err="1">
                <a:solidFill>
                  <a:srgbClr val="50504E"/>
                </a:solidFill>
              </a:rPr>
              <a:t>wakefields</a:t>
            </a:r>
            <a:r>
              <a:rPr lang="en-US" dirty="0">
                <a:solidFill>
                  <a:srgbClr val="50504E"/>
                </a:solidFill>
              </a:rPr>
              <a:t> I mean the fields (longitudinal and transverse) with which the trailing bunch acts on itself.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9F8A35-2AEC-4F47-B562-BDA1D1676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 short-range </a:t>
            </a:r>
            <a:r>
              <a:rPr lang="en-US" dirty="0" err="1"/>
              <a:t>wakefields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D2936-EC33-4FFB-8C8D-4B39C94276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06602-FE63-41FD-87B5-5821C2B88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D4DF8-2144-4AD4-A8E9-2E032D64D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239AB5-C104-46B1-93D5-6B0E7300F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828" y="4063828"/>
            <a:ext cx="2220732" cy="230716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01C8559-C4F6-4AFA-84D5-E6186FA79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211" y="3687738"/>
            <a:ext cx="3479918" cy="30593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59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5DFBA-DBAF-4E02-B410-C1CA055AA1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4DE0A-287A-4EB5-BC30-E174A354E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824FB-E99E-4575-A02A-B1057B9D2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615AF9-D740-4285-849D-4410D5687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Transverse beam break-up (BBU) instability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C4CB9D-72C4-438B-A9DD-E77BCBD74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6934"/>
            <a:ext cx="8672513" cy="717933"/>
          </a:xfrm>
        </p:spPr>
        <p:txBody>
          <a:bodyPr/>
          <a:lstStyle/>
          <a:p>
            <a:r>
              <a:rPr lang="en-US" dirty="0"/>
              <a:t>Transverse wakes act as deflecting force on bunch tail</a:t>
            </a:r>
          </a:p>
          <a:p>
            <a:pPr lvl="1"/>
            <a:r>
              <a:rPr lang="en-US" dirty="0"/>
              <a:t>beam position jitter is exponentially amplified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9C119E2-C12D-4256-B0B6-13884C0DF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5841"/>
            <a:ext cx="6001572" cy="50105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2C97B3-95F1-4215-A038-22EB9067D0A5}"/>
              </a:ext>
            </a:extLst>
          </p:cNvPr>
          <p:cNvSpPr txBox="1"/>
          <p:nvPr/>
        </p:nvSpPr>
        <p:spPr>
          <a:xfrm>
            <a:off x="6210300" y="1767195"/>
            <a:ext cx="280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Short-range</a:t>
            </a:r>
          </a:p>
          <a:p>
            <a:r>
              <a:rPr lang="en-US" dirty="0"/>
              <a:t>transverse wake</a:t>
            </a:r>
          </a:p>
          <a:p>
            <a:r>
              <a:rPr lang="en-US" dirty="0"/>
              <a:t>(for solid walls)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406882-35E0-4862-B61A-D6BDA63AAE3F}"/>
              </a:ext>
            </a:extLst>
          </p:cNvPr>
          <p:cNvSpPr txBox="1"/>
          <p:nvPr/>
        </p:nvSpPr>
        <p:spPr>
          <a:xfrm>
            <a:off x="6159365" y="4142074"/>
            <a:ext cx="2908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35 mm (ILC)</a:t>
            </a:r>
          </a:p>
          <a:p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3.5 mm (CLIC)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about plasma?</a:t>
            </a:r>
          </a:p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0.1 mm  (PWFA)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B1024A-4D81-4C85-808A-E7F37B198C55}"/>
                  </a:ext>
                </a:extLst>
              </p:cNvPr>
              <p:cNvSpPr txBox="1"/>
              <p:nvPr/>
            </p:nvSpPr>
            <p:spPr>
              <a:xfrm>
                <a:off x="6001572" y="3262368"/>
                <a:ext cx="2576185" cy="6939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B1024A-4D81-4C85-808A-E7F37B198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572" y="3262368"/>
                <a:ext cx="2576185" cy="6939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1EF79EE-934A-4461-8131-18C5C30AE95E}"/>
              </a:ext>
            </a:extLst>
          </p:cNvPr>
          <p:cNvSpPr txBox="1"/>
          <p:nvPr/>
        </p:nvSpPr>
        <p:spPr>
          <a:xfrm>
            <a:off x="4571999" y="3135365"/>
            <a:ext cx="66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F58876-843B-4B81-8DBA-D803216DC2F4}"/>
              </a:ext>
            </a:extLst>
          </p:cNvPr>
          <p:cNvSpPr txBox="1"/>
          <p:nvPr/>
        </p:nvSpPr>
        <p:spPr>
          <a:xfrm>
            <a:off x="3148518" y="4758951"/>
            <a:ext cx="88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</a:t>
            </a:r>
          </a:p>
        </p:txBody>
      </p:sp>
    </p:spTree>
    <p:extLst>
      <p:ext uri="{BB962C8B-B14F-4D97-AF65-F5344CB8AC3E}">
        <p14:creationId xmlns:p14="http://schemas.microsoft.com/office/powerpoint/2010/main" val="259596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BAD6F-3B64-42B9-87B7-91F50EAE7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704492"/>
            <a:ext cx="8672513" cy="2326421"/>
          </a:xfrm>
        </p:spPr>
        <p:txBody>
          <a:bodyPr/>
          <a:lstStyle/>
          <a:p>
            <a:r>
              <a:rPr lang="en-US" dirty="0"/>
              <a:t>See A. Chao, “Physics of collective beam instabilities in high energy accelerators (Wiley, 1993).”</a:t>
            </a:r>
          </a:p>
          <a:p>
            <a:r>
              <a:rPr lang="en-US" dirty="0"/>
              <a:t>The growth rate is determined by the ratio of defocusing (wake) force to focusing force (the wake parameter):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D5A328-0D27-4803-8665-5A78D056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BBU illustration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60374-87A1-4EFC-8793-C9D847698F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99CD6-6944-4046-95A8-C259B0F84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301BA-6E70-437D-A0AE-F71A863BD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935D07-2098-4DB8-9C49-8E59DE0B4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19" y="827087"/>
            <a:ext cx="8208290" cy="2771898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633FEE4-3C66-4667-9A63-FECE0A714C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049971"/>
              </p:ext>
            </p:extLst>
          </p:nvPr>
        </p:nvGraphicFramePr>
        <p:xfrm>
          <a:off x="2490788" y="5316538"/>
          <a:ext cx="4037012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Equation" r:id="rId4" imgW="1993680" imgH="469800" progId="Equation.DSMT4">
                  <p:embed/>
                </p:oleObj>
              </mc:Choice>
              <mc:Fallback>
                <p:oleObj name="Equation" r:id="rId4" imgW="1993680" imgH="469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AB84B3B-FA3C-4BA9-BBDE-24DD02581A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0788" y="5316538"/>
                        <a:ext cx="4037012" cy="95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145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1B02C7-302C-4B8A-8733-D7D90AFAE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525431"/>
            <a:ext cx="8672513" cy="3666559"/>
          </a:xfrm>
        </p:spPr>
        <p:txBody>
          <a:bodyPr/>
          <a:lstStyle/>
          <a:p>
            <a:r>
              <a:rPr lang="en-US" dirty="0"/>
              <a:t>For                    and                    it was solved in:</a:t>
            </a:r>
          </a:p>
          <a:p>
            <a:pPr lvl="1"/>
            <a:r>
              <a:rPr lang="en-US" dirty="0"/>
              <a:t>C. B. Schroeder, D. H. </a:t>
            </a:r>
            <a:r>
              <a:rPr lang="en-US" dirty="0" err="1"/>
              <a:t>Whittum</a:t>
            </a:r>
            <a:r>
              <a:rPr lang="en-US" dirty="0"/>
              <a:t>, and J. S. </a:t>
            </a:r>
            <a:r>
              <a:rPr lang="en-US" dirty="0" err="1"/>
              <a:t>Wurtele</a:t>
            </a:r>
            <a:r>
              <a:rPr lang="en-US" dirty="0"/>
              <a:t>, “Multimode Analysis of the Hollow Plasma Channel Wakefield Accelerator”, Phys. Rev. Lett. </a:t>
            </a:r>
            <a:r>
              <a:rPr lang="en-US" b="1" dirty="0"/>
              <a:t>82</a:t>
            </a:r>
            <a:r>
              <a:rPr lang="en-US" dirty="0"/>
              <a:t>, n.6, 1999, pp. 1177-1180.</a:t>
            </a:r>
          </a:p>
          <a:p>
            <a:r>
              <a:rPr lang="en-US" dirty="0"/>
              <a:t>Approximate solutions (it’s a very good fit, &lt;10% deviation):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B3DBE2-4280-4526-A8B8-5EBD16ED9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4089"/>
            <a:ext cx="8686800" cy="427877"/>
          </a:xfrm>
        </p:spPr>
        <p:txBody>
          <a:bodyPr/>
          <a:lstStyle/>
          <a:p>
            <a:r>
              <a:rPr lang="en-US" dirty="0"/>
              <a:t>The BBU instability development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2C56A-2763-4B71-8D5C-954FCB80F5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A703C-CDE7-4A15-B00B-C6CA8C9B9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10206-F687-4BCA-9B0F-451145A9A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8F36443-F662-4888-A85C-3B12D9BB2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135614"/>
              </p:ext>
            </p:extLst>
          </p:nvPr>
        </p:nvGraphicFramePr>
        <p:xfrm>
          <a:off x="1112521" y="557954"/>
          <a:ext cx="66802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2" name="Equation" r:id="rId3" imgW="3073320" imgH="482400" progId="Equation.DSMT4">
                  <p:embed/>
                </p:oleObj>
              </mc:Choice>
              <mc:Fallback>
                <p:oleObj name="Equation" r:id="rId3" imgW="3073320" imgH="482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8F36443-F662-4888-A85C-3B12D9BB2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521" y="557954"/>
                        <a:ext cx="6680200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3467566-CD21-4E56-92CB-2C51DD493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82293"/>
              </p:ext>
            </p:extLst>
          </p:nvPr>
        </p:nvGraphicFramePr>
        <p:xfrm>
          <a:off x="606615" y="1505208"/>
          <a:ext cx="3855308" cy="963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3" name="Equation" r:id="rId5" imgW="1829558" imgH="456481" progId="Equation.DSMT4">
                  <p:embed/>
                </p:oleObj>
              </mc:Choice>
              <mc:Fallback>
                <p:oleObj name="Equation" r:id="rId5" imgW="1829558" imgH="456481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3467566-CD21-4E56-92CB-2C51DD4939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6615" y="1505208"/>
                        <a:ext cx="3855308" cy="963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F585348-07D1-4E1B-BA95-E335056306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745812"/>
              </p:ext>
            </p:extLst>
          </p:nvPr>
        </p:nvGraphicFramePr>
        <p:xfrm>
          <a:off x="5516441" y="1417003"/>
          <a:ext cx="2549037" cy="63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4" name="Equation" r:id="rId7" imgW="1066680" imgH="266400" progId="Equation.DSMT4">
                  <p:embed/>
                </p:oleObj>
              </mc:Choice>
              <mc:Fallback>
                <p:oleObj name="Equation" r:id="rId7" imgW="1066680" imgH="266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F585348-07D1-4E1B-BA95-E335056306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6441" y="1417003"/>
                        <a:ext cx="2549037" cy="637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D680883-5F7A-4A34-A41F-199442ECB0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093320"/>
              </p:ext>
            </p:extLst>
          </p:nvPr>
        </p:nvGraphicFramePr>
        <p:xfrm>
          <a:off x="1229496" y="2417375"/>
          <a:ext cx="1414224" cy="559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5" name="Equation" r:id="rId9" imgW="457390" imgH="180795" progId="Equation.DSMT4">
                  <p:embed/>
                </p:oleObj>
              </mc:Choice>
              <mc:Fallback>
                <p:oleObj name="Equation" r:id="rId9" imgW="457390" imgH="180795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D680883-5F7A-4A34-A41F-199442ECB0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29496" y="2417375"/>
                        <a:ext cx="1414224" cy="559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EDD9B36-42FB-41C0-BCB8-FC6B2722D8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200545"/>
              </p:ext>
            </p:extLst>
          </p:nvPr>
        </p:nvGraphicFramePr>
        <p:xfrm>
          <a:off x="3398195" y="2506954"/>
          <a:ext cx="1396228" cy="439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6" name="Equation" r:id="rId11" imgW="647640" imgH="203040" progId="Equation.DSMT4">
                  <p:embed/>
                </p:oleObj>
              </mc:Choice>
              <mc:Fallback>
                <p:oleObj name="Equation" r:id="rId11" imgW="64764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EDD9B36-42FB-41C0-BCB8-FC6B2722D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98195" y="2506954"/>
                        <a:ext cx="1396228" cy="439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1E74A26-1A59-4948-AB3F-9CE96321FB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986837"/>
              </p:ext>
            </p:extLst>
          </p:nvPr>
        </p:nvGraphicFramePr>
        <p:xfrm>
          <a:off x="1936608" y="4331911"/>
          <a:ext cx="5058332" cy="902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7" name="Equation" r:id="rId13" imgW="2563182" imgH="456481" progId="Equation.DSMT4">
                  <p:embed/>
                </p:oleObj>
              </mc:Choice>
              <mc:Fallback>
                <p:oleObj name="Equation" r:id="rId13" imgW="2563182" imgH="456481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1E74A26-1A59-4948-AB3F-9CE96321FB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36608" y="4331911"/>
                        <a:ext cx="5058332" cy="902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6CF1A4A-79D3-46FF-A50A-A2E8A4DE76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67736"/>
              </p:ext>
            </p:extLst>
          </p:nvPr>
        </p:nvGraphicFramePr>
        <p:xfrm>
          <a:off x="1835422" y="5346745"/>
          <a:ext cx="5147163" cy="95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8" name="Equation" r:id="rId15" imgW="2468103" imgH="456481" progId="Equation.DSMT4">
                  <p:embed/>
                </p:oleObj>
              </mc:Choice>
              <mc:Fallback>
                <p:oleObj name="Equation" r:id="rId15" imgW="2468103" imgH="456481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6CF1A4A-79D3-46FF-A50A-A2E8A4DE76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35422" y="5346745"/>
                        <a:ext cx="5147163" cy="953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5A0FA9E-C679-4C84-A514-A00217D1864E}"/>
              </a:ext>
            </a:extLst>
          </p:cNvPr>
          <p:cNvSpPr txBox="1"/>
          <p:nvPr/>
        </p:nvSpPr>
        <p:spPr>
          <a:xfrm>
            <a:off x="4912143" y="1987121"/>
            <a:ext cx="3757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betatron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phase advance</a:t>
            </a:r>
          </a:p>
        </p:txBody>
      </p:sp>
    </p:spTree>
    <p:extLst>
      <p:ext uri="{BB962C8B-B14F-4D97-AF65-F5344CB8AC3E}">
        <p14:creationId xmlns:p14="http://schemas.microsoft.com/office/powerpoint/2010/main" val="51459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1C583E-29A2-40AC-A4D4-B1568A6C7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893276"/>
            <a:ext cx="8672513" cy="1458097"/>
          </a:xfrm>
        </p:spPr>
        <p:txBody>
          <a:bodyPr/>
          <a:lstStyle/>
          <a:p>
            <a:r>
              <a:rPr lang="en-US" dirty="0"/>
              <a:t>Note that </a:t>
            </a:r>
            <a:r>
              <a:rPr lang="en-US" i="1" dirty="0"/>
              <a:t>A</a:t>
            </a:r>
            <a:r>
              <a:rPr lang="en-US" dirty="0"/>
              <a:t> is a normalized particle amplitude. For a constant plasma density and without instability </a:t>
            </a:r>
            <a:r>
              <a:rPr lang="en-US" i="1" dirty="0"/>
              <a:t>A </a:t>
            </a:r>
            <a:r>
              <a:rPr lang="en-US" dirty="0"/>
              <a:t>would stay constant, while the initial physical amplitude </a:t>
            </a:r>
            <a:r>
              <a:rPr lang="en-US" i="1" dirty="0"/>
              <a:t>x</a:t>
            </a:r>
            <a:r>
              <a:rPr lang="en-US" dirty="0"/>
              <a:t> should decrease as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92146-C48E-4C5A-BBDD-81D2BF905A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44FE5-23E4-4A19-97B0-4B543E887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52903-95C0-4910-825C-7BAF3C7B6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DAB4CB-3EA1-4476-83DF-5AF66099BF5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12195" y="123575"/>
            <a:ext cx="5784597" cy="4769701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5379BB1-7915-4FE3-AA4B-866C6A29806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259118" y="5449346"/>
          <a:ext cx="748957" cy="721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Equation" r:id="rId4" imgW="342720" imgH="330120" progId="Equation.DSMT4">
                  <p:embed/>
                </p:oleObj>
              </mc:Choice>
              <mc:Fallback>
                <p:oleObj name="Equation" r:id="rId4" imgW="342720" imgH="3301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5379BB1-7915-4FE3-AA4B-866C6A2980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59118" y="5449346"/>
                        <a:ext cx="748957" cy="721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614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FBF56-A93C-4670-9511-C123D2F10A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EE762-28BD-4324-A221-043BF3ED6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B49FE-D28A-4BF1-9C13-CC1D49918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0C5559-8EB4-4CC5-8792-FB792F60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Beam breakup in various collider concepts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82113F-442A-4DBB-96E5-C0CDCC400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58900"/>
          </a:xfrm>
        </p:spPr>
        <p:txBody>
          <a:bodyPr/>
          <a:lstStyle/>
          <a:p>
            <a:r>
              <a:rPr lang="en-US" dirty="0"/>
              <a:t>ILC</a:t>
            </a:r>
          </a:p>
          <a:p>
            <a:pPr lvl="1"/>
            <a:r>
              <a:rPr lang="en-US" dirty="0"/>
              <a:t>Not important; bunch </a:t>
            </a:r>
            <a:r>
              <a:rPr lang="en-US" dirty="0" err="1"/>
              <a:t>rf</a:t>
            </a:r>
            <a:r>
              <a:rPr lang="en-US" dirty="0"/>
              <a:t> phase is selected to compensate for long wake and to minimize the momentum spread</a:t>
            </a:r>
          </a:p>
          <a:p>
            <a:r>
              <a:rPr lang="en-US" dirty="0"/>
              <a:t>CLIC</a:t>
            </a:r>
          </a:p>
          <a:p>
            <a:pPr lvl="1"/>
            <a:r>
              <a:rPr lang="en-US" dirty="0"/>
              <a:t>Important; bunch </a:t>
            </a:r>
            <a:r>
              <a:rPr lang="en-US" dirty="0" err="1"/>
              <a:t>rf</a:t>
            </a:r>
            <a:r>
              <a:rPr lang="en-US" dirty="0"/>
              <a:t> phase is selected to introduce an energy chirp along the bunch for BNS damping (~0.5% </a:t>
            </a:r>
            <a:r>
              <a:rPr lang="en-US" dirty="0" err="1"/>
              <a:t>rms</a:t>
            </a:r>
            <a:r>
              <a:rPr lang="en-US" dirty="0"/>
              <a:t>).  May need to be de-chirped after acceleration to meet final-focus energy acceptance requirements</a:t>
            </a:r>
          </a:p>
          <a:p>
            <a:r>
              <a:rPr lang="en-US" dirty="0"/>
              <a:t>PWFA – </a:t>
            </a:r>
            <a:r>
              <a:rPr lang="en-US" dirty="0">
                <a:solidFill>
                  <a:srgbClr val="FF0000"/>
                </a:solidFill>
              </a:rPr>
              <a:t>subject of our study</a:t>
            </a:r>
            <a:endParaRPr lang="en-US" dirty="0"/>
          </a:p>
          <a:p>
            <a:pPr lvl="1"/>
            <a:r>
              <a:rPr lang="en-US" dirty="0"/>
              <a:t>Critical; </a:t>
            </a:r>
          </a:p>
        </p:txBody>
      </p:sp>
    </p:spTree>
    <p:extLst>
      <p:ext uri="{BB962C8B-B14F-4D97-AF65-F5344CB8AC3E}">
        <p14:creationId xmlns:p14="http://schemas.microsoft.com/office/powerpoint/2010/main" val="411496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D3A43-5F6B-4FF8-9DEF-B2DAE82F55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08/14/18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625B2-C215-4316-A3F9-6BAFEF273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Nagaitsev -- Short-range wake fields in plasma acceleration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FC639-F7D5-4AE8-AE36-93197EE45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9881AF-AB4B-4C7C-A768-6E8179E5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4442"/>
            <a:ext cx="8686800" cy="411771"/>
          </a:xfrm>
        </p:spPr>
        <p:txBody>
          <a:bodyPr/>
          <a:lstStyle/>
          <a:p>
            <a:r>
              <a:rPr lang="en-US" sz="2400" dirty="0"/>
              <a:t>CLIC strategy: BNS damping + &lt; µm alignment of cavities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D4FE4B0-DC82-4071-A155-494E1A7AE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" y="745403"/>
            <a:ext cx="7006590" cy="571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7994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Fermilab_PPT_template</Template>
  <TotalTime>13514</TotalTime>
  <Words>1883</Words>
  <Application>Microsoft Office PowerPoint</Application>
  <PresentationFormat>On-screen Show (4:3)</PresentationFormat>
  <Paragraphs>269</Paragraphs>
  <Slides>29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ＭＳ Ｐゴシック</vt:lpstr>
      <vt:lpstr>Arial</vt:lpstr>
      <vt:lpstr>Calibri</vt:lpstr>
      <vt:lpstr>Cambria Math</vt:lpstr>
      <vt:lpstr>Geneva</vt:lpstr>
      <vt:lpstr>Helvetica</vt:lpstr>
      <vt:lpstr>Times New Roman</vt:lpstr>
      <vt:lpstr>Wingdings</vt:lpstr>
      <vt:lpstr>Zapf Dingbats</vt:lpstr>
      <vt:lpstr>Fermilab_PPT_090815</vt:lpstr>
      <vt:lpstr>Equation</vt:lpstr>
      <vt:lpstr>MathType 6.0 Equation</vt:lpstr>
      <vt:lpstr>PowerPoint Presentation</vt:lpstr>
      <vt:lpstr>Acknowledgements</vt:lpstr>
      <vt:lpstr>Plasma short-range wakefields</vt:lpstr>
      <vt:lpstr>Transverse beam break-up (BBU) instability</vt:lpstr>
      <vt:lpstr>BBU illustration</vt:lpstr>
      <vt:lpstr>The BBU instability development</vt:lpstr>
      <vt:lpstr>PowerPoint Presentation</vt:lpstr>
      <vt:lpstr>Beam breakup in various collider concepts</vt:lpstr>
      <vt:lpstr>CLIC strategy: BNS damping + &lt; µm alignment of cavities</vt:lpstr>
      <vt:lpstr>Strategy was also used at the SLC…</vt:lpstr>
      <vt:lpstr>BNS damping: what is it?</vt:lpstr>
      <vt:lpstr>Acceleration in a plasma blow-out regime</vt:lpstr>
      <vt:lpstr>Power transfer from drive to trailing bunches</vt:lpstr>
      <vt:lpstr>The efficiency-instability relation in a blowout regime</vt:lpstr>
      <vt:lpstr>Examples (FACET-II)</vt:lpstr>
      <vt:lpstr>Case I: ~50% power efficiency</vt:lpstr>
      <vt:lpstr>PowerPoint Presentation</vt:lpstr>
      <vt:lpstr>Case II: ~25% power efficiency</vt:lpstr>
      <vt:lpstr>PowerPoint Presentation</vt:lpstr>
      <vt:lpstr>Mitigation by momentum chirp (classical BNS)</vt:lpstr>
      <vt:lpstr>The role of plasma ions</vt:lpstr>
      <vt:lpstr>PowerPoint Presentation</vt:lpstr>
      <vt:lpstr>BNS damping by plasma ions (new idea!)</vt:lpstr>
      <vt:lpstr>Plasma ions at FACET-II….</vt:lpstr>
      <vt:lpstr>Conclusions</vt:lpstr>
      <vt:lpstr>SBIR funded collaboration with RadiaSoft LLC</vt:lpstr>
      <vt:lpstr>Summary</vt:lpstr>
      <vt:lpstr>Extra slides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S. Tschirhart x4100,5708 08973N</dc:creator>
  <cp:lastModifiedBy>Sergei Nagaitsev x4397 11291N</cp:lastModifiedBy>
  <cp:revision>486</cp:revision>
  <cp:lastPrinted>2014-01-20T19:40:21Z</cp:lastPrinted>
  <dcterms:created xsi:type="dcterms:W3CDTF">2016-02-18T02:06:43Z</dcterms:created>
  <dcterms:modified xsi:type="dcterms:W3CDTF">2018-08-14T15:18:13Z</dcterms:modified>
</cp:coreProperties>
</file>