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1" r:id="rId6"/>
    <p:sldId id="262" r:id="rId7"/>
    <p:sldId id="267" r:id="rId8"/>
    <p:sldId id="259" r:id="rId9"/>
    <p:sldId id="263" r:id="rId10"/>
    <p:sldId id="265" r:id="rId11"/>
    <p:sldId id="266" r:id="rId12"/>
    <p:sldId id="26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5A9C6-8050-49A3-9F53-2AFCD188CBAD}" v="20" dt="2020-12-08T20:51:07.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3" autoAdjust="0"/>
  </p:normalViewPr>
  <p:slideViewPr>
    <p:cSldViewPr>
      <p:cViewPr varScale="1">
        <p:scale>
          <a:sx n="101" d="100"/>
          <a:sy n="101" d="100"/>
        </p:scale>
        <p:origin x="10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 Hixson" userId="34c5febc-1c6e-4020-8cfe-0a7b2b62c6bd" providerId="ADAL" clId="{8105A9C6-8050-49A3-9F53-2AFCD188CBAD}"/>
    <pc:docChg chg="undo custSel modSld">
      <pc:chgData name="David A Hixson" userId="34c5febc-1c6e-4020-8cfe-0a7b2b62c6bd" providerId="ADAL" clId="{8105A9C6-8050-49A3-9F53-2AFCD188CBAD}" dt="2020-12-08T20:51:07.227" v="73" actId="1076"/>
      <pc:docMkLst>
        <pc:docMk/>
      </pc:docMkLst>
      <pc:sldChg chg="addSp delSp modSp">
        <pc:chgData name="David A Hixson" userId="34c5febc-1c6e-4020-8cfe-0a7b2b62c6bd" providerId="ADAL" clId="{8105A9C6-8050-49A3-9F53-2AFCD188CBAD}" dt="2020-12-08T20:51:07.227" v="73" actId="1076"/>
        <pc:sldMkLst>
          <pc:docMk/>
          <pc:sldMk cId="3307483490" sldId="268"/>
        </pc:sldMkLst>
        <pc:spChg chg="add del mod">
          <ac:chgData name="David A Hixson" userId="34c5febc-1c6e-4020-8cfe-0a7b2b62c6bd" providerId="ADAL" clId="{8105A9C6-8050-49A3-9F53-2AFCD188CBAD}" dt="2020-12-08T20:39:25.643" v="41"/>
          <ac:spMkLst>
            <pc:docMk/>
            <pc:sldMk cId="3307483490" sldId="268"/>
            <ac:spMk id="2" creationId="{6116C137-297B-4600-AF76-C1E1DDB6A239}"/>
          </ac:spMkLst>
        </pc:spChg>
        <pc:spChg chg="mod">
          <ac:chgData name="David A Hixson" userId="34c5febc-1c6e-4020-8cfe-0a7b2b62c6bd" providerId="ADAL" clId="{8105A9C6-8050-49A3-9F53-2AFCD188CBAD}" dt="2020-12-08T20:48:14.398" v="70" actId="20577"/>
          <ac:spMkLst>
            <pc:docMk/>
            <pc:sldMk cId="3307483490" sldId="268"/>
            <ac:spMk id="3" creationId="{00000000-0000-0000-0000-000000000000}"/>
          </ac:spMkLst>
        </pc:spChg>
        <pc:spChg chg="add del mod">
          <ac:chgData name="David A Hixson" userId="34c5febc-1c6e-4020-8cfe-0a7b2b62c6bd" providerId="ADAL" clId="{8105A9C6-8050-49A3-9F53-2AFCD188CBAD}" dt="2020-12-08T20:39:25.643" v="41"/>
          <ac:spMkLst>
            <pc:docMk/>
            <pc:sldMk cId="3307483490" sldId="268"/>
            <ac:spMk id="4" creationId="{9A63A655-F7A0-48D4-BF8B-19725E2BD72D}"/>
          </ac:spMkLst>
        </pc:spChg>
        <pc:spChg chg="add del mod">
          <ac:chgData name="David A Hixson" userId="34c5febc-1c6e-4020-8cfe-0a7b2b62c6bd" providerId="ADAL" clId="{8105A9C6-8050-49A3-9F53-2AFCD188CBAD}" dt="2020-12-08T20:44:01.802" v="57"/>
          <ac:spMkLst>
            <pc:docMk/>
            <pc:sldMk cId="3307483490" sldId="268"/>
            <ac:spMk id="8" creationId="{31CE5476-D771-4F94-BF05-EBE5CA2A376A}"/>
          </ac:spMkLst>
        </pc:spChg>
        <pc:picChg chg="add del mod">
          <ac:chgData name="David A Hixson" userId="34c5febc-1c6e-4020-8cfe-0a7b2b62c6bd" providerId="ADAL" clId="{8105A9C6-8050-49A3-9F53-2AFCD188CBAD}" dt="2020-12-08T20:40:09.518" v="47" actId="478"/>
          <ac:picMkLst>
            <pc:docMk/>
            <pc:sldMk cId="3307483490" sldId="268"/>
            <ac:picMk id="5" creationId="{64FDF1CE-4E4D-464C-B182-52C8D1B0A8BE}"/>
          </ac:picMkLst>
        </pc:picChg>
        <pc:picChg chg="add del mod">
          <ac:chgData name="David A Hixson" userId="34c5febc-1c6e-4020-8cfe-0a7b2b62c6bd" providerId="ADAL" clId="{8105A9C6-8050-49A3-9F53-2AFCD188CBAD}" dt="2020-12-08T20:42:00.676" v="51" actId="478"/>
          <ac:picMkLst>
            <pc:docMk/>
            <pc:sldMk cId="3307483490" sldId="268"/>
            <ac:picMk id="6" creationId="{65D9D38C-0A76-418D-9CD2-D1FA7F247260}"/>
          </ac:picMkLst>
        </pc:picChg>
        <pc:picChg chg="add del mod">
          <ac:chgData name="David A Hixson" userId="34c5febc-1c6e-4020-8cfe-0a7b2b62c6bd" providerId="ADAL" clId="{8105A9C6-8050-49A3-9F53-2AFCD188CBAD}" dt="2020-12-08T20:42:27.333" v="54" actId="478"/>
          <ac:picMkLst>
            <pc:docMk/>
            <pc:sldMk cId="3307483490" sldId="268"/>
            <ac:picMk id="7" creationId="{97528898-EAAC-4DE5-A503-213146FCB044}"/>
          </ac:picMkLst>
        </pc:picChg>
        <pc:picChg chg="add del">
          <ac:chgData name="David A Hixson" userId="34c5febc-1c6e-4020-8cfe-0a7b2b62c6bd" providerId="ADAL" clId="{8105A9C6-8050-49A3-9F53-2AFCD188CBAD}" dt="2020-12-08T20:44:38.271" v="59" actId="478"/>
          <ac:picMkLst>
            <pc:docMk/>
            <pc:sldMk cId="3307483490" sldId="268"/>
            <ac:picMk id="9" creationId="{F56D1515-4819-49A3-AB5F-FB3DE24448A9}"/>
          </ac:picMkLst>
        </pc:picChg>
        <pc:picChg chg="add del mod modCrop">
          <ac:chgData name="David A Hixson" userId="34c5febc-1c6e-4020-8cfe-0a7b2b62c6bd" providerId="ADAL" clId="{8105A9C6-8050-49A3-9F53-2AFCD188CBAD}" dt="2020-12-08T20:48:10.069" v="68" actId="478"/>
          <ac:picMkLst>
            <pc:docMk/>
            <pc:sldMk cId="3307483490" sldId="268"/>
            <ac:picMk id="10" creationId="{876B0C01-339E-47BA-898B-62BB61AF9A13}"/>
          </ac:picMkLst>
        </pc:picChg>
        <pc:picChg chg="add del mod">
          <ac:chgData name="David A Hixson" userId="34c5febc-1c6e-4020-8cfe-0a7b2b62c6bd" providerId="ADAL" clId="{8105A9C6-8050-49A3-9F53-2AFCD188CBAD}" dt="2020-12-08T20:39:25.643" v="41"/>
          <ac:picMkLst>
            <pc:docMk/>
            <pc:sldMk cId="3307483490" sldId="268"/>
            <ac:picMk id="2049" creationId="{E5238C41-4281-4588-9C1B-8AD963B7C967}"/>
          </ac:picMkLst>
        </pc:picChg>
        <pc:picChg chg="add del mod">
          <ac:chgData name="David A Hixson" userId="34c5febc-1c6e-4020-8cfe-0a7b2b62c6bd" providerId="ADAL" clId="{8105A9C6-8050-49A3-9F53-2AFCD188CBAD}" dt="2020-12-08T20:39:25.643" v="41"/>
          <ac:picMkLst>
            <pc:docMk/>
            <pc:sldMk cId="3307483490" sldId="268"/>
            <ac:picMk id="2050" creationId="{6D76F1BC-7B3C-48CA-A696-287B9439B336}"/>
          </ac:picMkLst>
        </pc:picChg>
        <pc:picChg chg="add del">
          <ac:chgData name="David A Hixson" userId="34c5febc-1c6e-4020-8cfe-0a7b2b62c6bd" providerId="ADAL" clId="{8105A9C6-8050-49A3-9F53-2AFCD188CBAD}" dt="2020-12-08T20:39:49.457" v="43"/>
          <ac:picMkLst>
            <pc:docMk/>
            <pc:sldMk cId="3307483490" sldId="268"/>
            <ac:picMk id="2053" creationId="{69028BE5-FB69-4604-988D-1A5AF31A0DD3}"/>
          </ac:picMkLst>
        </pc:picChg>
        <pc:picChg chg="mod">
          <ac:chgData name="David A Hixson" userId="34c5febc-1c6e-4020-8cfe-0a7b2b62c6bd" providerId="ADAL" clId="{8105A9C6-8050-49A3-9F53-2AFCD188CBAD}" dt="2020-12-08T20:50:40.946" v="72" actId="14100"/>
          <ac:picMkLst>
            <pc:docMk/>
            <pc:sldMk cId="3307483490" sldId="268"/>
            <ac:picMk id="2054" creationId="{6727DEBE-8963-48A6-8401-6F551584C48E}"/>
          </ac:picMkLst>
        </pc:picChg>
        <pc:picChg chg="mod">
          <ac:chgData name="David A Hixson" userId="34c5febc-1c6e-4020-8cfe-0a7b2b62c6bd" providerId="ADAL" clId="{8105A9C6-8050-49A3-9F53-2AFCD188CBAD}" dt="2020-12-08T20:51:07.227" v="73" actId="1076"/>
          <ac:picMkLst>
            <pc:docMk/>
            <pc:sldMk cId="3307483490" sldId="268"/>
            <ac:picMk id="2055" creationId="{8B577D73-4DB5-4494-8E76-1933C2E18D62}"/>
          </ac:picMkLst>
        </pc:picChg>
      </pc:sldChg>
    </pc:docChg>
  </pc:docChgLst>
  <pc:docChgLst>
    <pc:chgData name="David A Hixson" userId="34c5febc-1c6e-4020-8cfe-0a7b2b62c6bd" providerId="ADAL" clId="{15987EFD-B8F0-40D2-9294-7C7C89E7D207}"/>
    <pc:docChg chg="undo custSel modSld">
      <pc:chgData name="David A Hixson" userId="34c5febc-1c6e-4020-8cfe-0a7b2b62c6bd" providerId="ADAL" clId="{15987EFD-B8F0-40D2-9294-7C7C89E7D207}" dt="2020-11-06T21:11:22.900" v="20" actId="20577"/>
      <pc:docMkLst>
        <pc:docMk/>
      </pc:docMkLst>
      <pc:sldChg chg="modSp">
        <pc:chgData name="David A Hixson" userId="34c5febc-1c6e-4020-8cfe-0a7b2b62c6bd" providerId="ADAL" clId="{15987EFD-B8F0-40D2-9294-7C7C89E7D207}" dt="2020-11-06T21:11:22.900" v="20" actId="20577"/>
        <pc:sldMkLst>
          <pc:docMk/>
          <pc:sldMk cId="0" sldId="256"/>
        </pc:sldMkLst>
        <pc:spChg chg="mod">
          <ac:chgData name="David A Hixson" userId="34c5febc-1c6e-4020-8cfe-0a7b2b62c6bd" providerId="ADAL" clId="{15987EFD-B8F0-40D2-9294-7C7C89E7D207}" dt="2020-11-06T21:11:22.900" v="20" actId="20577"/>
          <ac:spMkLst>
            <pc:docMk/>
            <pc:sldMk cId="0" sldId="256"/>
            <ac:spMk id="3" creationId="{00000000-0000-0000-0000-000000000000}"/>
          </ac:spMkLst>
        </pc:spChg>
      </pc:sldChg>
      <pc:sldChg chg="addSp delSp modSp">
        <pc:chgData name="David A Hixson" userId="34c5febc-1c6e-4020-8cfe-0a7b2b62c6bd" providerId="ADAL" clId="{15987EFD-B8F0-40D2-9294-7C7C89E7D207}" dt="2020-11-06T21:10:55.884" v="19"/>
        <pc:sldMkLst>
          <pc:docMk/>
          <pc:sldMk cId="0" sldId="257"/>
        </pc:sldMkLst>
        <pc:picChg chg="add del mod">
          <ac:chgData name="David A Hixson" userId="34c5febc-1c6e-4020-8cfe-0a7b2b62c6bd" providerId="ADAL" clId="{15987EFD-B8F0-40D2-9294-7C7C89E7D207}" dt="2020-11-06T21:05:20.165" v="14" actId="14826"/>
          <ac:picMkLst>
            <pc:docMk/>
            <pc:sldMk cId="0" sldId="257"/>
            <ac:picMk id="7" creationId="{00000000-0000-0000-0000-000000000000}"/>
          </ac:picMkLst>
        </pc:picChg>
        <pc:picChg chg="add del mod">
          <ac:chgData name="David A Hixson" userId="34c5febc-1c6e-4020-8cfe-0a7b2b62c6bd" providerId="ADAL" clId="{15987EFD-B8F0-40D2-9294-7C7C89E7D207}" dt="2020-11-06T21:10:55.884" v="19"/>
          <ac:picMkLst>
            <pc:docMk/>
            <pc:sldMk cId="0" sldId="257"/>
            <ac:picMk id="10" creationId="{37153B6C-EDB5-4D74-B142-77FBA34AC9E1}"/>
          </ac:picMkLst>
        </pc:picChg>
      </pc:sldChg>
    </pc:docChg>
  </pc:docChgLst>
  <pc:docChgLst>
    <pc:chgData name="David A Hixson" userId="34c5febc-1c6e-4020-8cfe-0a7b2b62c6bd" providerId="ADAL" clId="{A0AA8FD9-BAA5-45C2-8E9C-DE30E222BA77}"/>
    <pc:docChg chg="undo redo custSel addSld delSld modSld sldOrd">
      <pc:chgData name="David A Hixson" userId="34c5febc-1c6e-4020-8cfe-0a7b2b62c6bd" providerId="ADAL" clId="{A0AA8FD9-BAA5-45C2-8E9C-DE30E222BA77}" dt="2020-11-09T21:38:12.657" v="1458" actId="20577"/>
      <pc:docMkLst>
        <pc:docMk/>
      </pc:docMkLst>
      <pc:sldChg chg="modSp">
        <pc:chgData name="David A Hixson" userId="34c5febc-1c6e-4020-8cfe-0a7b2b62c6bd" providerId="ADAL" clId="{A0AA8FD9-BAA5-45C2-8E9C-DE30E222BA77}" dt="2020-11-09T16:00:38.647" v="1" actId="14100"/>
        <pc:sldMkLst>
          <pc:docMk/>
          <pc:sldMk cId="0" sldId="257"/>
        </pc:sldMkLst>
        <pc:picChg chg="mod">
          <ac:chgData name="David A Hixson" userId="34c5febc-1c6e-4020-8cfe-0a7b2b62c6bd" providerId="ADAL" clId="{A0AA8FD9-BAA5-45C2-8E9C-DE30E222BA77}" dt="2020-11-09T16:00:38.647" v="1" actId="14100"/>
          <ac:picMkLst>
            <pc:docMk/>
            <pc:sldMk cId="0" sldId="257"/>
            <ac:picMk id="8" creationId="{00000000-0000-0000-0000-000000000000}"/>
          </ac:picMkLst>
        </pc:picChg>
      </pc:sldChg>
      <pc:sldChg chg="addSp delSp modSp">
        <pc:chgData name="David A Hixson" userId="34c5febc-1c6e-4020-8cfe-0a7b2b62c6bd" providerId="ADAL" clId="{A0AA8FD9-BAA5-45C2-8E9C-DE30E222BA77}" dt="2020-11-09T21:17:58.204" v="877" actId="1076"/>
        <pc:sldMkLst>
          <pc:docMk/>
          <pc:sldMk cId="0" sldId="259"/>
        </pc:sldMkLst>
        <pc:graphicFrameChg chg="add del mod">
          <ac:chgData name="David A Hixson" userId="34c5febc-1c6e-4020-8cfe-0a7b2b62c6bd" providerId="ADAL" clId="{A0AA8FD9-BAA5-45C2-8E9C-DE30E222BA77}" dt="2020-11-09T21:17:19.828" v="872" actId="478"/>
          <ac:graphicFrameMkLst>
            <pc:docMk/>
            <pc:sldMk cId="0" sldId="259"/>
            <ac:graphicFrameMk id="4" creationId="{A7E30D0E-D742-48C1-AE93-0BE5BD6B4FE0}"/>
          </ac:graphicFrameMkLst>
        </pc:graphicFrameChg>
        <pc:graphicFrameChg chg="add mod">
          <ac:chgData name="David A Hixson" userId="34c5febc-1c6e-4020-8cfe-0a7b2b62c6bd" providerId="ADAL" clId="{A0AA8FD9-BAA5-45C2-8E9C-DE30E222BA77}" dt="2020-11-09T21:17:58.204" v="877" actId="1076"/>
          <ac:graphicFrameMkLst>
            <pc:docMk/>
            <pc:sldMk cId="0" sldId="259"/>
            <ac:graphicFrameMk id="6" creationId="{EC394835-67D0-4A1D-B7B2-48919168DE78}"/>
          </ac:graphicFrameMkLst>
        </pc:graphicFrameChg>
        <pc:picChg chg="del">
          <ac:chgData name="David A Hixson" userId="34c5febc-1c6e-4020-8cfe-0a7b2b62c6bd" providerId="ADAL" clId="{A0AA8FD9-BAA5-45C2-8E9C-DE30E222BA77}" dt="2020-11-09T17:38:54.439" v="856" actId="478"/>
          <ac:picMkLst>
            <pc:docMk/>
            <pc:sldMk cId="0" sldId="259"/>
            <ac:picMk id="2" creationId="{694B9A9F-26B9-45F4-B759-F3894F0A064A}"/>
          </ac:picMkLst>
        </pc:picChg>
      </pc:sldChg>
      <pc:sldChg chg="modSp">
        <pc:chgData name="David A Hixson" userId="34c5febc-1c6e-4020-8cfe-0a7b2b62c6bd" providerId="ADAL" clId="{A0AA8FD9-BAA5-45C2-8E9C-DE30E222BA77}" dt="2020-11-09T16:11:41.134" v="17" actId="20577"/>
        <pc:sldMkLst>
          <pc:docMk/>
          <pc:sldMk cId="0" sldId="261"/>
        </pc:sldMkLst>
        <pc:spChg chg="mod">
          <ac:chgData name="David A Hixson" userId="34c5febc-1c6e-4020-8cfe-0a7b2b62c6bd" providerId="ADAL" clId="{A0AA8FD9-BAA5-45C2-8E9C-DE30E222BA77}" dt="2020-11-09T16:11:41.134" v="17" actId="20577"/>
          <ac:spMkLst>
            <pc:docMk/>
            <pc:sldMk cId="0" sldId="261"/>
            <ac:spMk id="3" creationId="{00000000-0000-0000-0000-000000000000}"/>
          </ac:spMkLst>
        </pc:spChg>
      </pc:sldChg>
      <pc:sldChg chg="modSp ord">
        <pc:chgData name="David A Hixson" userId="34c5febc-1c6e-4020-8cfe-0a7b2b62c6bd" providerId="ADAL" clId="{A0AA8FD9-BAA5-45C2-8E9C-DE30E222BA77}" dt="2020-11-09T17:07:29.323" v="384" actId="20577"/>
        <pc:sldMkLst>
          <pc:docMk/>
          <pc:sldMk cId="0" sldId="262"/>
        </pc:sldMkLst>
        <pc:spChg chg="mod">
          <ac:chgData name="David A Hixson" userId="34c5febc-1c6e-4020-8cfe-0a7b2b62c6bd" providerId="ADAL" clId="{A0AA8FD9-BAA5-45C2-8E9C-DE30E222BA77}" dt="2020-11-09T17:07:29.323" v="384" actId="20577"/>
          <ac:spMkLst>
            <pc:docMk/>
            <pc:sldMk cId="0" sldId="262"/>
            <ac:spMk id="3" creationId="{00000000-0000-0000-0000-000000000000}"/>
          </ac:spMkLst>
        </pc:spChg>
      </pc:sldChg>
      <pc:sldChg chg="modSp">
        <pc:chgData name="David A Hixson" userId="34c5febc-1c6e-4020-8cfe-0a7b2b62c6bd" providerId="ADAL" clId="{A0AA8FD9-BAA5-45C2-8E9C-DE30E222BA77}" dt="2020-11-09T21:19:52.002" v="901" actId="20577"/>
        <pc:sldMkLst>
          <pc:docMk/>
          <pc:sldMk cId="0" sldId="263"/>
        </pc:sldMkLst>
        <pc:spChg chg="mod">
          <ac:chgData name="David A Hixson" userId="34c5febc-1c6e-4020-8cfe-0a7b2b62c6bd" providerId="ADAL" clId="{A0AA8FD9-BAA5-45C2-8E9C-DE30E222BA77}" dt="2020-11-09T21:19:52.002" v="901" actId="20577"/>
          <ac:spMkLst>
            <pc:docMk/>
            <pc:sldMk cId="0" sldId="263"/>
            <ac:spMk id="3" creationId="{00000000-0000-0000-0000-000000000000}"/>
          </ac:spMkLst>
        </pc:spChg>
      </pc:sldChg>
      <pc:sldChg chg="del">
        <pc:chgData name="David A Hixson" userId="34c5febc-1c6e-4020-8cfe-0a7b2b62c6bd" providerId="ADAL" clId="{A0AA8FD9-BAA5-45C2-8E9C-DE30E222BA77}" dt="2020-11-09T17:38:27.736" v="855" actId="2696"/>
        <pc:sldMkLst>
          <pc:docMk/>
          <pc:sldMk cId="0" sldId="264"/>
        </pc:sldMkLst>
      </pc:sldChg>
      <pc:sldChg chg="modSp">
        <pc:chgData name="David A Hixson" userId="34c5febc-1c6e-4020-8cfe-0a7b2b62c6bd" providerId="ADAL" clId="{A0AA8FD9-BAA5-45C2-8E9C-DE30E222BA77}" dt="2020-11-09T21:23:57.631" v="903" actId="20577"/>
        <pc:sldMkLst>
          <pc:docMk/>
          <pc:sldMk cId="0" sldId="265"/>
        </pc:sldMkLst>
        <pc:spChg chg="mod">
          <ac:chgData name="David A Hixson" userId="34c5febc-1c6e-4020-8cfe-0a7b2b62c6bd" providerId="ADAL" clId="{A0AA8FD9-BAA5-45C2-8E9C-DE30E222BA77}" dt="2020-11-09T21:23:57.631" v="903" actId="20577"/>
          <ac:spMkLst>
            <pc:docMk/>
            <pc:sldMk cId="0" sldId="265"/>
            <ac:spMk id="3" creationId="{00000000-0000-0000-0000-000000000000}"/>
          </ac:spMkLst>
        </pc:spChg>
      </pc:sldChg>
      <pc:sldChg chg="addSp delSp modSp">
        <pc:chgData name="David A Hixson" userId="34c5febc-1c6e-4020-8cfe-0a7b2b62c6bd" providerId="ADAL" clId="{A0AA8FD9-BAA5-45C2-8E9C-DE30E222BA77}" dt="2020-11-09T21:35:04.780" v="1181" actId="14100"/>
        <pc:sldMkLst>
          <pc:docMk/>
          <pc:sldMk cId="0" sldId="266"/>
        </pc:sldMkLst>
        <pc:spChg chg="add del mod">
          <ac:chgData name="David A Hixson" userId="34c5febc-1c6e-4020-8cfe-0a7b2b62c6bd" providerId="ADAL" clId="{A0AA8FD9-BAA5-45C2-8E9C-DE30E222BA77}" dt="2020-11-09T21:26:48.524" v="1053"/>
          <ac:spMkLst>
            <pc:docMk/>
            <pc:sldMk cId="0" sldId="266"/>
            <ac:spMk id="2" creationId="{31DCD8CE-B25B-4D1C-81D0-2FA146A97E31}"/>
          </ac:spMkLst>
        </pc:spChg>
        <pc:spChg chg="mod">
          <ac:chgData name="David A Hixson" userId="34c5febc-1c6e-4020-8cfe-0a7b2b62c6bd" providerId="ADAL" clId="{A0AA8FD9-BAA5-45C2-8E9C-DE30E222BA77}" dt="2020-11-09T21:34:50.624" v="1179" actId="14100"/>
          <ac:spMkLst>
            <pc:docMk/>
            <pc:sldMk cId="0" sldId="266"/>
            <ac:spMk id="3" creationId="{00000000-0000-0000-0000-000000000000}"/>
          </ac:spMkLst>
        </pc:spChg>
        <pc:picChg chg="add del mod">
          <ac:chgData name="David A Hixson" userId="34c5febc-1c6e-4020-8cfe-0a7b2b62c6bd" providerId="ADAL" clId="{A0AA8FD9-BAA5-45C2-8E9C-DE30E222BA77}" dt="2020-11-09T21:27:23.961" v="1058" actId="478"/>
          <ac:picMkLst>
            <pc:docMk/>
            <pc:sldMk cId="0" sldId="266"/>
            <ac:picMk id="4" creationId="{007806F8-BDDD-43D8-857E-CEB904709D08}"/>
          </ac:picMkLst>
        </pc:picChg>
        <pc:picChg chg="add del mod">
          <ac:chgData name="David A Hixson" userId="34c5febc-1c6e-4020-8cfe-0a7b2b62c6bd" providerId="ADAL" clId="{A0AA8FD9-BAA5-45C2-8E9C-DE30E222BA77}" dt="2020-11-09T21:31:22.043" v="1149" actId="478"/>
          <ac:picMkLst>
            <pc:docMk/>
            <pc:sldMk cId="0" sldId="266"/>
            <ac:picMk id="5" creationId="{FCFF989D-243F-4758-AF08-CA73AD5D888B}"/>
          </ac:picMkLst>
        </pc:picChg>
        <pc:picChg chg="add del mod">
          <ac:chgData name="David A Hixson" userId="34c5febc-1c6e-4020-8cfe-0a7b2b62c6bd" providerId="ADAL" clId="{A0AA8FD9-BAA5-45C2-8E9C-DE30E222BA77}" dt="2020-11-09T21:26:48.524" v="1053"/>
          <ac:picMkLst>
            <pc:docMk/>
            <pc:sldMk cId="0" sldId="266"/>
            <ac:picMk id="3073" creationId="{0C1466BF-D289-45A1-83F7-B86B3DE50D1B}"/>
          </ac:picMkLst>
        </pc:picChg>
        <pc:picChg chg="add del mod">
          <ac:chgData name="David A Hixson" userId="34c5febc-1c6e-4020-8cfe-0a7b2b62c6bd" providerId="ADAL" clId="{A0AA8FD9-BAA5-45C2-8E9C-DE30E222BA77}" dt="2020-11-09T21:30:09.182" v="1105"/>
          <ac:picMkLst>
            <pc:docMk/>
            <pc:sldMk cId="0" sldId="266"/>
            <ac:picMk id="3075" creationId="{432CA8F3-72D4-4DC0-9BB7-F4432992B735}"/>
          </ac:picMkLst>
        </pc:picChg>
        <pc:picChg chg="add mod">
          <ac:chgData name="David A Hixson" userId="34c5febc-1c6e-4020-8cfe-0a7b2b62c6bd" providerId="ADAL" clId="{A0AA8FD9-BAA5-45C2-8E9C-DE30E222BA77}" dt="2020-11-09T21:35:04.780" v="1181" actId="14100"/>
          <ac:picMkLst>
            <pc:docMk/>
            <pc:sldMk cId="0" sldId="266"/>
            <ac:picMk id="3076" creationId="{E17ADD12-C473-490E-A902-03EB515B9CE8}"/>
          </ac:picMkLst>
        </pc:picChg>
      </pc:sldChg>
      <pc:sldChg chg="modSp add">
        <pc:chgData name="David A Hixson" userId="34c5febc-1c6e-4020-8cfe-0a7b2b62c6bd" providerId="ADAL" clId="{A0AA8FD9-BAA5-45C2-8E9C-DE30E222BA77}" dt="2020-11-09T17:35:33.189" v="854" actId="20577"/>
        <pc:sldMkLst>
          <pc:docMk/>
          <pc:sldMk cId="1534324288" sldId="267"/>
        </pc:sldMkLst>
        <pc:spChg chg="mod">
          <ac:chgData name="David A Hixson" userId="34c5febc-1c6e-4020-8cfe-0a7b2b62c6bd" providerId="ADAL" clId="{A0AA8FD9-BAA5-45C2-8E9C-DE30E222BA77}" dt="2020-11-09T17:35:33.189" v="854" actId="20577"/>
          <ac:spMkLst>
            <pc:docMk/>
            <pc:sldMk cId="1534324288" sldId="267"/>
            <ac:spMk id="3" creationId="{00000000-0000-0000-0000-000000000000}"/>
          </ac:spMkLst>
        </pc:spChg>
      </pc:sldChg>
      <pc:sldChg chg="delSp modSp add">
        <pc:chgData name="David A Hixson" userId="34c5febc-1c6e-4020-8cfe-0a7b2b62c6bd" providerId="ADAL" clId="{A0AA8FD9-BAA5-45C2-8E9C-DE30E222BA77}" dt="2020-11-09T21:38:12.657" v="1458" actId="20577"/>
        <pc:sldMkLst>
          <pc:docMk/>
          <pc:sldMk cId="3307483490" sldId="268"/>
        </pc:sldMkLst>
        <pc:spChg chg="mod">
          <ac:chgData name="David A Hixson" userId="34c5febc-1c6e-4020-8cfe-0a7b2b62c6bd" providerId="ADAL" clId="{A0AA8FD9-BAA5-45C2-8E9C-DE30E222BA77}" dt="2020-11-09T21:38:12.657" v="1458" actId="20577"/>
          <ac:spMkLst>
            <pc:docMk/>
            <pc:sldMk cId="3307483490" sldId="268"/>
            <ac:spMk id="3" creationId="{00000000-0000-0000-0000-000000000000}"/>
          </ac:spMkLst>
        </pc:spChg>
        <pc:picChg chg="del">
          <ac:chgData name="David A Hixson" userId="34c5febc-1c6e-4020-8cfe-0a7b2b62c6bd" providerId="ADAL" clId="{A0AA8FD9-BAA5-45C2-8E9C-DE30E222BA77}" dt="2020-11-09T21:35:36.889" v="1183" actId="478"/>
          <ac:picMkLst>
            <pc:docMk/>
            <pc:sldMk cId="3307483490" sldId="268"/>
            <ac:picMk id="3076" creationId="{E17ADD12-C473-490E-A902-03EB515B9CE8}"/>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425A1-6700-4220-ABF3-1D6F4B1ECFDA}"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918BA-F5A5-45D3-A479-9F66B5C8E19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425A1-6700-4220-ABF3-1D6F4B1ECFDA}"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918BA-F5A5-45D3-A479-9F66B5C8E1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lumMod val="75000"/>
                  </a:schemeClr>
                </a:solidFill>
              </a:rPr>
              <a:t>Booster 95 LCW System</a:t>
            </a:r>
          </a:p>
        </p:txBody>
      </p:sp>
      <p:sp>
        <p:nvSpPr>
          <p:cNvPr id="3" name="Subtitle 2"/>
          <p:cNvSpPr>
            <a:spLocks noGrp="1"/>
          </p:cNvSpPr>
          <p:nvPr>
            <p:ph type="subTitle" idx="1"/>
          </p:nvPr>
        </p:nvSpPr>
        <p:spPr/>
        <p:txBody>
          <a:bodyPr/>
          <a:lstStyle/>
          <a:p>
            <a:r>
              <a:rPr lang="en-US" dirty="0">
                <a:solidFill>
                  <a:schemeClr val="tx2"/>
                </a:solidFill>
              </a:rPr>
              <a:t>Past, Present, and Future</a:t>
            </a:r>
          </a:p>
          <a:p>
            <a:r>
              <a:rPr lang="en-US" dirty="0">
                <a:solidFill>
                  <a:schemeClr val="tx2"/>
                </a:solidFill>
              </a:rPr>
              <a:t>PIP-II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pPr marL="457200" indent="-457200">
              <a:buNone/>
            </a:pPr>
            <a:r>
              <a:rPr lang="en-US" sz="2800" dirty="0">
                <a:solidFill>
                  <a:schemeClr val="tx2">
                    <a:lumMod val="75000"/>
                  </a:schemeClr>
                </a:solidFill>
              </a:rPr>
              <a:t>Current System </a:t>
            </a:r>
          </a:p>
          <a:p>
            <a:pPr marL="457200" indent="-457200">
              <a:buNone/>
            </a:pPr>
            <a:endParaRPr lang="en-US" sz="1200" dirty="0"/>
          </a:p>
          <a:p>
            <a:pPr marL="228600" indent="-228600"/>
            <a:r>
              <a:rPr lang="en-US" sz="1800" dirty="0"/>
              <a:t>Return pumps still designed to circulate 2,200 GPM at 78 ft. hd. (34 Psi), using (2) pumps operating in parallel.</a:t>
            </a:r>
          </a:p>
          <a:p>
            <a:pPr marL="228600" indent="-228600"/>
            <a:r>
              <a:rPr lang="en-US" sz="1800" dirty="0">
                <a:solidFill>
                  <a:schemeClr val="accent2">
                    <a:lumMod val="50000"/>
                  </a:schemeClr>
                </a:solidFill>
              </a:rPr>
              <a:t>Note: Return pumps GPM still do not match supply pumps GPM, so the return pumps are actually operating at 3,160 GPM at around 45 ft. hd., far to the right on their pump curve.</a:t>
            </a:r>
          </a:p>
          <a:p>
            <a:pPr marL="228600" indent="-228600">
              <a:buNone/>
            </a:pPr>
            <a:endParaRPr lang="en-US" sz="1200" dirty="0">
              <a:solidFill>
                <a:schemeClr val="accent2">
                  <a:lumMod val="50000"/>
                </a:schemeClr>
              </a:solidFill>
            </a:endParaRPr>
          </a:p>
          <a:p>
            <a:pPr marL="228600" indent="-228600"/>
            <a:r>
              <a:rPr lang="en-US" sz="1800" dirty="0"/>
              <a:t>The Booster 95 LCW water system currently operates at a temperature difference of 5.7 deg. F. as seen in the CUB.</a:t>
            </a:r>
          </a:p>
          <a:p>
            <a:pPr marL="457200" indent="-228600">
              <a:buFont typeface="Wingdings" pitchFamily="2" charset="2"/>
              <a:buChar char="§"/>
            </a:pPr>
            <a:r>
              <a:rPr lang="en-US" sz="1800" dirty="0"/>
              <a:t>Amount of heat transferred at the CUB heat exchangers is 2,400 kW.</a:t>
            </a:r>
          </a:p>
          <a:p>
            <a:pPr marL="457200" indent="-228600">
              <a:buFont typeface="Wingdings" pitchFamily="2" charset="2"/>
              <a:buChar char="§"/>
            </a:pPr>
            <a:r>
              <a:rPr lang="en-US" sz="1800" dirty="0"/>
              <a:t>Maximum amount of heat the CUB heat exchangers can transfer is 5,035 kW based on a temperature difference of 12 deg. F.</a:t>
            </a:r>
          </a:p>
          <a:p>
            <a:pPr marL="228600" indent="-228600">
              <a:buNone/>
            </a:pP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3200400"/>
          </a:xfrm>
        </p:spPr>
        <p:txBody>
          <a:bodyPr>
            <a:normAutofit/>
          </a:bodyPr>
          <a:lstStyle/>
          <a:p>
            <a:pPr marL="457200" indent="-457200">
              <a:buNone/>
            </a:pPr>
            <a:r>
              <a:rPr lang="en-US" sz="2800" dirty="0">
                <a:solidFill>
                  <a:schemeClr val="tx2">
                    <a:lumMod val="75000"/>
                  </a:schemeClr>
                </a:solidFill>
              </a:rPr>
              <a:t>The Future</a:t>
            </a:r>
          </a:p>
          <a:p>
            <a:pPr marL="457200" indent="-457200">
              <a:buNone/>
            </a:pPr>
            <a:endParaRPr lang="en-US" sz="400" dirty="0"/>
          </a:p>
          <a:p>
            <a:pPr marL="228600" indent="-228600"/>
            <a:r>
              <a:rPr lang="en-US" sz="1800" dirty="0"/>
              <a:t>In 2015, Emil Huedem (FESS Engineering) started a project to determine what upgrades would be needed at CUB in support of Booster for PIP-II:</a:t>
            </a:r>
          </a:p>
          <a:p>
            <a:pPr marL="0" indent="0">
              <a:buNone/>
            </a:pPr>
            <a:endParaRPr lang="en-US" sz="1000" b="1" dirty="0"/>
          </a:p>
          <a:p>
            <a:pPr marL="228600" indent="0">
              <a:buNone/>
            </a:pPr>
            <a:r>
              <a:rPr lang="en-US" sz="1100" b="1" dirty="0"/>
              <a:t>From:</a:t>
            </a:r>
            <a:r>
              <a:rPr lang="en-US" sz="1100" dirty="0"/>
              <a:t> Emil Huedem </a:t>
            </a:r>
            <a:br>
              <a:rPr lang="en-US" sz="1100" dirty="0"/>
            </a:br>
            <a:r>
              <a:rPr lang="en-US" sz="1100" b="1" dirty="0"/>
              <a:t>Sent:</a:t>
            </a:r>
            <a:r>
              <a:rPr lang="en-US" sz="1100" dirty="0"/>
              <a:t> Thursday, February 26, 2015 3:27 PM</a:t>
            </a:r>
            <a:br>
              <a:rPr lang="en-US" sz="1100" dirty="0"/>
            </a:br>
            <a:r>
              <a:rPr lang="en-US" sz="1100" b="1" dirty="0"/>
              <a:t>To:</a:t>
            </a:r>
            <a:r>
              <a:rPr lang="en-US" sz="1100" dirty="0"/>
              <a:t> Fernanda G Garcia</a:t>
            </a:r>
            <a:br>
              <a:rPr lang="en-US" sz="1100" dirty="0"/>
            </a:br>
            <a:r>
              <a:rPr lang="en-US" sz="1100" b="1" dirty="0"/>
              <a:t>Subject:</a:t>
            </a:r>
            <a:r>
              <a:rPr lang="en-US" sz="1100" dirty="0"/>
              <a:t> List</a:t>
            </a:r>
          </a:p>
          <a:p>
            <a:pPr marL="228600" indent="0">
              <a:buNone/>
            </a:pPr>
            <a:endParaRPr lang="en-US" sz="800" dirty="0"/>
          </a:p>
          <a:p>
            <a:pPr marL="228600" indent="0">
              <a:buNone/>
            </a:pPr>
            <a:r>
              <a:rPr lang="en-US" sz="1100" dirty="0"/>
              <a:t>My reduced list so </a:t>
            </a:r>
            <a:r>
              <a:rPr lang="en-US" sz="1100" dirty="0" err="1"/>
              <a:t>far..and</a:t>
            </a:r>
            <a:r>
              <a:rPr lang="en-US" sz="1100" dirty="0"/>
              <a:t> very </a:t>
            </a:r>
            <a:r>
              <a:rPr lang="en-US" sz="1100" dirty="0" err="1"/>
              <a:t>very</a:t>
            </a:r>
            <a:r>
              <a:rPr lang="en-US" sz="1100" dirty="0"/>
              <a:t> rough cost numbers</a:t>
            </a:r>
          </a:p>
          <a:p>
            <a:pPr marL="228600" indent="0">
              <a:buNone/>
            </a:pPr>
            <a:r>
              <a:rPr lang="en-US" sz="1100" dirty="0"/>
              <a:t>Still waiting for vendor info on heat exchanger.</a:t>
            </a:r>
          </a:p>
          <a:p>
            <a:pPr marL="228600" indent="0">
              <a:buNone/>
            </a:pPr>
            <a:endParaRPr lang="en-US" sz="800" dirty="0"/>
          </a:p>
          <a:p>
            <a:pPr marL="228600" indent="0">
              <a:buNone/>
            </a:pPr>
            <a:r>
              <a:rPr lang="en-US" sz="1100" dirty="0"/>
              <a:t>As for the implementation, I assumed the booster related items need to be “finished” by 2023. </a:t>
            </a:r>
          </a:p>
          <a:p>
            <a:pPr marL="228600" indent="0">
              <a:buNone/>
            </a:pPr>
            <a:r>
              <a:rPr lang="en-US" sz="1100" dirty="0"/>
              <a:t>And the Linac related items “start” when the news of pip2 delay is announced</a:t>
            </a:r>
          </a:p>
          <a:p>
            <a:pPr marL="228600" indent="0">
              <a:buNone/>
            </a:pPr>
            <a:endParaRPr lang="en-US" sz="700" dirty="0"/>
          </a:p>
        </p:txBody>
      </p:sp>
      <p:pic>
        <p:nvPicPr>
          <p:cNvPr id="3076" name="Picture 2">
            <a:extLst>
              <a:ext uri="{FF2B5EF4-FFF2-40B4-BE49-F238E27FC236}">
                <a16:creationId xmlns:a16="http://schemas.microsoft.com/office/drawing/2014/main" id="{E17ADD12-C473-490E-A902-03EB515B9CE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14775"/>
            <a:ext cx="777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914400"/>
          </a:xfrm>
        </p:spPr>
        <p:txBody>
          <a:bodyPr>
            <a:normAutofit lnSpcReduction="10000"/>
          </a:bodyPr>
          <a:lstStyle/>
          <a:p>
            <a:pPr marL="457200" indent="-457200">
              <a:buNone/>
            </a:pPr>
            <a:r>
              <a:rPr lang="en-US" sz="2800" dirty="0">
                <a:solidFill>
                  <a:schemeClr val="tx2">
                    <a:lumMod val="75000"/>
                  </a:schemeClr>
                </a:solidFill>
              </a:rPr>
              <a:t>The Future</a:t>
            </a:r>
          </a:p>
          <a:p>
            <a:pPr marL="457200" indent="-457200">
              <a:buNone/>
            </a:pPr>
            <a:endParaRPr lang="en-US" sz="400" dirty="0"/>
          </a:p>
          <a:p>
            <a:pPr marL="228600" indent="-228600"/>
            <a:r>
              <a:rPr lang="en-US" sz="1800" dirty="0"/>
              <a:t>In 2020, Emil Huedem’s final costs were retrieved:</a:t>
            </a:r>
            <a:endParaRPr lang="en-US" sz="700" dirty="0"/>
          </a:p>
        </p:txBody>
      </p:sp>
      <p:pic>
        <p:nvPicPr>
          <p:cNvPr id="2054" name="Picture 1">
            <a:extLst>
              <a:ext uri="{FF2B5EF4-FFF2-40B4-BE49-F238E27FC236}">
                <a16:creationId xmlns:a16="http://schemas.microsoft.com/office/drawing/2014/main" id="{6727DEBE-8963-48A6-8401-6F551584C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a:extLst>
              <a:ext uri="{FF2B5EF4-FFF2-40B4-BE49-F238E27FC236}">
                <a16:creationId xmlns:a16="http://schemas.microsoft.com/office/drawing/2014/main" id="{8B577D73-4DB5-4494-8E76-1933C2E18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29100"/>
            <a:ext cx="59531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8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solidFill>
                  <a:schemeClr val="tx2">
                    <a:lumMod val="75000"/>
                  </a:schemeClr>
                </a:solidFill>
              </a:rPr>
              <a:t>Booster 95 LCW System</a:t>
            </a:r>
          </a:p>
        </p:txBody>
      </p:sp>
      <p:sp>
        <p:nvSpPr>
          <p:cNvPr id="3" name="Content Placeholder 2"/>
          <p:cNvSpPr>
            <a:spLocks noGrp="1"/>
          </p:cNvSpPr>
          <p:nvPr>
            <p:ph idx="1"/>
          </p:nvPr>
        </p:nvSpPr>
        <p:spPr>
          <a:xfrm>
            <a:off x="914400" y="1485900"/>
            <a:ext cx="3200400" cy="571499"/>
          </a:xfrm>
        </p:spPr>
        <p:txBody>
          <a:bodyPr>
            <a:normAutofit/>
          </a:bodyPr>
          <a:lstStyle/>
          <a:p>
            <a:pPr marL="457200" indent="-457200"/>
            <a:r>
              <a:rPr lang="en-US" sz="2800" dirty="0"/>
              <a:t>System History</a:t>
            </a:r>
            <a:endParaRPr lang="en-US" sz="1800" dirty="0"/>
          </a:p>
        </p:txBody>
      </p:sp>
      <p:sp>
        <p:nvSpPr>
          <p:cNvPr id="4" name="Content Placeholder 2"/>
          <p:cNvSpPr txBox="1">
            <a:spLocks/>
          </p:cNvSpPr>
          <p:nvPr/>
        </p:nvSpPr>
        <p:spPr>
          <a:xfrm>
            <a:off x="914400" y="3314700"/>
            <a:ext cx="3200400" cy="5715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Current System</a:t>
            </a:r>
          </a:p>
        </p:txBody>
      </p:sp>
      <p:sp>
        <p:nvSpPr>
          <p:cNvPr id="5" name="Content Placeholder 2"/>
          <p:cNvSpPr txBox="1">
            <a:spLocks/>
          </p:cNvSpPr>
          <p:nvPr/>
        </p:nvSpPr>
        <p:spPr>
          <a:xfrm>
            <a:off x="914400" y="5143500"/>
            <a:ext cx="3200400" cy="5715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Future System</a:t>
            </a:r>
          </a:p>
        </p:txBody>
      </p:sp>
      <p:pic>
        <p:nvPicPr>
          <p:cNvPr id="6" name="Picture 5" descr="1974 As-Built.tif"/>
          <p:cNvPicPr>
            <a:picLocks noChangeAspect="1"/>
          </p:cNvPicPr>
          <p:nvPr/>
        </p:nvPicPr>
        <p:blipFill>
          <a:blip r:embed="rId2" cstate="print">
            <a:lum contrast="10000"/>
          </a:blip>
          <a:stretch>
            <a:fillRect/>
          </a:stretch>
        </p:blipFill>
        <p:spPr>
          <a:xfrm>
            <a:off x="4572000" y="1028700"/>
            <a:ext cx="2400300" cy="15998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2866745"/>
            <a:ext cx="2400300" cy="15531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0" y="4800600"/>
            <a:ext cx="2400300" cy="14008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pPr marL="457200" indent="-457200">
              <a:buNone/>
            </a:pPr>
            <a:r>
              <a:rPr lang="en-US" sz="2800" dirty="0">
                <a:solidFill>
                  <a:schemeClr val="tx2">
                    <a:lumMod val="75000"/>
                  </a:schemeClr>
                </a:solidFill>
              </a:rPr>
              <a:t>System History – 1974 to 1980</a:t>
            </a:r>
          </a:p>
          <a:p>
            <a:pPr marL="457200" indent="-457200">
              <a:buNone/>
            </a:pPr>
            <a:endParaRPr lang="en-US" sz="1200" dirty="0"/>
          </a:p>
          <a:p>
            <a:pPr marL="228600" indent="-228600"/>
            <a:r>
              <a:rPr lang="en-US" sz="1800" u="sng" dirty="0"/>
              <a:t>1974</a:t>
            </a:r>
            <a:r>
              <a:rPr lang="en-US" sz="1800" dirty="0"/>
              <a:t>: As-Built drawings show a Booster 95 LCW system designed as one large primary system, with (3) supply pumps, and without return pumps.</a:t>
            </a:r>
          </a:p>
          <a:p>
            <a:pPr marL="228600" indent="-228600"/>
            <a:r>
              <a:rPr lang="en-US" sz="1800" dirty="0"/>
              <a:t>System capable of circulating 3,012 GPM at 320 ft. hd. (139 Psi) using (2) pumps operating in parallel.</a:t>
            </a:r>
          </a:p>
          <a:p>
            <a:pPr marL="228600" indent="-228600"/>
            <a:r>
              <a:rPr lang="en-US" sz="1800" dirty="0"/>
              <a:t>(2) LCW shell and tube heat exchangers operating together with (1) as stand-by can reject 4,766 kW (16,265 Mbh) of heat at design temperatures of 105.8 deg. F EWT, and 95 deg. F LWT.</a:t>
            </a:r>
          </a:p>
          <a:p>
            <a:pPr marL="228600" indent="-228600">
              <a:buNone/>
            </a:pPr>
            <a:endParaRPr lang="en-US" sz="1200" dirty="0"/>
          </a:p>
          <a:p>
            <a:pPr marL="228600" indent="-228600"/>
            <a:r>
              <a:rPr lang="en-US" sz="1800" u="sng" dirty="0"/>
              <a:t>1979 – 1980</a:t>
            </a:r>
            <a:r>
              <a:rPr lang="en-US" sz="1800" dirty="0"/>
              <a:t>: (2) Return pumps added to system. The returns pumps were probably surplus equipment.</a:t>
            </a:r>
          </a:p>
          <a:p>
            <a:pPr marL="228600" indent="-228600"/>
            <a:r>
              <a:rPr lang="en-US" sz="1800" dirty="0"/>
              <a:t>Return pumps are United 6” TC-C Slurry pumps, 1,100 GPM each, and are designed to circulate 2,200 GPM at 78 ft. hd. (34 Psi), using (2) pumps operating in parallel.</a:t>
            </a:r>
          </a:p>
          <a:p>
            <a:pPr marL="228600" indent="-228600"/>
            <a:r>
              <a:rPr lang="en-US" sz="1800" dirty="0">
                <a:solidFill>
                  <a:schemeClr val="accent2">
                    <a:lumMod val="50000"/>
                  </a:schemeClr>
                </a:solidFill>
              </a:rPr>
              <a:t>Note: Return pumps GPM does not match supply pumps GPM, so the return pumps were actually operating at 3,012 GPM at around 52 ft. hd., far to the right on their pump curve.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pPr marL="457200" indent="-457200">
              <a:buNone/>
            </a:pPr>
            <a:r>
              <a:rPr lang="en-US" sz="2800" dirty="0">
                <a:solidFill>
                  <a:schemeClr val="tx2">
                    <a:lumMod val="75000"/>
                  </a:schemeClr>
                </a:solidFill>
              </a:rPr>
              <a:t>System History – 1999 to 2001</a:t>
            </a:r>
          </a:p>
          <a:p>
            <a:pPr marL="457200" indent="-457200">
              <a:buNone/>
            </a:pPr>
            <a:endParaRPr lang="en-US" sz="1200" dirty="0"/>
          </a:p>
          <a:p>
            <a:pPr marL="228600" indent="-228600"/>
            <a:r>
              <a:rPr lang="en-US" sz="1800" u="sng" dirty="0"/>
              <a:t>1999</a:t>
            </a:r>
            <a:r>
              <a:rPr lang="en-US" sz="1800" dirty="0"/>
              <a:t>:  (3) original shell and tube heat exchangers replaced with (2) plate and frame heat exchangers (FESS P.N. 11-2-40).</a:t>
            </a:r>
          </a:p>
          <a:p>
            <a:pPr marL="228600" indent="-228600"/>
            <a:r>
              <a:rPr lang="en-US" sz="1800" dirty="0"/>
              <a:t>(1) LCW plate and frame heat exchanger with (1) as stand-by can reject 5,035 kW (17,183 Mbh) of heat at design temperatures of 99.85 deg. F EWT, and </a:t>
            </a:r>
            <a:br>
              <a:rPr lang="en-US" sz="1800" dirty="0"/>
            </a:br>
            <a:r>
              <a:rPr lang="en-US" sz="1800" dirty="0"/>
              <a:t>88 deg. F LWT, at a flow of 2,900 GPM.</a:t>
            </a:r>
          </a:p>
          <a:p>
            <a:pPr marL="228600" indent="-228600">
              <a:buNone/>
            </a:pPr>
            <a:endParaRPr lang="en-US" sz="1200" dirty="0"/>
          </a:p>
          <a:p>
            <a:pPr marL="228600" indent="-228600"/>
            <a:r>
              <a:rPr lang="en-US" sz="1800" u="sng" dirty="0"/>
              <a:t>2001</a:t>
            </a:r>
            <a:r>
              <a:rPr lang="en-US" sz="1800" dirty="0"/>
              <a:t>: (1) New return pump installed as stand-by to the (2) existing return pumps (FESS P.N. 11-2-52). Return pump is a Goulds 4x6x10H, 1,100 GPM.</a:t>
            </a:r>
          </a:p>
          <a:p>
            <a:pPr marL="228600" indent="-228600"/>
            <a:r>
              <a:rPr lang="en-US" sz="1800" dirty="0"/>
              <a:t>Return pumps still designed to circulate 2,200 GPM at 78 ft. hd. (34 Psi), using (2) pumps operating in parallel.</a:t>
            </a:r>
          </a:p>
          <a:p>
            <a:pPr marL="228600" indent="-228600">
              <a:buNone/>
            </a:pPr>
            <a:endParaRPr lang="en-US" sz="1200" dirty="0"/>
          </a:p>
          <a:p>
            <a:pPr marL="228600" indent="-228600"/>
            <a:r>
              <a:rPr lang="en-US" sz="1800" u="sng" dirty="0"/>
              <a:t>2001</a:t>
            </a:r>
            <a:r>
              <a:rPr lang="en-US" sz="1800" dirty="0"/>
              <a:t>: (4) Mason Neilan valves connected to Metasys system. (2) of these valves are located in the east and west Booster Galleries, (1) is at the supply pump bypass in the CUB, and the remaining valve is located in the CUB utility tunnel. The (3) valves in the piping to the Booster Equipment are controlled manually and are locked out to prevent remote operation.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pPr marL="457200" indent="-457200">
              <a:buNone/>
            </a:pPr>
            <a:r>
              <a:rPr lang="en-US" sz="2800" dirty="0">
                <a:solidFill>
                  <a:schemeClr val="tx2">
                    <a:lumMod val="75000"/>
                  </a:schemeClr>
                </a:solidFill>
              </a:rPr>
              <a:t>System History – 2002 to 2008</a:t>
            </a:r>
          </a:p>
          <a:p>
            <a:pPr marL="457200" indent="-457200">
              <a:buNone/>
            </a:pPr>
            <a:endParaRPr lang="en-US" sz="1200" dirty="0"/>
          </a:p>
          <a:p>
            <a:pPr marL="228600" indent="-228600"/>
            <a:r>
              <a:rPr lang="en-US" sz="1800" u="sng" dirty="0"/>
              <a:t>2002</a:t>
            </a:r>
            <a:r>
              <a:rPr lang="en-US" sz="1800" dirty="0"/>
              <a:t>: Cooling Towers replaced, pumps added, VFDs added, and piping reconfigured (FESS P.N. 11-2-48).</a:t>
            </a:r>
          </a:p>
          <a:p>
            <a:pPr marL="228600" indent="-228600"/>
            <a:r>
              <a:rPr lang="en-US" sz="1800" dirty="0"/>
              <a:t>Cooling tower water (CTW) to the heat exchangers reconfigured into a primary/secondary pumping arrangement.</a:t>
            </a:r>
          </a:p>
          <a:p>
            <a:pPr marL="228600" indent="-228600"/>
            <a:r>
              <a:rPr lang="en-US" sz="1800" dirty="0"/>
              <a:t>(2) new CTW pumps with VFDs added.</a:t>
            </a:r>
          </a:p>
          <a:p>
            <a:pPr marL="228600" indent="-228600">
              <a:buNone/>
            </a:pPr>
            <a:endParaRPr lang="en-US" sz="1200" dirty="0"/>
          </a:p>
          <a:p>
            <a:pPr marL="228600" indent="-228600"/>
            <a:r>
              <a:rPr lang="en-US" sz="1800" u="sng" dirty="0"/>
              <a:t>2002</a:t>
            </a:r>
            <a:r>
              <a:rPr lang="en-US" sz="1800" dirty="0"/>
              <a:t>: Most Switchyard beam lines shut-down. LCW flow maintained to prevent condensation in magnets and other equipment. LCW valves to enclosure J closed.</a:t>
            </a:r>
          </a:p>
          <a:p>
            <a:pPr marL="228600" indent="-228600">
              <a:buNone/>
            </a:pPr>
            <a:endParaRPr lang="en-US" sz="1200" dirty="0"/>
          </a:p>
          <a:p>
            <a:pPr marL="228600" indent="-228600"/>
            <a:r>
              <a:rPr lang="en-US" sz="1800" u="sng" dirty="0"/>
              <a:t>2005</a:t>
            </a:r>
            <a:r>
              <a:rPr lang="en-US" sz="1800" dirty="0"/>
              <a:t>: (3) new Booster 95 LCW supply pumps installed to replace the original supply pumps. Supply pumps are Goulds 4x6x11H pumps, 1,680 GPM each, and are capable of circulating 3,360 GPM at 310 ft. hd. (134 Psi), using (2) pumps operating in parallel.</a:t>
            </a:r>
          </a:p>
          <a:p>
            <a:pPr marL="228600" indent="-228600"/>
            <a:r>
              <a:rPr lang="en-US" sz="1800" dirty="0"/>
              <a:t>(3) ABB Variable Frequency Drives (VFDs) installed to operate the Booster 95 LCW supply pumps. VFDs are used to soft start the supply pumps.</a:t>
            </a:r>
          </a:p>
          <a:p>
            <a:pPr marL="228600" indent="-228600">
              <a:buNone/>
            </a:pPr>
            <a:endParaRPr lang="en-US" sz="1200" dirty="0"/>
          </a:p>
          <a:p>
            <a:pPr marL="228600" indent="-228600"/>
            <a:r>
              <a:rPr lang="en-US" sz="1800" u="sng" dirty="0"/>
              <a:t>2008</a:t>
            </a:r>
            <a:r>
              <a:rPr lang="en-US" sz="1800" dirty="0"/>
              <a:t>: MTA installed and is using approximately 70 GPM of LCW.</a:t>
            </a:r>
          </a:p>
          <a:p>
            <a:pPr marL="914400" indent="-457200">
              <a:buFont typeface="Courier New" pitchFamily="49" charset="0"/>
              <a:buChar char="o"/>
            </a:pP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Autofit/>
          </a:bodyPr>
          <a:lstStyle/>
          <a:p>
            <a:pPr marL="457200" indent="-457200">
              <a:buNone/>
            </a:pPr>
            <a:r>
              <a:rPr lang="en-US" sz="2800" dirty="0">
                <a:solidFill>
                  <a:schemeClr val="tx2">
                    <a:lumMod val="75000"/>
                  </a:schemeClr>
                </a:solidFill>
              </a:rPr>
              <a:t>System History – 2007 to 2014</a:t>
            </a:r>
          </a:p>
          <a:p>
            <a:pPr marL="457200" indent="-457200">
              <a:buNone/>
            </a:pPr>
            <a:endParaRPr lang="en-US" sz="1200" dirty="0"/>
          </a:p>
          <a:p>
            <a:pPr marL="228600" indent="-228600"/>
            <a:r>
              <a:rPr lang="en-US" sz="1800" u="sng" dirty="0"/>
              <a:t>2007 - 2009</a:t>
            </a:r>
            <a:r>
              <a:rPr lang="en-US" sz="1800" dirty="0"/>
              <a:t>: Correctors and corrector filters installed in Booster Enclosure</a:t>
            </a:r>
          </a:p>
          <a:p>
            <a:pPr marL="228600" indent="-228600">
              <a:buNone/>
            </a:pPr>
            <a:endParaRPr lang="en-US" sz="1200" dirty="0"/>
          </a:p>
          <a:p>
            <a:pPr marL="228600" indent="-228600"/>
            <a:r>
              <a:rPr lang="en-US" sz="1800" u="sng" dirty="0"/>
              <a:t>2007 - 2009</a:t>
            </a:r>
            <a:r>
              <a:rPr lang="en-US" sz="1800" dirty="0"/>
              <a:t>: LCW return piping in the east and west Booster Galleries upgraded. Larger return piping and butterfly valves installed in preparation for connection back to the CUB.</a:t>
            </a:r>
          </a:p>
          <a:p>
            <a:pPr marL="228600" indent="-228600">
              <a:buNone/>
            </a:pPr>
            <a:endParaRPr lang="en-US" sz="1200" dirty="0"/>
          </a:p>
          <a:p>
            <a:pPr marL="228600" indent="-228600"/>
            <a:r>
              <a:rPr lang="en-US" sz="1800" u="sng" dirty="0"/>
              <a:t>2009</a:t>
            </a:r>
            <a:r>
              <a:rPr lang="en-US" sz="1800" dirty="0"/>
              <a:t>: Valves and flexible connections replaced at LCW return pumps in the CUB.</a:t>
            </a:r>
          </a:p>
          <a:p>
            <a:pPr marL="228600" indent="-228600">
              <a:buNone/>
            </a:pPr>
            <a:endParaRPr lang="en-US" sz="1200" dirty="0"/>
          </a:p>
          <a:p>
            <a:pPr marL="228600" indent="-228600"/>
            <a:r>
              <a:rPr lang="en-US" sz="1800" u="sng" dirty="0"/>
              <a:t>2009</a:t>
            </a:r>
            <a:r>
              <a:rPr lang="en-US" sz="1800" dirty="0"/>
              <a:t>: 1-1/2” manifolds designed for Solid State Driver (SSD) and associated equipment installation in the east and west Booster Galleries.</a:t>
            </a:r>
          </a:p>
          <a:p>
            <a:pPr marL="228600" indent="-228600">
              <a:buNone/>
            </a:pPr>
            <a:endParaRPr lang="en-US" sz="1200" dirty="0"/>
          </a:p>
          <a:p>
            <a:pPr marL="228600" indent="-228600"/>
            <a:r>
              <a:rPr lang="en-US" sz="1800" u="sng" dirty="0"/>
              <a:t>2012</a:t>
            </a:r>
            <a:r>
              <a:rPr lang="en-US" sz="1800" dirty="0"/>
              <a:t>: LCW return piping connections back to the CUB are installed.</a:t>
            </a:r>
          </a:p>
          <a:p>
            <a:pPr marL="228600" indent="-228600"/>
            <a:endParaRPr lang="en-US" sz="1200" dirty="0"/>
          </a:p>
          <a:p>
            <a:pPr marL="228600" indent="-228600"/>
            <a:r>
              <a:rPr lang="en-US" sz="1800" u="sng" dirty="0"/>
              <a:t>2012</a:t>
            </a:r>
            <a:r>
              <a:rPr lang="en-US" sz="1800" dirty="0"/>
              <a:t>: LCW return piping connections to the return piping before the return pumps in the CUB are installed.</a:t>
            </a:r>
          </a:p>
          <a:p>
            <a:pPr marL="228600" indent="-228600"/>
            <a:endParaRPr lang="en-US" sz="1200" dirty="0"/>
          </a:p>
          <a:p>
            <a:pPr marL="228600" indent="-228600"/>
            <a:r>
              <a:rPr lang="en-US" sz="1800" u="sng" dirty="0"/>
              <a:t>2014</a:t>
            </a:r>
            <a:r>
              <a:rPr lang="en-US" sz="1800" dirty="0"/>
              <a:t>: Flow meters for the LCW supply are installed in the East and West Galleries.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pPr marL="457200" indent="-457200">
              <a:buNone/>
            </a:pPr>
            <a:r>
              <a:rPr lang="en-US" sz="2800" dirty="0">
                <a:solidFill>
                  <a:schemeClr val="tx2">
                    <a:lumMod val="75000"/>
                  </a:schemeClr>
                </a:solidFill>
              </a:rPr>
              <a:t>System History – 2015 to 2020</a:t>
            </a:r>
          </a:p>
          <a:p>
            <a:pPr marL="457200" indent="-457200">
              <a:buNone/>
            </a:pPr>
            <a:endParaRPr lang="en-US" sz="1200" dirty="0"/>
          </a:p>
          <a:p>
            <a:pPr marL="228600" indent="-228600"/>
            <a:r>
              <a:rPr lang="en-US" sz="1800" u="sng" dirty="0"/>
              <a:t>2015</a:t>
            </a:r>
            <a:r>
              <a:rPr lang="en-US" sz="1800" dirty="0"/>
              <a:t>: LCW for RF Cavities 21 and 22 installed in the enclosure.</a:t>
            </a:r>
          </a:p>
          <a:p>
            <a:pPr marL="228600" indent="-228600"/>
            <a:endParaRPr lang="en-US" sz="1200" dirty="0"/>
          </a:p>
          <a:p>
            <a:pPr marL="228600" indent="-228600"/>
            <a:r>
              <a:rPr lang="en-US" sz="1800" u="sng" dirty="0"/>
              <a:t>2016</a:t>
            </a:r>
            <a:r>
              <a:rPr lang="en-US" sz="1800" dirty="0"/>
              <a:t>: LCW extended to BGW-124 for RF Station install.</a:t>
            </a:r>
          </a:p>
          <a:p>
            <a:pPr marL="228600" indent="-228600">
              <a:buNone/>
            </a:pPr>
            <a:endParaRPr lang="en-US" sz="1200" dirty="0"/>
          </a:p>
          <a:p>
            <a:pPr marL="228600" indent="-228600"/>
            <a:r>
              <a:rPr lang="en-US" sz="1800" u="sng" dirty="0"/>
              <a:t>2017</a:t>
            </a:r>
            <a:r>
              <a:rPr lang="en-US" sz="1800" dirty="0"/>
              <a:t>: Switchyard LCW removed from Booster LCW system and added to Main Ring Remnant system. Old Booster Switchyard flow was approximately 300 GPM.</a:t>
            </a:r>
          </a:p>
          <a:p>
            <a:pPr marL="228600" indent="-228600">
              <a:buNone/>
            </a:pPr>
            <a:endParaRPr lang="en-US" sz="1200" dirty="0"/>
          </a:p>
          <a:p>
            <a:pPr marL="228600" indent="-228600"/>
            <a:r>
              <a:rPr lang="en-US" sz="1800" u="sng" dirty="0"/>
              <a:t>2017</a:t>
            </a:r>
            <a:r>
              <a:rPr lang="en-US" sz="1800" dirty="0"/>
              <a:t>: Old bypass butterfly valve replaced with a  new valve. New valve closed. New bypass piping and valve installed. Flow through old bypass valve was approximately 180 GPM. New bypass flow approximately 40 GPM.</a:t>
            </a:r>
          </a:p>
          <a:p>
            <a:pPr marL="228600" indent="-228600">
              <a:buNone/>
            </a:pPr>
            <a:endParaRPr lang="en-US" sz="1200" dirty="0"/>
          </a:p>
          <a:p>
            <a:pPr marL="228600" indent="-228600"/>
            <a:r>
              <a:rPr lang="en-US" sz="1800" u="sng" dirty="0"/>
              <a:t>2019-2020</a:t>
            </a:r>
            <a:r>
              <a:rPr lang="en-US" sz="1800" dirty="0"/>
              <a:t>: MTA area repurposed and is using approximately 40 GPM of LCW.</a:t>
            </a:r>
          </a:p>
          <a:p>
            <a:pPr marL="914400" indent="-457200">
              <a:buFont typeface="Courier New" pitchFamily="49" charset="0"/>
              <a:buChar char="o"/>
            </a:pPr>
            <a:endParaRPr lang="en-US" sz="1800" dirty="0"/>
          </a:p>
        </p:txBody>
      </p:sp>
    </p:spTree>
    <p:extLst>
      <p:ext uri="{BB962C8B-B14F-4D97-AF65-F5344CB8AC3E}">
        <p14:creationId xmlns:p14="http://schemas.microsoft.com/office/powerpoint/2010/main" val="153432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0" y="342900"/>
            <a:ext cx="2413225" cy="523220"/>
          </a:xfrm>
        </p:spPr>
        <p:txBody>
          <a:bodyPr wrap="square" anchor="ctr" anchorCtr="1">
            <a:spAutoFit/>
          </a:bodyPr>
          <a:lstStyle/>
          <a:p>
            <a:pPr marL="457200" indent="-457200">
              <a:buNone/>
            </a:pPr>
            <a:r>
              <a:rPr lang="en-US" sz="2800" dirty="0">
                <a:solidFill>
                  <a:schemeClr val="tx2">
                    <a:lumMod val="75000"/>
                  </a:schemeClr>
                </a:solidFill>
              </a:rPr>
              <a:t>Current System</a:t>
            </a:r>
          </a:p>
        </p:txBody>
      </p:sp>
      <p:graphicFrame>
        <p:nvGraphicFramePr>
          <p:cNvPr id="6" name="Object 5">
            <a:extLst>
              <a:ext uri="{FF2B5EF4-FFF2-40B4-BE49-F238E27FC236}">
                <a16:creationId xmlns:a16="http://schemas.microsoft.com/office/drawing/2014/main" id="{EC394835-67D0-4A1D-B7B2-48919168DE78}"/>
              </a:ext>
            </a:extLst>
          </p:cNvPr>
          <p:cNvGraphicFramePr>
            <a:graphicFrameLocks noChangeAspect="1"/>
          </p:cNvGraphicFramePr>
          <p:nvPr>
            <p:extLst>
              <p:ext uri="{D42A27DB-BD31-4B8C-83A1-F6EECF244321}">
                <p14:modId xmlns:p14="http://schemas.microsoft.com/office/powerpoint/2010/main" val="2988813403"/>
              </p:ext>
            </p:extLst>
          </p:nvPr>
        </p:nvGraphicFramePr>
        <p:xfrm>
          <a:off x="227036" y="1028700"/>
          <a:ext cx="8689927" cy="5623560"/>
        </p:xfrm>
        <a:graphic>
          <a:graphicData uri="http://schemas.openxmlformats.org/presentationml/2006/ole">
            <mc:AlternateContent xmlns:mc="http://schemas.openxmlformats.org/markup-compatibility/2006">
              <mc:Choice xmlns:v="urn:schemas-microsoft-com:vml" Requires="v">
                <p:oleObj spid="_x0000_s1026" name="Acrobat Document" r:id="rId3" imgW="23317026" imgH="15087484" progId="AcroExch.Document.DC">
                  <p:embed/>
                </p:oleObj>
              </mc:Choice>
              <mc:Fallback>
                <p:oleObj name="Acrobat Document" r:id="rId3" imgW="23317026" imgH="15087484" progId="AcroExch.Document.DC">
                  <p:embed/>
                  <p:pic>
                    <p:nvPicPr>
                      <p:cNvPr id="6" name="Object 5">
                        <a:extLst>
                          <a:ext uri="{FF2B5EF4-FFF2-40B4-BE49-F238E27FC236}">
                            <a16:creationId xmlns:a16="http://schemas.microsoft.com/office/drawing/2014/main" id="{EC394835-67D0-4A1D-B7B2-48919168DE78}"/>
                          </a:ext>
                        </a:extLst>
                      </p:cNvPr>
                      <p:cNvPicPr/>
                      <p:nvPr/>
                    </p:nvPicPr>
                    <p:blipFill>
                      <a:blip r:embed="rId4"/>
                      <a:stretch>
                        <a:fillRect/>
                      </a:stretch>
                    </p:blipFill>
                    <p:spPr>
                      <a:xfrm>
                        <a:off x="227036" y="1028700"/>
                        <a:ext cx="8689927" cy="562356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pPr marL="457200" indent="-457200">
              <a:buNone/>
            </a:pPr>
            <a:r>
              <a:rPr lang="en-US" sz="2800" dirty="0">
                <a:solidFill>
                  <a:schemeClr val="tx2">
                    <a:lumMod val="75000"/>
                  </a:schemeClr>
                </a:solidFill>
              </a:rPr>
              <a:t>Current System </a:t>
            </a:r>
          </a:p>
          <a:p>
            <a:pPr marL="457200" indent="-457200">
              <a:buNone/>
            </a:pPr>
            <a:endParaRPr lang="en-US" sz="1200" dirty="0"/>
          </a:p>
          <a:p>
            <a:pPr marL="228600" indent="-228600"/>
            <a:r>
              <a:rPr lang="en-US" sz="1800" dirty="0"/>
              <a:t>The Booster 95 LCW supply pumps are designed for 1,680 GPM each at 310 ft. hd. (134 Psi), and are capable of circulating 3,360 GPM using (2) pumps operating in parallel.</a:t>
            </a:r>
          </a:p>
          <a:p>
            <a:pPr marL="228600" indent="-228600">
              <a:buNone/>
            </a:pPr>
            <a:endParaRPr lang="en-US" sz="1200" dirty="0"/>
          </a:p>
          <a:p>
            <a:pPr marL="228600" indent="-228600"/>
            <a:r>
              <a:rPr lang="en-US" sz="1800" dirty="0"/>
              <a:t>The current total Booster 95 LCW flow is approximately 2,775 GPM. The LCW supply system is operating at approximately 370 ft. hd. (160 Psi) using (2) pumps operating in parallel.</a:t>
            </a:r>
          </a:p>
          <a:p>
            <a:pPr marL="457200" indent="-228600">
              <a:buFont typeface="Wingdings" pitchFamily="2" charset="2"/>
              <a:buChar char="§"/>
            </a:pPr>
            <a:r>
              <a:rPr lang="en-US" sz="1800" dirty="0"/>
              <a:t>Approximately 1,455 GPM flow to the Booster Enclosure.</a:t>
            </a:r>
          </a:p>
          <a:p>
            <a:pPr marL="457200" indent="-228600">
              <a:buFont typeface="Wingdings" pitchFamily="2" charset="2"/>
              <a:buChar char="§"/>
            </a:pPr>
            <a:r>
              <a:rPr lang="en-US" sz="1800" dirty="0"/>
              <a:t>Approximately 600 GPM flow to the West Booster Gallery.</a:t>
            </a:r>
          </a:p>
          <a:p>
            <a:pPr marL="457200" indent="-228600">
              <a:buFont typeface="Wingdings" pitchFamily="2" charset="2"/>
              <a:buChar char="§"/>
            </a:pPr>
            <a:r>
              <a:rPr lang="en-US" sz="1800" dirty="0"/>
              <a:t>Approximately 545 GPM flow to the East Booster Gallery.</a:t>
            </a:r>
          </a:p>
          <a:p>
            <a:pPr marL="457200" indent="-228600">
              <a:buFont typeface="Wingdings" pitchFamily="2" charset="2"/>
              <a:buChar char="§"/>
            </a:pPr>
            <a:r>
              <a:rPr lang="en-US" sz="1800" dirty="0"/>
              <a:t>Approximately 130 GPM flow to the lower West Cross Gallery and Linac.</a:t>
            </a:r>
          </a:p>
          <a:p>
            <a:pPr marL="457200" indent="-228600">
              <a:buFont typeface="Wingdings" pitchFamily="2" charset="2"/>
              <a:buChar char="§"/>
            </a:pPr>
            <a:r>
              <a:rPr lang="en-US" sz="1800" dirty="0"/>
              <a:t>Approximately 45 GPM flow to the lower Transfer Hall and Switchyard.</a:t>
            </a:r>
          </a:p>
          <a:p>
            <a:pPr marL="457200" indent="-228600">
              <a:buFont typeface="Wingdings" pitchFamily="2" charset="2"/>
              <a:buChar char="§"/>
            </a:pPr>
            <a:r>
              <a:rPr lang="en-US" sz="1800" dirty="0">
                <a:solidFill>
                  <a:schemeClr val="accent2">
                    <a:lumMod val="50000"/>
                  </a:schemeClr>
                </a:solidFill>
              </a:rPr>
              <a:t>Approximately 50 GPM is bypass flow directly from the supply piping to the return piping.</a:t>
            </a:r>
          </a:p>
          <a:p>
            <a:pPr marL="0" indent="0">
              <a:buNone/>
            </a:pP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1290</Words>
  <Application>Microsoft Office PowerPoint</Application>
  <PresentationFormat>On-screen Show (4:3)</PresentationFormat>
  <Paragraphs>97</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Courier New</vt:lpstr>
      <vt:lpstr>Wingdings</vt:lpstr>
      <vt:lpstr>Office Theme</vt:lpstr>
      <vt:lpstr>Acrobat Document</vt:lpstr>
      <vt:lpstr>Booster 95 LCW System</vt:lpstr>
      <vt:lpstr>Booster 95 LCW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Fermilab | Accelerator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 95 LCW System</dc:title>
  <dc:creator>David A. Hixson</dc:creator>
  <cp:lastModifiedBy>David A Hixson</cp:lastModifiedBy>
  <cp:revision>82</cp:revision>
  <dcterms:created xsi:type="dcterms:W3CDTF">2010-04-08T13:46:18Z</dcterms:created>
  <dcterms:modified xsi:type="dcterms:W3CDTF">2020-12-08T20:51:12Z</dcterms:modified>
</cp:coreProperties>
</file>