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7"/>
  </p:notesMasterIdLst>
  <p:handoutMasterIdLst>
    <p:handoutMasterId r:id="rId28"/>
  </p:handoutMasterIdLst>
  <p:sldIdLst>
    <p:sldId id="265" r:id="rId3"/>
    <p:sldId id="585" r:id="rId4"/>
    <p:sldId id="588" r:id="rId5"/>
    <p:sldId id="603" r:id="rId6"/>
    <p:sldId id="589" r:id="rId7"/>
    <p:sldId id="608" r:id="rId8"/>
    <p:sldId id="591" r:id="rId9"/>
    <p:sldId id="610" r:id="rId10"/>
    <p:sldId id="601" r:id="rId11"/>
    <p:sldId id="602" r:id="rId12"/>
    <p:sldId id="600" r:id="rId13"/>
    <p:sldId id="604" r:id="rId14"/>
    <p:sldId id="593" r:id="rId15"/>
    <p:sldId id="605" r:id="rId16"/>
    <p:sldId id="594" r:id="rId17"/>
    <p:sldId id="595" r:id="rId18"/>
    <p:sldId id="598" r:id="rId19"/>
    <p:sldId id="606" r:id="rId20"/>
    <p:sldId id="607" r:id="rId21"/>
    <p:sldId id="613" r:id="rId22"/>
    <p:sldId id="599" r:id="rId23"/>
    <p:sldId id="612" r:id="rId24"/>
    <p:sldId id="586" r:id="rId25"/>
    <p:sldId id="61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49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26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5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28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0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460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112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10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45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52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1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38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866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194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674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5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62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73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1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83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91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2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9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22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12/16/2020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hyperlink" Target="https://youtu.be/j2ngsRAIdp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b="0" dirty="0"/>
              <a:t>BPM Diagnostic Tool</a:t>
            </a:r>
            <a:br>
              <a:rPr lang="en-US" b="0" dirty="0"/>
            </a:br>
            <a:r>
              <a:rPr lang="en-US" b="0" dirty="0"/>
              <a:t>	(or PCA Anomaly Detection)</a:t>
            </a:r>
            <a:endParaRPr lang="en-US" altLang="en-US" sz="28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Jeffrey Eldred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for Proton Source Dept.</a:t>
            </a:r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December 15th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PCA/SVD Beta Functions - Correlations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0EECE61C-AD8A-40B8-AA12-E240B22D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1036674"/>
            <a:ext cx="8133354" cy="493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85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PCA Applied to BPM Data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B60B55BD-4FD4-465A-A525-B1F33D13A900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1. Reconstruct the four betatron signals via PCA.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2. Separate the horizontal from vertical (frequency and ping)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3. Map the cosine-like and sine-like amplitudes across the BPMs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4. Assign a relative phase for each BPM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complex argument of cosine-line and sine-like contributions.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5. Calculate the phase-advances between consecutive BPMS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6. Compare to MAD-X model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initial phase is arbitrary, should be synced.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last few BPMs and first few BPMs are same house.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7. Analysis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look for missing BPM data, inadequate amplitudes.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look for off-by-one-turn phase-errors.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look for single-BPM phase-errors.</a:t>
            </a:r>
          </a:p>
        </p:txBody>
      </p:sp>
    </p:spTree>
    <p:extLst>
      <p:ext uri="{BB962C8B-B14F-4D97-AF65-F5344CB8AC3E}">
        <p14:creationId xmlns:p14="http://schemas.microsoft.com/office/powerpoint/2010/main" val="883708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Betatron </a:t>
            </a:r>
            <a:r>
              <a:rPr lang="en-US" sz="2400" dirty="0" err="1">
                <a:solidFill>
                  <a:schemeClr val="tx2"/>
                </a:solidFill>
              </a:rPr>
              <a:t>Oscillaton</a:t>
            </a:r>
            <a:r>
              <a:rPr lang="en-US" sz="2400" dirty="0">
                <a:solidFill>
                  <a:schemeClr val="tx2"/>
                </a:solidFill>
              </a:rPr>
              <a:t> Principal Signals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A097939-E6BC-4328-8610-668CF2CD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68" y="3421908"/>
            <a:ext cx="7688432" cy="2563864"/>
          </a:xfrm>
          <a:prstGeom prst="rect">
            <a:avLst/>
          </a:prstGeom>
        </p:spPr>
      </p:pic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579F5848-94E7-4BA4-AB9B-CA2C8CB0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446" y="872228"/>
            <a:ext cx="7688434" cy="2563864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0B4CDB7E-DCEA-454C-A44B-A9DDA940EB86}"/>
              </a:ext>
            </a:extLst>
          </p:cNvPr>
          <p:cNvSpPr txBox="1">
            <a:spLocks/>
          </p:cNvSpPr>
          <p:nvPr/>
        </p:nvSpPr>
        <p:spPr bwMode="auto">
          <a:xfrm>
            <a:off x="154172" y="1465589"/>
            <a:ext cx="1887279" cy="9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Reconstructed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Vertical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Signals:</a:t>
            </a: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69C28682-26BB-4AE7-A8C8-FFED8950D9F1}"/>
              </a:ext>
            </a:extLst>
          </p:cNvPr>
          <p:cNvSpPr txBox="1">
            <a:spLocks/>
          </p:cNvSpPr>
          <p:nvPr/>
        </p:nvSpPr>
        <p:spPr bwMode="auto">
          <a:xfrm>
            <a:off x="154172" y="3901101"/>
            <a:ext cx="1887279" cy="8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Reconstructed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Horizontal Signals:</a:t>
            </a:r>
          </a:p>
        </p:txBody>
      </p:sp>
    </p:spTree>
    <p:extLst>
      <p:ext uri="{BB962C8B-B14F-4D97-AF65-F5344CB8AC3E}">
        <p14:creationId xmlns:p14="http://schemas.microsoft.com/office/powerpoint/2010/main" val="645550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Contributions to Principal - Amplitude by House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EE8C-636C-4C74-B3B9-DCC434DC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3028" y="981570"/>
            <a:ext cx="8537943" cy="5086567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A39C8443-D636-4765-BB00-C57E22AA2F2A}"/>
              </a:ext>
            </a:extLst>
          </p:cNvPr>
          <p:cNvSpPr txBox="1">
            <a:spLocks/>
          </p:cNvSpPr>
          <p:nvPr/>
        </p:nvSpPr>
        <p:spPr bwMode="auto">
          <a:xfrm>
            <a:off x="8017687" y="1730826"/>
            <a:ext cx="780755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tx2"/>
                </a:solidFill>
              </a:rPr>
              <a:t>Horz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1262892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Raw Phases by BPM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97817-D092-4A41-9717-884DD99F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3028" y="981570"/>
            <a:ext cx="8537943" cy="5086566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8D21FDE6-91FF-4D11-AFCB-CB9575E0FDA3}"/>
              </a:ext>
            </a:extLst>
          </p:cNvPr>
          <p:cNvSpPr txBox="1">
            <a:spLocks/>
          </p:cNvSpPr>
          <p:nvPr/>
        </p:nvSpPr>
        <p:spPr bwMode="auto">
          <a:xfrm>
            <a:off x="8017687" y="1730826"/>
            <a:ext cx="780755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tx2"/>
                </a:solidFill>
              </a:rPr>
              <a:t>Horz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905468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Phase Comparison to MADX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EE8C-636C-4C74-B3B9-DCC434DC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3028" y="981570"/>
            <a:ext cx="8537943" cy="5086566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6E900FE4-695F-412B-BC03-CF95334604D2}"/>
              </a:ext>
            </a:extLst>
          </p:cNvPr>
          <p:cNvSpPr txBox="1">
            <a:spLocks/>
          </p:cNvSpPr>
          <p:nvPr/>
        </p:nvSpPr>
        <p:spPr bwMode="auto">
          <a:xfrm>
            <a:off x="8017687" y="1730826"/>
            <a:ext cx="780755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tx2"/>
                </a:solidFill>
              </a:rPr>
              <a:t>Horz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3"/>
                </a:solidFill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3806943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BPM Synchronization – House Error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EE8C-636C-4C74-B3B9-DCC434DC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3029" y="981570"/>
            <a:ext cx="8537941" cy="5086566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0174EC43-0A52-4DF3-A1E3-60F0E305304F}"/>
              </a:ext>
            </a:extLst>
          </p:cNvPr>
          <p:cNvSpPr txBox="1">
            <a:spLocks/>
          </p:cNvSpPr>
          <p:nvPr/>
        </p:nvSpPr>
        <p:spPr bwMode="auto">
          <a:xfrm>
            <a:off x="8017687" y="1730826"/>
            <a:ext cx="780755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tx2"/>
                </a:solidFill>
              </a:rPr>
              <a:t>Horz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3"/>
                </a:solidFill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1482889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BPM Synchronization – Single BPM Errors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EE8C-636C-4C74-B3B9-DCC434DC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7074" y="981570"/>
            <a:ext cx="7626096" cy="5084064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2EA02343-AA63-42B1-A505-7F0BD3A51E19}"/>
              </a:ext>
            </a:extLst>
          </p:cNvPr>
          <p:cNvSpPr txBox="1">
            <a:spLocks/>
          </p:cNvSpPr>
          <p:nvPr/>
        </p:nvSpPr>
        <p:spPr bwMode="auto">
          <a:xfrm>
            <a:off x="8017687" y="1730826"/>
            <a:ext cx="780755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tx2"/>
                </a:solidFill>
              </a:rPr>
              <a:t>Horz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3"/>
                </a:solidFill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1010184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Motivates Closer Inspection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7" name="Picture 6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3C9BCB4-A6DC-4EFF-9C95-E7F112DA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74" y="1599199"/>
            <a:ext cx="3914989" cy="3449899"/>
          </a:xfrm>
          <a:prstGeom prst="rect">
            <a:avLst/>
          </a:prstGeom>
        </p:spPr>
      </p:pic>
      <p:pic>
        <p:nvPicPr>
          <p:cNvPr id="11" name="Picture 1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81C808A0-7389-4B3B-80A8-0839A90C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8" y="1605086"/>
            <a:ext cx="3897326" cy="3444012"/>
          </a:xfrm>
          <a:prstGeom prst="rect">
            <a:avLst/>
          </a:prstGeom>
        </p:spPr>
      </p:pic>
      <p:sp>
        <p:nvSpPr>
          <p:cNvPr id="16" name="Content Placeholder 29">
            <a:extLst>
              <a:ext uri="{FF2B5EF4-FFF2-40B4-BE49-F238E27FC236}">
                <a16:creationId xmlns:a16="http://schemas.microsoft.com/office/drawing/2014/main" id="{BF673BB0-DE6D-4ADA-8EB9-E3382ACB5738}"/>
              </a:ext>
            </a:extLst>
          </p:cNvPr>
          <p:cNvSpPr txBox="1">
            <a:spLocks/>
          </p:cNvSpPr>
          <p:nvPr/>
        </p:nvSpPr>
        <p:spPr bwMode="auto">
          <a:xfrm>
            <a:off x="872923" y="1237109"/>
            <a:ext cx="2109510" cy="4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Vertical U3L</a:t>
            </a:r>
          </a:p>
        </p:txBody>
      </p:sp>
      <p:sp>
        <p:nvSpPr>
          <p:cNvPr id="20" name="Content Placeholder 29">
            <a:extLst>
              <a:ext uri="{FF2B5EF4-FFF2-40B4-BE49-F238E27FC236}">
                <a16:creationId xmlns:a16="http://schemas.microsoft.com/office/drawing/2014/main" id="{B9CC6149-1AB5-4D9D-AE02-2135E3F921B8}"/>
              </a:ext>
            </a:extLst>
          </p:cNvPr>
          <p:cNvSpPr txBox="1">
            <a:spLocks/>
          </p:cNvSpPr>
          <p:nvPr/>
        </p:nvSpPr>
        <p:spPr bwMode="auto">
          <a:xfrm>
            <a:off x="5005805" y="1233935"/>
            <a:ext cx="2109510" cy="4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Vertical 18S</a:t>
            </a:r>
          </a:p>
        </p:txBody>
      </p:sp>
      <p:sp>
        <p:nvSpPr>
          <p:cNvPr id="21" name="Content Placeholder 29">
            <a:extLst>
              <a:ext uri="{FF2B5EF4-FFF2-40B4-BE49-F238E27FC236}">
                <a16:creationId xmlns:a16="http://schemas.microsoft.com/office/drawing/2014/main" id="{15E5F8D5-5B1E-4CDC-9BA8-9079C7ACA984}"/>
              </a:ext>
            </a:extLst>
          </p:cNvPr>
          <p:cNvSpPr txBox="1">
            <a:spLocks/>
          </p:cNvSpPr>
          <p:nvPr/>
        </p:nvSpPr>
        <p:spPr bwMode="auto">
          <a:xfrm>
            <a:off x="872922" y="5100590"/>
            <a:ext cx="2513547" cy="4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Turned out to be bad</a:t>
            </a:r>
          </a:p>
        </p:txBody>
      </p:sp>
      <p:sp>
        <p:nvSpPr>
          <p:cNvPr id="22" name="Content Placeholder 29">
            <a:extLst>
              <a:ext uri="{FF2B5EF4-FFF2-40B4-BE49-F238E27FC236}">
                <a16:creationId xmlns:a16="http://schemas.microsoft.com/office/drawing/2014/main" id="{BB8ACA88-F175-444F-A470-EA191FF527B1}"/>
              </a:ext>
            </a:extLst>
          </p:cNvPr>
          <p:cNvSpPr txBox="1">
            <a:spLocks/>
          </p:cNvSpPr>
          <p:nvPr/>
        </p:nvSpPr>
        <p:spPr bwMode="auto">
          <a:xfrm>
            <a:off x="5005805" y="5112807"/>
            <a:ext cx="2745330" cy="4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Turned out to be okay</a:t>
            </a:r>
          </a:p>
        </p:txBody>
      </p:sp>
    </p:spTree>
    <p:extLst>
      <p:ext uri="{BB962C8B-B14F-4D97-AF65-F5344CB8AC3E}">
        <p14:creationId xmlns:p14="http://schemas.microsoft.com/office/powerpoint/2010/main" val="2306399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BPM Synchronization – Single BPM Errors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EE8C-636C-4C74-B3B9-DCC434DC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952" y="981570"/>
            <a:ext cx="7626096" cy="5084064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2EA02343-AA63-42B1-A505-7F0BD3A51E19}"/>
              </a:ext>
            </a:extLst>
          </p:cNvPr>
          <p:cNvSpPr txBox="1">
            <a:spLocks/>
          </p:cNvSpPr>
          <p:nvPr/>
        </p:nvSpPr>
        <p:spPr bwMode="auto">
          <a:xfrm>
            <a:off x="8017687" y="1730826"/>
            <a:ext cx="780755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tx2"/>
                </a:solidFill>
              </a:rPr>
              <a:t>Horz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3"/>
                </a:solidFill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2152539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Intro to Principal Component Analysis (PCA)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B60B55BD-4FD4-465A-A525-B1F33D13A900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PCA </a:t>
            </a:r>
            <a:r>
              <a:rPr lang="en-US" sz="2200" dirty="0">
                <a:solidFill>
                  <a:schemeClr val="accent6"/>
                </a:solidFill>
              </a:rPr>
              <a:t>also called </a:t>
            </a:r>
            <a:r>
              <a:rPr lang="en-US" sz="2200" b="1" dirty="0">
                <a:solidFill>
                  <a:schemeClr val="accent6"/>
                </a:solidFill>
              </a:rPr>
              <a:t>Spectral Value Decomposition (SVD).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invented in 1901, theorized in 1873.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Basic idea: </a:t>
            </a:r>
            <a:r>
              <a:rPr lang="en-US" sz="2200" dirty="0">
                <a:solidFill>
                  <a:schemeClr val="accent6"/>
                </a:solidFill>
              </a:rPr>
              <a:t>you have a few true “principal” signals and several detectors, which pick up the true signals. But the detected signals are a “mix” of the true signals in different proportions. How do you find that true/”principal” signals from the detected/”mixed” signals?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Example: </a:t>
            </a:r>
            <a:r>
              <a:rPr lang="en-US" sz="2200" dirty="0">
                <a:solidFill>
                  <a:schemeClr val="accent6"/>
                </a:solidFill>
              </a:rPr>
              <a:t>N people in the same room and M microphones scattered around the room. Each microphone picks up all the voices, but not to the same degree. PCA can find the N voices from M audio tracks. Even better, you can then “map” how much each microphone picks up each voice.</a:t>
            </a:r>
          </a:p>
        </p:txBody>
      </p:sp>
    </p:spTree>
    <p:extLst>
      <p:ext uri="{BB962C8B-B14F-4D97-AF65-F5344CB8AC3E}">
        <p14:creationId xmlns:p14="http://schemas.microsoft.com/office/powerpoint/2010/main" val="3608621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BPM Synchronization – Single BPM Errors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EE8C-636C-4C74-B3B9-DCC434DC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8952" y="981570"/>
            <a:ext cx="7626096" cy="5084064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2EA02343-AA63-42B1-A505-7F0BD3A51E19}"/>
              </a:ext>
            </a:extLst>
          </p:cNvPr>
          <p:cNvSpPr txBox="1">
            <a:spLocks/>
          </p:cNvSpPr>
          <p:nvPr/>
        </p:nvSpPr>
        <p:spPr bwMode="auto">
          <a:xfrm>
            <a:off x="8017687" y="1730826"/>
            <a:ext cx="780755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tx2"/>
                </a:solidFill>
              </a:rPr>
              <a:t>Horz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3"/>
                </a:solidFill>
              </a:rPr>
              <a:t>Vert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739B56E-7F31-48F2-B777-84717E0C1BA1}"/>
              </a:ext>
            </a:extLst>
          </p:cNvPr>
          <p:cNvCxnSpPr>
            <a:cxnSpLocks/>
          </p:cNvCxnSpPr>
          <p:nvPr/>
        </p:nvCxnSpPr>
        <p:spPr>
          <a:xfrm>
            <a:off x="2408276" y="2557131"/>
            <a:ext cx="0" cy="398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15ACEA-8356-4F4D-9554-04005A87B72F}"/>
              </a:ext>
            </a:extLst>
          </p:cNvPr>
          <p:cNvCxnSpPr>
            <a:cxnSpLocks/>
          </p:cNvCxnSpPr>
          <p:nvPr/>
        </p:nvCxnSpPr>
        <p:spPr>
          <a:xfrm flipV="1">
            <a:off x="2518146" y="4534788"/>
            <a:ext cx="0" cy="3987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9D4735-5C82-4587-AE6D-8A10A8699FB9}"/>
              </a:ext>
            </a:extLst>
          </p:cNvPr>
          <p:cNvCxnSpPr>
            <a:cxnSpLocks/>
          </p:cNvCxnSpPr>
          <p:nvPr/>
        </p:nvCxnSpPr>
        <p:spPr>
          <a:xfrm flipV="1">
            <a:off x="5849681" y="4335428"/>
            <a:ext cx="0" cy="3987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1BEE92-0E8F-453C-90E1-DB9071014314}"/>
              </a:ext>
            </a:extLst>
          </p:cNvPr>
          <p:cNvCxnSpPr>
            <a:cxnSpLocks/>
          </p:cNvCxnSpPr>
          <p:nvPr/>
        </p:nvCxnSpPr>
        <p:spPr>
          <a:xfrm>
            <a:off x="5952462" y="1967071"/>
            <a:ext cx="0" cy="398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55E777-2BDE-46D6-8FD4-85CF8A9DDB34}"/>
              </a:ext>
            </a:extLst>
          </p:cNvPr>
          <p:cNvCxnSpPr>
            <a:cxnSpLocks/>
          </p:cNvCxnSpPr>
          <p:nvPr/>
        </p:nvCxnSpPr>
        <p:spPr>
          <a:xfrm>
            <a:off x="5849681" y="3229640"/>
            <a:ext cx="0" cy="398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1F21B0-3514-42CD-B84F-DB66CE057F47}"/>
              </a:ext>
            </a:extLst>
          </p:cNvPr>
          <p:cNvCxnSpPr>
            <a:cxnSpLocks/>
          </p:cNvCxnSpPr>
          <p:nvPr/>
        </p:nvCxnSpPr>
        <p:spPr>
          <a:xfrm flipV="1">
            <a:off x="6071193" y="3796711"/>
            <a:ext cx="0" cy="3987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860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BPM Synchronization – Single BPM Errors (Fixed)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482D2A5-42D0-4498-9EE3-6318C26D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" y="1585358"/>
            <a:ext cx="7626096" cy="4322135"/>
          </a:xfrm>
          <a:prstGeom prst="rect">
            <a:avLst/>
          </a:prstGeom>
        </p:spPr>
      </p:pic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BCCF4FCE-8F3E-46B0-BFE9-2D2F7C58022E}"/>
              </a:ext>
            </a:extLst>
          </p:cNvPr>
          <p:cNvSpPr txBox="1">
            <a:spLocks/>
          </p:cNvSpPr>
          <p:nvPr/>
        </p:nvSpPr>
        <p:spPr bwMode="auto">
          <a:xfrm>
            <a:off x="8017687" y="1730826"/>
            <a:ext cx="780755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tx2"/>
                </a:solidFill>
              </a:rPr>
              <a:t>Horz</a:t>
            </a: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3"/>
                </a:solidFill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943546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Remaining Questions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B60B55BD-4FD4-465A-A525-B1F33D13A900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2"/>
            <a:ext cx="8672513" cy="47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How repeatable are the beta/phase measurements?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- cycle-to-cycle, throughout ramp, at other settings.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How does SVD method compare to N-BPM method?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How should we handle linear coupling?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And let me also say a few words on anomaly detection in general.</a:t>
            </a:r>
          </a:p>
        </p:txBody>
      </p:sp>
    </p:spTree>
    <p:extLst>
      <p:ext uri="{BB962C8B-B14F-4D97-AF65-F5344CB8AC3E}">
        <p14:creationId xmlns:p14="http://schemas.microsoft.com/office/powerpoint/2010/main" val="1679238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Generalized Anomaly Detection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B60B55BD-4FD4-465A-A525-B1F33D13A900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2"/>
            <a:ext cx="8672513" cy="35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Anomaly Detection is:</a:t>
            </a:r>
          </a:p>
          <a:p>
            <a:pPr marL="0" indent="0">
              <a:spcBef>
                <a:spcPct val="0"/>
              </a:spcBef>
              <a:buNone/>
            </a:pPr>
            <a:endParaRPr lang="en-US" sz="4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</a:rPr>
              <a:t>	1 Develop a model of “normal”.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	- Simulation code, previous measurements, etc.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</a:rPr>
              <a:t>	2 Compare incoming data to model.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	- Check periodically, or real-time monitoring.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</a:rPr>
              <a:t>	3 An anomaly is when data deviates from model too much.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	- Define a threshold for intervention. 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</a:rPr>
              <a:t>	4 Use model to map anomaly by data stream, timestamp.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		- Where does it deviate -&gt; troubleshooting response.</a:t>
            </a:r>
          </a:p>
        </p:txBody>
      </p:sp>
    </p:spTree>
    <p:extLst>
      <p:ext uri="{BB962C8B-B14F-4D97-AF65-F5344CB8AC3E}">
        <p14:creationId xmlns:p14="http://schemas.microsoft.com/office/powerpoint/2010/main" val="988713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5B489E80-0E67-4B13-942B-859E97E60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6" y="830317"/>
            <a:ext cx="7913502" cy="3550297"/>
          </a:xfrm>
          <a:prstGeom prst="rect">
            <a:avLst/>
          </a:prstGeom>
        </p:spPr>
      </p:pic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Machine Learning Autoencoder Anomaly Detection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F143CFDC-09B6-4A91-84E5-42C9ACD92EB5}"/>
              </a:ext>
            </a:extLst>
          </p:cNvPr>
          <p:cNvSpPr txBox="1">
            <a:spLocks/>
          </p:cNvSpPr>
          <p:nvPr/>
        </p:nvSpPr>
        <p:spPr bwMode="auto">
          <a:xfrm>
            <a:off x="195189" y="5432750"/>
            <a:ext cx="8672513" cy="7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Jon Edelen </a:t>
            </a:r>
            <a:r>
              <a:rPr lang="en-US" sz="2200" dirty="0">
                <a:solidFill>
                  <a:schemeClr val="accent6"/>
                </a:solidFill>
                <a:hlinkClick r:id="rId4"/>
              </a:rPr>
              <a:t>recorded seminar </a:t>
            </a:r>
            <a:r>
              <a:rPr lang="en-US" sz="2200" dirty="0">
                <a:solidFill>
                  <a:schemeClr val="accent6"/>
                </a:solidFill>
              </a:rPr>
              <a:t>on how to build a ML autoencoder for the particle accelerator anomaly detection.</a:t>
            </a:r>
          </a:p>
        </p:txBody>
      </p:sp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C34E9715-8334-4EF8-9F16-F700D40A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914" y="3805479"/>
            <a:ext cx="5518780" cy="16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6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PCA Applied to BPM Data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id="{B60B55BD-4FD4-465A-A525-B1F33D13A900}"/>
              </a:ext>
            </a:extLst>
          </p:cNvPr>
          <p:cNvSpPr txBox="1">
            <a:spLocks/>
          </p:cNvSpPr>
          <p:nvPr/>
        </p:nvSpPr>
        <p:spPr bwMode="auto">
          <a:xfrm>
            <a:off x="195189" y="1038171"/>
            <a:ext cx="8672513" cy="5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In our case we have four principal signals for betatron oscillation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 1 cosine-like vertical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 2 sine-line vertical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 dirty="0">
                <a:solidFill>
                  <a:schemeClr val="accent6"/>
                </a:solidFill>
              </a:rPr>
              <a:t> 3 cosine-like horizontal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b="1">
                <a:solidFill>
                  <a:schemeClr val="accent6"/>
                </a:solidFill>
              </a:rPr>
              <a:t> 4 </a:t>
            </a:r>
            <a:r>
              <a:rPr lang="en-US" sz="2200" b="1" dirty="0">
                <a:solidFill>
                  <a:schemeClr val="accent6"/>
                </a:solidFill>
              </a:rPr>
              <a:t>sine-line horizontal</a:t>
            </a:r>
          </a:p>
          <a:p>
            <a:pPr marL="0" indent="0">
              <a:spcBef>
                <a:spcPct val="0"/>
              </a:spcBef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And we have 2x48=96 BPM signals per cycle. With the horizontal and vertical ping cycles, I we can use 2x96=192 signals. Each signal is about 300 turns starting at the first ping after turn 450.</a:t>
            </a:r>
          </a:p>
          <a:p>
            <a:pPr marL="0" indent="0">
              <a:spcBef>
                <a:spcPct val="0"/>
              </a:spcBef>
              <a:buNone/>
            </a:pP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1. Reconstruct the four betatron signals via PCA.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2. Separate the horizontal from vertical (frequency and ping)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200" dirty="0">
                <a:solidFill>
                  <a:schemeClr val="accent6"/>
                </a:solidFill>
              </a:rPr>
              <a:t>3. Map the cosine-like and sine-like amplitudes across the BPMs</a:t>
            </a:r>
          </a:p>
        </p:txBody>
      </p:sp>
    </p:spTree>
    <p:extLst>
      <p:ext uri="{BB962C8B-B14F-4D97-AF65-F5344CB8AC3E}">
        <p14:creationId xmlns:p14="http://schemas.microsoft.com/office/powerpoint/2010/main" val="974637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PCA Algorithm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23DCD-CAEF-4237-A2C4-20749AF387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748616" y="1395773"/>
            <a:ext cx="1108103" cy="1365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72226-F8F2-4EA5-B1FC-68B5DC456B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740386" y="1395604"/>
            <a:ext cx="3223710" cy="13656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750B3F-0AA9-4A08-8E23-04B3C5BAFC7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102233" y="987960"/>
            <a:ext cx="400868" cy="253019"/>
          </a:xfrm>
          <a:prstGeom prst="rect">
            <a:avLst/>
          </a:prstGeom>
        </p:spPr>
      </p:pic>
      <p:pic>
        <p:nvPicPr>
          <p:cNvPr id="14336" name="Picture 14335">
            <a:extLst>
              <a:ext uri="{FF2B5EF4-FFF2-40B4-BE49-F238E27FC236}">
                <a16:creationId xmlns:a16="http://schemas.microsoft.com/office/drawing/2014/main" id="{9505F8FC-96B9-4173-9A66-F98303DE31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117678" y="996887"/>
            <a:ext cx="181381" cy="182905"/>
          </a:xfrm>
          <a:prstGeom prst="rect">
            <a:avLst/>
          </a:prstGeom>
        </p:spPr>
      </p:pic>
      <p:grpSp>
        <p:nvGrpSpPr>
          <p:cNvPr id="14351" name="Group 14350">
            <a:extLst>
              <a:ext uri="{FF2B5EF4-FFF2-40B4-BE49-F238E27FC236}">
                <a16:creationId xmlns:a16="http://schemas.microsoft.com/office/drawing/2014/main" id="{AE4CD5D2-7E99-4F92-92B0-898DD2B561CA}"/>
              </a:ext>
            </a:extLst>
          </p:cNvPr>
          <p:cNvGrpSpPr/>
          <p:nvPr/>
        </p:nvGrpSpPr>
        <p:grpSpPr>
          <a:xfrm>
            <a:off x="110692" y="3427903"/>
            <a:ext cx="8924047" cy="1700666"/>
            <a:chOff x="90931" y="3112727"/>
            <a:chExt cx="8924047" cy="1700666"/>
          </a:xfrm>
        </p:grpSpPr>
        <p:pic>
          <p:nvPicPr>
            <p:cNvPr id="14342" name="Picture 14341">
              <a:extLst>
                <a:ext uri="{FF2B5EF4-FFF2-40B4-BE49-F238E27FC236}">
                  <a16:creationId xmlns:a16="http://schemas.microsoft.com/office/drawing/2014/main" id="{ACE49180-6E3A-4C88-BC44-DABD5C0C3A5E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90931" y="3451646"/>
              <a:ext cx="8924047" cy="136174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F9B3666-9386-48CA-B007-9753A331352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481320" y="3136351"/>
              <a:ext cx="181381" cy="182905"/>
            </a:xfrm>
            <a:prstGeom prst="rect">
              <a:avLst/>
            </a:prstGeom>
          </p:spPr>
        </p:pic>
        <p:pic>
          <p:nvPicPr>
            <p:cNvPr id="14344" name="Picture 14343">
              <a:extLst>
                <a:ext uri="{FF2B5EF4-FFF2-40B4-BE49-F238E27FC236}">
                  <a16:creationId xmlns:a16="http://schemas.microsoft.com/office/drawing/2014/main" id="{3D5A4273-AE78-45D4-A8BB-3593E06805AE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4249583" y="3112727"/>
              <a:ext cx="323133" cy="230155"/>
            </a:xfrm>
            <a:prstGeom prst="rect">
              <a:avLst/>
            </a:prstGeom>
          </p:spPr>
        </p:pic>
        <p:pic>
          <p:nvPicPr>
            <p:cNvPr id="14346" name="Picture 14345">
              <a:extLst>
                <a:ext uri="{FF2B5EF4-FFF2-40B4-BE49-F238E27FC236}">
                  <a16:creationId xmlns:a16="http://schemas.microsoft.com/office/drawing/2014/main" id="{CAA69879-F641-4E2C-BEE0-0AF4B844AD1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8538804" y="3140924"/>
              <a:ext cx="175284" cy="178332"/>
            </a:xfrm>
            <a:prstGeom prst="rect">
              <a:avLst/>
            </a:prstGeom>
          </p:spPr>
        </p:pic>
        <p:pic>
          <p:nvPicPr>
            <p:cNvPr id="14348" name="Picture 14347">
              <a:extLst>
                <a:ext uri="{FF2B5EF4-FFF2-40B4-BE49-F238E27FC236}">
                  <a16:creationId xmlns:a16="http://schemas.microsoft.com/office/drawing/2014/main" id="{BAB71F20-DAE7-4B25-A96D-6DCAB65D345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6792523" y="3136351"/>
              <a:ext cx="160042" cy="181380"/>
            </a:xfrm>
            <a:prstGeom prst="rect">
              <a:avLst/>
            </a:prstGeom>
          </p:spPr>
        </p:pic>
        <p:pic>
          <p:nvPicPr>
            <p:cNvPr id="14350" name="Picture 14349">
              <a:extLst>
                <a:ext uri="{FF2B5EF4-FFF2-40B4-BE49-F238E27FC236}">
                  <a16:creationId xmlns:a16="http://schemas.microsoft.com/office/drawing/2014/main" id="{888F8EB7-03FF-41F5-801E-B534445EE0E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3054324" y="3197319"/>
              <a:ext cx="170712" cy="59444"/>
            </a:xfrm>
            <a:prstGeom prst="rect">
              <a:avLst/>
            </a:prstGeom>
          </p:spPr>
        </p:pic>
      </p:grpSp>
      <p:pic>
        <p:nvPicPr>
          <p:cNvPr id="14353" name="Picture 14352">
            <a:extLst>
              <a:ext uri="{FF2B5EF4-FFF2-40B4-BE49-F238E27FC236}">
                <a16:creationId xmlns:a16="http://schemas.microsoft.com/office/drawing/2014/main" id="{9E1556A2-F263-42F5-9061-AB2EE6AC87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295365" y="2834566"/>
            <a:ext cx="2007388" cy="263689"/>
          </a:xfrm>
          <a:prstGeom prst="rect">
            <a:avLst/>
          </a:prstGeom>
        </p:spPr>
      </p:pic>
      <p:sp>
        <p:nvSpPr>
          <p:cNvPr id="57" name="Content Placeholder 29 1">
            <a:extLst>
              <a:ext uri="{FF2B5EF4-FFF2-40B4-BE49-F238E27FC236}">
                <a16:creationId xmlns:a16="http://schemas.microsoft.com/office/drawing/2014/main" id="{0F90860B-C209-4FB0-8E21-CE9A9E373283}"/>
              </a:ext>
            </a:extLst>
          </p:cNvPr>
          <p:cNvSpPr txBox="1">
            <a:spLocks/>
          </p:cNvSpPr>
          <p:nvPr/>
        </p:nvSpPr>
        <p:spPr bwMode="auto">
          <a:xfrm>
            <a:off x="110692" y="939081"/>
            <a:ext cx="3464644" cy="7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6"/>
                </a:solidFill>
              </a:rPr>
              <a:t>x(t) data signals for N detectors,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6"/>
                </a:solidFill>
              </a:rPr>
              <a:t>Find the Covariance matrix C:</a:t>
            </a:r>
          </a:p>
        </p:txBody>
      </p:sp>
      <p:sp>
        <p:nvSpPr>
          <p:cNvPr id="59" name="Content Placeholder 29 2">
            <a:extLst>
              <a:ext uri="{FF2B5EF4-FFF2-40B4-BE49-F238E27FC236}">
                <a16:creationId xmlns:a16="http://schemas.microsoft.com/office/drawing/2014/main" id="{EED76D42-C30B-4F69-968D-09A29AA06E0D}"/>
              </a:ext>
            </a:extLst>
          </p:cNvPr>
          <p:cNvSpPr txBox="1">
            <a:spLocks/>
          </p:cNvSpPr>
          <p:nvPr/>
        </p:nvSpPr>
        <p:spPr bwMode="auto">
          <a:xfrm>
            <a:off x="110692" y="2932877"/>
            <a:ext cx="3464643" cy="3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6"/>
                </a:solidFill>
              </a:rPr>
              <a:t>Spectral Value Decomposition:</a:t>
            </a:r>
          </a:p>
        </p:txBody>
      </p:sp>
      <p:sp>
        <p:nvSpPr>
          <p:cNvPr id="63" name="Content Placeholder 29 3">
            <a:extLst>
              <a:ext uri="{FF2B5EF4-FFF2-40B4-BE49-F238E27FC236}">
                <a16:creationId xmlns:a16="http://schemas.microsoft.com/office/drawing/2014/main" id="{4F43A8A7-79F0-4B4B-A5BF-C558141F7313}"/>
              </a:ext>
            </a:extLst>
          </p:cNvPr>
          <p:cNvSpPr txBox="1">
            <a:spLocks/>
          </p:cNvSpPr>
          <p:nvPr/>
        </p:nvSpPr>
        <p:spPr bwMode="auto">
          <a:xfrm>
            <a:off x="113538" y="5334450"/>
            <a:ext cx="6281946" cy="9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6"/>
                </a:solidFill>
              </a:rPr>
              <a:t>Find principal signals:</a:t>
            </a:r>
          </a:p>
          <a:p>
            <a:pPr marL="0" indent="0">
              <a:spcBef>
                <a:spcPct val="0"/>
              </a:spcBef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6"/>
                </a:solidFill>
              </a:rPr>
              <a:t>Where        describes the contributions of the N detectors.</a:t>
            </a:r>
          </a:p>
        </p:txBody>
      </p:sp>
      <p:pic>
        <p:nvPicPr>
          <p:cNvPr id="14357" name="Picture 14356">
            <a:extLst>
              <a:ext uri="{FF2B5EF4-FFF2-40B4-BE49-F238E27FC236}">
                <a16:creationId xmlns:a16="http://schemas.microsoft.com/office/drawing/2014/main" id="{DBDCA044-9355-4C6B-B05F-55A3889834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801399" y="5334450"/>
            <a:ext cx="2150663" cy="336851"/>
          </a:xfrm>
          <a:prstGeom prst="rect">
            <a:avLst/>
          </a:prstGeom>
        </p:spPr>
      </p:pic>
      <p:pic>
        <p:nvPicPr>
          <p:cNvPr id="14359" name="Picture 14358">
            <a:extLst>
              <a:ext uri="{FF2B5EF4-FFF2-40B4-BE49-F238E27FC236}">
                <a16:creationId xmlns:a16="http://schemas.microsoft.com/office/drawing/2014/main" id="{CB0E5F22-88CA-44B3-8672-9FF575752D2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021966" y="5844015"/>
            <a:ext cx="199672" cy="2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86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Singular Values </a:t>
            </a:r>
            <a:r>
              <a:rPr lang="el-GR" sz="2400" dirty="0">
                <a:solidFill>
                  <a:schemeClr val="tx2"/>
                </a:solidFill>
              </a:rPr>
              <a:t>λ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8DEB5E1-A6F1-4BB7-8DB4-7B51C3AEE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5184"/>
            <a:ext cx="9144000" cy="544763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5F1B1C-4458-4EA3-A483-BDB700D3F5D8}"/>
              </a:ext>
            </a:extLst>
          </p:cNvPr>
          <p:cNvCxnSpPr>
            <a:cxnSpLocks/>
          </p:cNvCxnSpPr>
          <p:nvPr/>
        </p:nvCxnSpPr>
        <p:spPr>
          <a:xfrm>
            <a:off x="3556590" y="1036674"/>
            <a:ext cx="0" cy="450820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9 1">
            <a:extLst>
              <a:ext uri="{FF2B5EF4-FFF2-40B4-BE49-F238E27FC236}">
                <a16:creationId xmlns:a16="http://schemas.microsoft.com/office/drawing/2014/main" id="{0C835926-B798-4F71-BB5E-A1D69C34EE59}"/>
              </a:ext>
            </a:extLst>
          </p:cNvPr>
          <p:cNvSpPr txBox="1">
            <a:spLocks/>
          </p:cNvSpPr>
          <p:nvPr/>
        </p:nvSpPr>
        <p:spPr bwMode="auto">
          <a:xfrm>
            <a:off x="1180216" y="968321"/>
            <a:ext cx="2376374" cy="3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Betatron Oscillation</a:t>
            </a:r>
          </a:p>
        </p:txBody>
      </p:sp>
      <p:sp>
        <p:nvSpPr>
          <p:cNvPr id="14" name="Content Placeholder 29 2">
            <a:extLst>
              <a:ext uri="{FF2B5EF4-FFF2-40B4-BE49-F238E27FC236}">
                <a16:creationId xmlns:a16="http://schemas.microsoft.com/office/drawing/2014/main" id="{3DDEB2C0-57CF-4E79-BD90-1466128E0863}"/>
              </a:ext>
            </a:extLst>
          </p:cNvPr>
          <p:cNvSpPr txBox="1">
            <a:spLocks/>
          </p:cNvSpPr>
          <p:nvPr/>
        </p:nvSpPr>
        <p:spPr bwMode="auto">
          <a:xfrm>
            <a:off x="3875576" y="4883380"/>
            <a:ext cx="2525221" cy="3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Mostly Just Noise…</a:t>
            </a:r>
          </a:p>
        </p:txBody>
      </p:sp>
      <p:sp>
        <p:nvSpPr>
          <p:cNvPr id="15" name="Content Placeholder 29 3">
            <a:extLst>
              <a:ext uri="{FF2B5EF4-FFF2-40B4-BE49-F238E27FC236}">
                <a16:creationId xmlns:a16="http://schemas.microsoft.com/office/drawing/2014/main" id="{D721A378-AAA4-40C2-AFCB-87DDCF37557C}"/>
              </a:ext>
            </a:extLst>
          </p:cNvPr>
          <p:cNvSpPr txBox="1">
            <a:spLocks/>
          </p:cNvSpPr>
          <p:nvPr/>
        </p:nvSpPr>
        <p:spPr bwMode="auto">
          <a:xfrm>
            <a:off x="1116421" y="1769352"/>
            <a:ext cx="1041988" cy="3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Vertical</a:t>
            </a:r>
          </a:p>
        </p:txBody>
      </p:sp>
      <p:sp>
        <p:nvSpPr>
          <p:cNvPr id="16" name="Content Placeholder 29 4">
            <a:extLst>
              <a:ext uri="{FF2B5EF4-FFF2-40B4-BE49-F238E27FC236}">
                <a16:creationId xmlns:a16="http://schemas.microsoft.com/office/drawing/2014/main" id="{F1C1880F-40BD-4368-8E51-6AF7DF7FCF02}"/>
              </a:ext>
            </a:extLst>
          </p:cNvPr>
          <p:cNvSpPr txBox="1">
            <a:spLocks/>
          </p:cNvSpPr>
          <p:nvPr/>
        </p:nvSpPr>
        <p:spPr bwMode="auto">
          <a:xfrm>
            <a:off x="1837662" y="3269130"/>
            <a:ext cx="1399943" cy="3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Horizontal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F756E-8C9A-49B0-B4DE-2BB50E392C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33297" y="1810431"/>
            <a:ext cx="2310018" cy="13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48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Betatron </a:t>
            </a:r>
            <a:r>
              <a:rPr lang="en-US" sz="2400" dirty="0" err="1">
                <a:solidFill>
                  <a:schemeClr val="tx2"/>
                </a:solidFill>
              </a:rPr>
              <a:t>Oscillaton</a:t>
            </a:r>
            <a:r>
              <a:rPr lang="en-US" sz="2400" dirty="0">
                <a:solidFill>
                  <a:schemeClr val="tx2"/>
                </a:solidFill>
              </a:rPr>
              <a:t> Principal Signals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A097939-E6BC-4328-8610-668CF2CD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68" y="3421908"/>
            <a:ext cx="7688432" cy="2563864"/>
          </a:xfrm>
          <a:prstGeom prst="rect">
            <a:avLst/>
          </a:prstGeom>
        </p:spPr>
      </p:pic>
      <p:pic>
        <p:nvPicPr>
          <p:cNvPr id="7" name="Picture 6" descr="Chart, line chart, histogram&#10;&#10;Description automatically generated">
            <a:extLst>
              <a:ext uri="{FF2B5EF4-FFF2-40B4-BE49-F238E27FC236}">
                <a16:creationId xmlns:a16="http://schemas.microsoft.com/office/drawing/2014/main" id="{579F5848-94E7-4BA4-AB9B-CA2C8CB0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446" y="872228"/>
            <a:ext cx="7688434" cy="2563864"/>
          </a:xfrm>
          <a:prstGeom prst="rect">
            <a:avLst/>
          </a:prstGeom>
        </p:spPr>
      </p:pic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0B4CDB7E-DCEA-454C-A44B-A9DDA940EB86}"/>
              </a:ext>
            </a:extLst>
          </p:cNvPr>
          <p:cNvSpPr txBox="1">
            <a:spLocks/>
          </p:cNvSpPr>
          <p:nvPr/>
        </p:nvSpPr>
        <p:spPr bwMode="auto">
          <a:xfrm>
            <a:off x="154172" y="1465589"/>
            <a:ext cx="1887279" cy="9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Reconstructed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Vertical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Signals:</a:t>
            </a: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69C28682-26BB-4AE7-A8C8-FFED8950D9F1}"/>
              </a:ext>
            </a:extLst>
          </p:cNvPr>
          <p:cNvSpPr txBox="1">
            <a:spLocks/>
          </p:cNvSpPr>
          <p:nvPr/>
        </p:nvSpPr>
        <p:spPr bwMode="auto">
          <a:xfrm>
            <a:off x="154172" y="3901101"/>
            <a:ext cx="1887279" cy="8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Reconstructed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Horizontal Signals:</a:t>
            </a:r>
          </a:p>
        </p:txBody>
      </p:sp>
    </p:spTree>
    <p:extLst>
      <p:ext uri="{BB962C8B-B14F-4D97-AF65-F5344CB8AC3E}">
        <p14:creationId xmlns:p14="http://schemas.microsoft.com/office/powerpoint/2010/main" val="4239287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Betatron </a:t>
            </a:r>
            <a:r>
              <a:rPr lang="en-US" sz="2400" dirty="0" err="1">
                <a:solidFill>
                  <a:schemeClr val="tx2"/>
                </a:solidFill>
              </a:rPr>
              <a:t>Oscillaton</a:t>
            </a:r>
            <a:r>
              <a:rPr lang="en-US" sz="2400" dirty="0">
                <a:solidFill>
                  <a:schemeClr val="tx2"/>
                </a:solidFill>
              </a:rPr>
              <a:t> Principal Signals - FFT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E1E6EE8C-636C-4C74-B3B9-DCC434DC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28" y="981570"/>
            <a:ext cx="8537944" cy="50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0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Contributions to Principal Signals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EE8C-636C-4C74-B3B9-DCC434DC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3028" y="981570"/>
            <a:ext cx="8537944" cy="508656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1C3242-7D19-4997-B865-675CD807823D}"/>
              </a:ext>
            </a:extLst>
          </p:cNvPr>
          <p:cNvCxnSpPr/>
          <p:nvPr/>
        </p:nvCxnSpPr>
        <p:spPr>
          <a:xfrm>
            <a:off x="3163186" y="1674628"/>
            <a:ext cx="42530" cy="3896832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32D3E-E242-4639-8D86-76E2E99C6FC3}"/>
              </a:ext>
            </a:extLst>
          </p:cNvPr>
          <p:cNvCxnSpPr/>
          <p:nvPr/>
        </p:nvCxnSpPr>
        <p:spPr>
          <a:xfrm>
            <a:off x="6175744" y="1674628"/>
            <a:ext cx="42530" cy="3896832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AA7AD7-518E-4571-B752-3CD6D8D7EC90}"/>
              </a:ext>
            </a:extLst>
          </p:cNvPr>
          <p:cNvCxnSpPr>
            <a:cxnSpLocks/>
          </p:cNvCxnSpPr>
          <p:nvPr/>
        </p:nvCxnSpPr>
        <p:spPr>
          <a:xfrm>
            <a:off x="4646428" y="1674628"/>
            <a:ext cx="42530" cy="27432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C86B6139-8D77-4EF2-923F-F8D873369195}"/>
              </a:ext>
            </a:extLst>
          </p:cNvPr>
          <p:cNvSpPr txBox="1">
            <a:spLocks/>
          </p:cNvSpPr>
          <p:nvPr/>
        </p:nvSpPr>
        <p:spPr bwMode="auto">
          <a:xfrm>
            <a:off x="1499928" y="954650"/>
            <a:ext cx="1477188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accent6"/>
                </a:solidFill>
              </a:rPr>
              <a:t>Horz</a:t>
            </a:r>
            <a:r>
              <a:rPr lang="en-US" sz="1800" b="1" dirty="0">
                <a:solidFill>
                  <a:schemeClr val="accent6"/>
                </a:solidFill>
              </a:rPr>
              <a:t> Ping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accent6"/>
                </a:solidFill>
              </a:rPr>
              <a:t>Horz</a:t>
            </a:r>
            <a:r>
              <a:rPr lang="en-US" sz="1800" b="1" dirty="0">
                <a:solidFill>
                  <a:schemeClr val="accent6"/>
                </a:solidFill>
              </a:rPr>
              <a:t> Plates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29C3137B-64D5-4FFE-AC54-C419E7050FF1}"/>
              </a:ext>
            </a:extLst>
          </p:cNvPr>
          <p:cNvSpPr txBox="1">
            <a:spLocks/>
          </p:cNvSpPr>
          <p:nvPr/>
        </p:nvSpPr>
        <p:spPr bwMode="auto">
          <a:xfrm>
            <a:off x="3211770" y="954649"/>
            <a:ext cx="1477188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accent6"/>
                </a:solidFill>
              </a:rPr>
              <a:t>Horz</a:t>
            </a:r>
            <a:r>
              <a:rPr lang="en-US" sz="1800" b="1" dirty="0">
                <a:solidFill>
                  <a:schemeClr val="accent6"/>
                </a:solidFill>
              </a:rPr>
              <a:t> Ping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 Plates</a:t>
            </a: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0B75F8FA-C59C-408D-A254-14BC2BD9A270}"/>
              </a:ext>
            </a:extLst>
          </p:cNvPr>
          <p:cNvSpPr txBox="1">
            <a:spLocks/>
          </p:cNvSpPr>
          <p:nvPr/>
        </p:nvSpPr>
        <p:spPr bwMode="auto">
          <a:xfrm>
            <a:off x="4719821" y="954650"/>
            <a:ext cx="1477188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 Ping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 err="1">
                <a:solidFill>
                  <a:schemeClr val="accent6"/>
                </a:solidFill>
              </a:rPr>
              <a:t>Horz</a:t>
            </a:r>
            <a:r>
              <a:rPr lang="en-US" sz="1800" b="1" dirty="0">
                <a:solidFill>
                  <a:schemeClr val="accent6"/>
                </a:solidFill>
              </a:rPr>
              <a:t> Plates</a:t>
            </a: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13AF61C6-06A9-45E0-A8B7-933C893B1280}"/>
              </a:ext>
            </a:extLst>
          </p:cNvPr>
          <p:cNvSpPr txBox="1">
            <a:spLocks/>
          </p:cNvSpPr>
          <p:nvPr/>
        </p:nvSpPr>
        <p:spPr bwMode="auto">
          <a:xfrm>
            <a:off x="6303556" y="951439"/>
            <a:ext cx="1477188" cy="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 Ping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chemeClr val="accent6"/>
                </a:solidFill>
              </a:rPr>
              <a:t>Vert Plates</a:t>
            </a:r>
          </a:p>
        </p:txBody>
      </p:sp>
    </p:spTree>
    <p:extLst>
      <p:ext uri="{BB962C8B-B14F-4D97-AF65-F5344CB8AC3E}">
        <p14:creationId xmlns:p14="http://schemas.microsoft.com/office/powerpoint/2010/main" val="2240826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PCA/SVD Beta Functions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12/16/2020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PCA &amp; BPM Diagnostics</a:t>
            </a:r>
            <a:endParaRPr lang="en-US" sz="1200" b="1" dirty="0"/>
          </a:p>
        </p:txBody>
      </p:sp>
      <p:pic>
        <p:nvPicPr>
          <p:cNvPr id="10" name="Picture 9" descr="A picture containing display, group, various, bunch&#10;&#10;Description automatically generated">
            <a:extLst>
              <a:ext uri="{FF2B5EF4-FFF2-40B4-BE49-F238E27FC236}">
                <a16:creationId xmlns:a16="http://schemas.microsoft.com/office/drawing/2014/main" id="{A31CABB4-3D80-4778-86B4-619065031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6" y="1153596"/>
            <a:ext cx="8499685" cy="3780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FBA77-EC29-4E40-90D0-671C238A18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37229" y="5539017"/>
            <a:ext cx="1678158" cy="583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262AC2-7370-4179-AA27-DBF90A89A5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33112" y="5535626"/>
            <a:ext cx="1798571" cy="6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2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0938"/>
  <p:tag name="ORIGINALWIDTH" val="545.3262"/>
  <p:tag name="LATEXADDIN" val="\documentclass{article}&#10;\usepackage{amsmath}&#10;\pagestyle{empty}&#10;\begin{document}&#10;&#10;\begin{align} \nonumber&#10;\left[ \begin{tabular}{c} $x_{1}$(t) \\ $x_{2}$(t) \\ $\vdots$ \\ $x_{N}$(t) \end{tabular} \right]&#10;\end{align}&#10;&#10;\end{document}"/>
  <p:tag name="IGUANATEXSIZE" val="20"/>
  <p:tag name="IGUANATEXCURSOR" val="159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159.0222"/>
  <p:tag name="LATEXADDIN" val="\documentclass{article}&#10;\usepackage{amsmath}&#10;\pagestyle{empty}&#10;\begin{document}&#10;&#10;\begin{align} \nonumber&#10;U^{T}&#10;\end{align}&#10;&#10;\end{document}"/>
  <p:tag name="IGUANATEXSIZE" val="20"/>
  <p:tag name="IGUANATEXCURSOR" val="110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86.26205"/>
  <p:tag name="LATEXADDIN" val="\documentclass{article}&#10;\usepackage{amsmath}&#10;\pagestyle{empty}&#10;\begin{document}&#10;&#10;\begin{align} \nonumber&#10;U&#10;\end{align}&#10;&#10;\end{document}"/>
  <p:tag name="IGUANATEXSIZE" val="20"/>
  <p:tag name="IGUANATEXCURSOR" val="106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6244"/>
  <p:tag name="ORIGINALWIDTH" val="78.76102"/>
  <p:tag name="LATEXADDIN" val="\documentclass{article}&#10;\usepackage{amsmath}&#10;\pagestyle{empty}&#10;\begin{document}&#10;&#10;\begin{align} \nonumber&#10;\Lambda&#10;\end{align}&#10;&#10;\end{document}"/>
  <p:tag name="IGUANATEXSIZE" val="20"/>
  <p:tag name="IGUANATEXCURSOR" val="112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541"/>
  <p:tag name="ORIGINALWIDTH" val="84.01173"/>
  <p:tag name="LATEXADDIN" val="\documentclass{article}&#10;\usepackage{amsmath}&#10;\pagestyle{empty}&#10;\begin{document}&#10;&#10;\begin{align} \nonumber&#10;=&#10;\end{align}&#10;&#10;\end{document}"/>
  <p:tag name="IGUANATEXSIZE" val="20"/>
  <p:tag name="IGUANATEXCURSOR" val="106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6.3542"/>
  <p:tag name="ORIGINALWIDTH" val="1310.433"/>
  <p:tag name="LATEXADDIN" val="\documentclass{article}&#10;\usepackage{amsmath}&#10;\pagestyle{empty}&#10;\begin{document}&#10;&#10;\begin{align} \nonumber&#10;\left[ \begin{tabular}{c c c c} $\lambda_{1}$ &amp; 0 &amp; \dots &amp; 0 \\ 0 &amp; $\lambda_{2}$ &amp; $\ddots$ &amp; $\vdots$ \\ $\vdots$ &amp; $\ddots$ &amp; $\ddots$ &amp; 0 \\ 0 &amp; $\dots$ &amp; 0 &amp; $\lambda_{N}$ \end{tabular} \right]&#10;\end{align}&#10;&#10;\end{document}"/>
  <p:tag name="IGUANATEXSIZE" val="20"/>
  <p:tag name="IGUANATEXCURSOR" val="304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901"/>
  <p:tag name="ORIGINALWIDTH" val="825.8653"/>
  <p:tag name="LATEXADDIN" val="\documentclass{article}&#10;\usepackage{amsmath}&#10;\pagestyle{empty}&#10;\begin{document}&#10;&#10;\begin{align} \nonumber&#10;\frac{ \langle~\vert \Delta \beta_{x} \vert~\rangle }{\beta_{x}} = 6\%&#10;\end{align}&#10;&#10;\end{document}"/>
  <p:tag name="IGUANATEXSIZE" val="20"/>
  <p:tag name="IGUANATEXCURSOR" val="173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917"/>
  <p:tag name="ORIGINALWIDTH" val="885.1235"/>
  <p:tag name="LATEXADDIN" val="\documentclass{article}&#10;\usepackage{amsmath}&#10;\pagestyle{empty}&#10;\begin{document}&#10;&#10;\begin{align} \nonumber&#10;\frac{ \langle~\vert \Delta \beta_{y} \vert~\rangle }{\beta_{y}} = 12\%&#10;\end{align}&#10;&#10;\end{document}"/>
  <p:tag name="IGUANATEXSIZE" val="20"/>
  <p:tag name="IGUANATEXCURSOR" val="141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0938"/>
  <p:tag name="ORIGINALWIDTH" val="1586.471"/>
  <p:tag name="LATEXADDIN" val="\documentclass{article}&#10;\usepackage{amsmath}&#10;\pagestyle{empty}&#10;\begin{document}&#10;&#10;\begin{align} \nonumber&#10;\left[ \begin{tabular}{c c c c} $C_{11}$ &amp; $C_{12}$ &amp; \dots &amp; $C_{1N}$ \\ $C_{21}$ &amp; $C_{22}$ &amp; \dots &amp; $C_{2N}$ \\ $\vdots$ &amp; $\vdots$ &amp; $\ddots$ &amp; $\vdots$ \\ $C_{N1}$ &amp; $C_{N2}$ &amp; \dots &amp; $C_{NN}$ \end{tabular} \right]&#10;\end{align}&#10;&#10;\end{document}"/>
  <p:tag name="IGUANATEXSIZE" val="20"/>
  <p:tag name="IGUANATEXCURSOR" val="301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97.2776"/>
  <p:tag name="LATEXADDIN" val="\documentclass{article}&#10;\usepackage{amsmath}&#10;\pagestyle{empty}&#10;\begin{document}&#10;&#10;\begin{align} \nonumber&#10;\vec{x}(t)&#10;\end{align}&#10;&#10;\end{document}"/>
  <p:tag name="IGUANATEXSIZE" val="20"/>
  <p:tag name="IGUANATEXCURSOR" val="115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126"/>
  <p:tag name="ORIGINALWIDTH" val="89.26244"/>
  <p:tag name="LATEXADDIN" val="\documentclass{article}&#10;\usepackage{amsmath}&#10;\pagestyle{empty}&#10;\begin{document}&#10;&#10;\begin{align} \nonumber&#10;C&#10;\end{align}&#10;&#10;\end{document}"/>
  <p:tag name="IGUANATEXSIZE" val="20"/>
  <p:tag name="IGUANATEXCURSOR" val="105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681"/>
  <p:tag name="ORIGINALWIDTH" val="987.8879"/>
  <p:tag name="LATEXADDIN" val="\documentclass{article}&#10;\usepackage{amsmath}&#10;\pagestyle{empty}&#10;\begin{document}&#10;&#10;\begin{align} \nonumber&#10;C_{ij} = \langle x_{i}(t) x_{j} (t) \rangle_{t}&#10;\end{align}&#10;&#10;\end{document}"/>
  <p:tag name="IGUANATEXSIZE" val="20"/>
  <p:tag name="IGUANATEXCURSOR" val="152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.7731"/>
  <p:tag name="ORIGINALWIDTH" val="1058.398"/>
  <p:tag name="LATEXADDIN" val="\documentclass{article}&#10;\usepackage{amsmath}&#10;\pagestyle{empty}&#10;\begin{document}&#10;&#10;\begin{align} \nonumber&#10;s_{i}(t) = \lambda^{-1/2}_{i} \vec{u}_{i}^{T} \vec{x}(t)&#10;\end{align}&#10;&#10;\end{document}"/>
  <p:tag name="IGUANATEXSIZE" val="20"/>
  <p:tag name="IGUANATEXCURSOR" val="161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015"/>
  <p:tag name="ORIGINALWIDTH" val="98.2637"/>
  <p:tag name="LATEXADDIN" val="\documentclass{article}&#10;\usepackage{amsmath}&#10;\pagestyle{empty}&#10;\begin{document}&#10;&#10;\begin{align} \nonumber&#10;\vec{u}_{i}&#10;\end{align}&#10;&#10;\end{document}"/>
  <p:tag name="IGUANATEXSIZE" val="20"/>
  <p:tag name="IGUANATEXCURSOR" val="116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6.3542"/>
  <p:tag name="ORIGINALWIDTH" val="5062.457"/>
  <p:tag name="LATEXADDIN" val="\documentclass{article}&#10;\usepackage{amsmath}&#10;\pagestyle{empty}&#10;\begin{document}&#10;&#10;\begin{align} \nonumber&#10;\left[ \begin{tabular}{c c c c} $C_{11}$ &amp; $C_{12}$ &amp; \dots &amp; $C_{1N}$ \\ $C_{21}$ &amp; $C_{22}$ &amp; \dots &amp; $C_{2N}$ \\ $\vdots$ &amp; $\vdots$ &amp; $\ddots$ &amp; $\vdots$ \\ $C_{N1}$ &amp; $C_{N2}$ &amp; \dots &amp; $C_{NN}$ \end{tabular} \right] &#10;= \left[ \begin{tabular}{c c c c} ~ &amp; ~ &amp; ~ &amp; ~ \\ $\vec{u}_{1}^{T}$ &amp; $\vec{u}_{2}^{T}$ &amp; \dots &amp; $\vec{u}_{N}^{T}$ \\ ~ &amp; ~ &amp; ~ &amp; ~ \\ ~ &amp; ~ &amp; ~ &amp; ~ \\ \end{tabular} \right]&#10;\left[ \begin{tabular}{c c c c} $\lambda_{1}$ &amp; 0 &amp; \dots &amp; 0 \\ 0 &amp; $\lambda_{2}$ &amp; $\ddots$ &amp; $\vdots$ \\ $\vdots$ &amp; $\ddots$ &amp; $\ddots$ &amp; 0 \\ 0 &amp; $\dots$ &amp; 0 &amp; $\lambda_{N}$ \end{tabular} \right]&#10;\left[ \begin{tabular}{c c c c} $\vec{u}_{1}$ \\ $\vec{u}_{2}$ \\ $\vdots$ \\ $\vec{u}_{N}$ \end{tabular} \right]&#10;\end{align}&#10;&#10;\end{document}"/>
  <p:tag name="IGUANATEXSIZE" val="20"/>
  <p:tag name="IGUANATEXCURSOR" val="790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0126"/>
  <p:tag name="ORIGINALWIDTH" val="89.26244"/>
  <p:tag name="LATEXADDIN" val="\documentclass{article}&#10;\usepackage{amsmath}&#10;\pagestyle{empty}&#10;\begin{document}&#10;&#10;\begin{align} \nonumber&#10;C&#10;\end{align}&#10;&#10;\end{document}"/>
  <p:tag name="IGUANATEXSIZE" val="20"/>
  <p:tag name="IGUANATEXCURSOR" val="105"/>
  <p:tag name="TRANSPARENCY" val="True"/>
  <p:tag name="FILENAME" val=""/>
  <p:tag name="LATEXENGINEID" val="1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49503</TotalTime>
  <Words>1070</Words>
  <Application>Microsoft Office PowerPoint</Application>
  <PresentationFormat>On-screen Show (4:3)</PresentationFormat>
  <Paragraphs>311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FNAL_TemplateMac_060514</vt:lpstr>
      <vt:lpstr>Fermilab: Footer Only</vt:lpstr>
      <vt:lpstr>BPM Diagnostic Tool  (or PCA Anomaly Detection)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Jeffrey S. Eldred</cp:lastModifiedBy>
  <cp:revision>589</cp:revision>
  <cp:lastPrinted>2014-01-20T19:40:21Z</cp:lastPrinted>
  <dcterms:created xsi:type="dcterms:W3CDTF">2016-06-09T21:29:32Z</dcterms:created>
  <dcterms:modified xsi:type="dcterms:W3CDTF">2020-12-17T05:10:54Z</dcterms:modified>
</cp:coreProperties>
</file>